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21"/>
  </p:notesMasterIdLst>
  <p:handoutMasterIdLst>
    <p:handoutMasterId r:id="rId222"/>
  </p:handoutMasterIdLst>
  <p:sldIdLst>
    <p:sldId id="476" r:id="rId5"/>
    <p:sldId id="500" r:id="rId6"/>
    <p:sldId id="539" r:id="rId7"/>
    <p:sldId id="540" r:id="rId8"/>
    <p:sldId id="541" r:id="rId9"/>
    <p:sldId id="542" r:id="rId10"/>
    <p:sldId id="904" r:id="rId11"/>
    <p:sldId id="543" r:id="rId12"/>
    <p:sldId id="519" r:id="rId13"/>
    <p:sldId id="527" r:id="rId14"/>
    <p:sldId id="534" r:id="rId15"/>
    <p:sldId id="533" r:id="rId16"/>
    <p:sldId id="537" r:id="rId17"/>
    <p:sldId id="520" r:id="rId18"/>
    <p:sldId id="522" r:id="rId19"/>
    <p:sldId id="538" r:id="rId20"/>
    <p:sldId id="551" r:id="rId21"/>
    <p:sldId id="549" r:id="rId22"/>
    <p:sldId id="552" r:id="rId23"/>
    <p:sldId id="590" r:id="rId24"/>
    <p:sldId id="556" r:id="rId25"/>
    <p:sldId id="577" r:id="rId26"/>
    <p:sldId id="600" r:id="rId27"/>
    <p:sldId id="601" r:id="rId28"/>
    <p:sldId id="604" r:id="rId29"/>
    <p:sldId id="589" r:id="rId30"/>
    <p:sldId id="597" r:id="rId31"/>
    <p:sldId id="592" r:id="rId32"/>
    <p:sldId id="582" r:id="rId33"/>
    <p:sldId id="606" r:id="rId34"/>
    <p:sldId id="591" r:id="rId35"/>
    <p:sldId id="588" r:id="rId36"/>
    <p:sldId id="585" r:id="rId37"/>
    <p:sldId id="867" r:id="rId38"/>
    <p:sldId id="876" r:id="rId39"/>
    <p:sldId id="877" r:id="rId40"/>
    <p:sldId id="878" r:id="rId41"/>
    <p:sldId id="879" r:id="rId42"/>
    <p:sldId id="880" r:id="rId43"/>
    <p:sldId id="586" r:id="rId44"/>
    <p:sldId id="607" r:id="rId45"/>
    <p:sldId id="608" r:id="rId46"/>
    <p:sldId id="609" r:id="rId47"/>
    <p:sldId id="610" r:id="rId48"/>
    <p:sldId id="629" r:id="rId49"/>
    <p:sldId id="630" r:id="rId50"/>
    <p:sldId id="593" r:id="rId51"/>
    <p:sldId id="622" r:id="rId52"/>
    <p:sldId id="631" r:id="rId53"/>
    <p:sldId id="595" r:id="rId54"/>
    <p:sldId id="628" r:id="rId55"/>
    <p:sldId id="632" r:id="rId56"/>
    <p:sldId id="611" r:id="rId57"/>
    <p:sldId id="594" r:id="rId58"/>
    <p:sldId id="633" r:id="rId59"/>
    <p:sldId id="634" r:id="rId60"/>
    <p:sldId id="579" r:id="rId61"/>
    <p:sldId id="615" r:id="rId62"/>
    <p:sldId id="619" r:id="rId63"/>
    <p:sldId id="616" r:id="rId64"/>
    <p:sldId id="635" r:id="rId65"/>
    <p:sldId id="636" r:id="rId66"/>
    <p:sldId id="637" r:id="rId67"/>
    <p:sldId id="868" r:id="rId68"/>
    <p:sldId id="881" r:id="rId69"/>
    <p:sldId id="882" r:id="rId70"/>
    <p:sldId id="883" r:id="rId71"/>
    <p:sldId id="884" r:id="rId72"/>
    <p:sldId id="885" r:id="rId73"/>
    <p:sldId id="638" r:id="rId74"/>
    <p:sldId id="639" r:id="rId75"/>
    <p:sldId id="712" r:id="rId76"/>
    <p:sldId id="596" r:id="rId77"/>
    <p:sldId id="756" r:id="rId78"/>
    <p:sldId id="757" r:id="rId79"/>
    <p:sldId id="758" r:id="rId80"/>
    <p:sldId id="759" r:id="rId81"/>
    <p:sldId id="761" r:id="rId82"/>
    <p:sldId id="624" r:id="rId83"/>
    <p:sldId id="625" r:id="rId84"/>
    <p:sldId id="677" r:id="rId85"/>
    <p:sldId id="676" r:id="rId86"/>
    <p:sldId id="626" r:id="rId87"/>
    <p:sldId id="699" r:id="rId88"/>
    <p:sldId id="682" r:id="rId89"/>
    <p:sldId id="684" r:id="rId90"/>
    <p:sldId id="683" r:id="rId91"/>
    <p:sldId id="708" r:id="rId92"/>
    <p:sldId id="762" r:id="rId93"/>
    <p:sldId id="763" r:id="rId94"/>
    <p:sldId id="764" r:id="rId95"/>
    <p:sldId id="620" r:id="rId96"/>
    <p:sldId id="755" r:id="rId97"/>
    <p:sldId id="765" r:id="rId98"/>
    <p:sldId id="675" r:id="rId99"/>
    <p:sldId id="766" r:id="rId100"/>
    <p:sldId id="767" r:id="rId101"/>
    <p:sldId id="768" r:id="rId102"/>
    <p:sldId id="731" r:id="rId103"/>
    <p:sldId id="869" r:id="rId104"/>
    <p:sldId id="886" r:id="rId105"/>
    <p:sldId id="887" r:id="rId106"/>
    <p:sldId id="888" r:id="rId107"/>
    <p:sldId id="889" r:id="rId108"/>
    <p:sldId id="890" r:id="rId109"/>
    <p:sldId id="769" r:id="rId110"/>
    <p:sldId id="770" r:id="rId111"/>
    <p:sldId id="771" r:id="rId112"/>
    <p:sldId id="772" r:id="rId113"/>
    <p:sldId id="776" r:id="rId114"/>
    <p:sldId id="777" r:id="rId115"/>
    <p:sldId id="797" r:id="rId116"/>
    <p:sldId id="798" r:id="rId117"/>
    <p:sldId id="775" r:id="rId118"/>
    <p:sldId id="795" r:id="rId119"/>
    <p:sldId id="799" r:id="rId120"/>
    <p:sldId id="800" r:id="rId121"/>
    <p:sldId id="780" r:id="rId122"/>
    <p:sldId id="790" r:id="rId123"/>
    <p:sldId id="801" r:id="rId124"/>
    <p:sldId id="802" r:id="rId125"/>
    <p:sldId id="781" r:id="rId126"/>
    <p:sldId id="803" r:id="rId127"/>
    <p:sldId id="792" r:id="rId128"/>
    <p:sldId id="773" r:id="rId129"/>
    <p:sldId id="796" r:id="rId130"/>
    <p:sldId id="791" r:id="rId131"/>
    <p:sldId id="804" r:id="rId132"/>
    <p:sldId id="805" r:id="rId133"/>
    <p:sldId id="785" r:id="rId134"/>
    <p:sldId id="774" r:id="rId135"/>
    <p:sldId id="788" r:id="rId136"/>
    <p:sldId id="786" r:id="rId137"/>
    <p:sldId id="783" r:id="rId138"/>
    <p:sldId id="787" r:id="rId139"/>
    <p:sldId id="784" r:id="rId140"/>
    <p:sldId id="870" r:id="rId141"/>
    <p:sldId id="891" r:id="rId142"/>
    <p:sldId id="892" r:id="rId143"/>
    <p:sldId id="893" r:id="rId144"/>
    <p:sldId id="894" r:id="rId145"/>
    <p:sldId id="895" r:id="rId146"/>
    <p:sldId id="806" r:id="rId147"/>
    <p:sldId id="807" r:id="rId148"/>
    <p:sldId id="808" r:id="rId149"/>
    <p:sldId id="809" r:id="rId150"/>
    <p:sldId id="810" r:id="rId151"/>
    <p:sldId id="778" r:id="rId152"/>
    <p:sldId id="811" r:id="rId153"/>
    <p:sldId id="812" r:id="rId154"/>
    <p:sldId id="813" r:id="rId155"/>
    <p:sldId id="814" r:id="rId156"/>
    <p:sldId id="815" r:id="rId157"/>
    <p:sldId id="816" r:id="rId158"/>
    <p:sldId id="817" r:id="rId159"/>
    <p:sldId id="818" r:id="rId160"/>
    <p:sldId id="819" r:id="rId161"/>
    <p:sldId id="820" r:id="rId162"/>
    <p:sldId id="821" r:id="rId163"/>
    <p:sldId id="822" r:id="rId164"/>
    <p:sldId id="823" r:id="rId165"/>
    <p:sldId id="824" r:id="rId166"/>
    <p:sldId id="825" r:id="rId167"/>
    <p:sldId id="826" r:id="rId168"/>
    <p:sldId id="827" r:id="rId169"/>
    <p:sldId id="828" r:id="rId170"/>
    <p:sldId id="829" r:id="rId171"/>
    <p:sldId id="830" r:id="rId172"/>
    <p:sldId id="794" r:id="rId173"/>
    <p:sldId id="831" r:id="rId174"/>
    <p:sldId id="832" r:id="rId175"/>
    <p:sldId id="833" r:id="rId176"/>
    <p:sldId id="834" r:id="rId177"/>
    <p:sldId id="835" r:id="rId178"/>
    <p:sldId id="836" r:id="rId179"/>
    <p:sldId id="837" r:id="rId180"/>
    <p:sldId id="838" r:id="rId181"/>
    <p:sldId id="839" r:id="rId182"/>
    <p:sldId id="840" r:id="rId183"/>
    <p:sldId id="841" r:id="rId184"/>
    <p:sldId id="842" r:id="rId185"/>
    <p:sldId id="843" r:id="rId186"/>
    <p:sldId id="871" r:id="rId187"/>
    <p:sldId id="896" r:id="rId188"/>
    <p:sldId id="897" r:id="rId189"/>
    <p:sldId id="898" r:id="rId190"/>
    <p:sldId id="899" r:id="rId191"/>
    <p:sldId id="900" r:id="rId192"/>
    <p:sldId id="844" r:id="rId193"/>
    <p:sldId id="845" r:id="rId194"/>
    <p:sldId id="846" r:id="rId195"/>
    <p:sldId id="847" r:id="rId196"/>
    <p:sldId id="848" r:id="rId197"/>
    <p:sldId id="849" r:id="rId198"/>
    <p:sldId id="850" r:id="rId199"/>
    <p:sldId id="851" r:id="rId200"/>
    <p:sldId id="852" r:id="rId201"/>
    <p:sldId id="853" r:id="rId202"/>
    <p:sldId id="854" r:id="rId203"/>
    <p:sldId id="855" r:id="rId204"/>
    <p:sldId id="856" r:id="rId205"/>
    <p:sldId id="760" r:id="rId206"/>
    <p:sldId id="857" r:id="rId207"/>
    <p:sldId id="858" r:id="rId208"/>
    <p:sldId id="859" r:id="rId209"/>
    <p:sldId id="860" r:id="rId210"/>
    <p:sldId id="861" r:id="rId211"/>
    <p:sldId id="862" r:id="rId212"/>
    <p:sldId id="863" r:id="rId213"/>
    <p:sldId id="864" r:id="rId214"/>
    <p:sldId id="779" r:id="rId215"/>
    <p:sldId id="872" r:id="rId216"/>
    <p:sldId id="901" r:id="rId217"/>
    <p:sldId id="902" r:id="rId218"/>
    <p:sldId id="903" r:id="rId219"/>
    <p:sldId id="865" r:id="rId2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852">
          <p15:clr>
            <a:srgbClr val="A4A3A4"/>
          </p15:clr>
        </p15:guide>
        <p15:guide id="2" orient="horz" pos="1922">
          <p15:clr>
            <a:srgbClr val="A4A3A4"/>
          </p15:clr>
        </p15:guide>
        <p15:guide id="3" orient="horz" pos="11">
          <p15:clr>
            <a:srgbClr val="A4A3A4"/>
          </p15:clr>
        </p15:guide>
        <p15:guide id="4" orient="horz" pos="54">
          <p15:clr>
            <a:srgbClr val="A4A3A4"/>
          </p15:clr>
        </p15:guide>
        <p15:guide id="5" orient="horz" pos="1184">
          <p15:clr>
            <a:srgbClr val="A4A3A4"/>
          </p15:clr>
        </p15:guide>
        <p15:guide id="6" orient="horz" pos="4102">
          <p15:clr>
            <a:srgbClr val="A4A3A4"/>
          </p15:clr>
        </p15:guide>
        <p15:guide id="7" orient="horz" pos="728">
          <p15:clr>
            <a:srgbClr val="A4A3A4"/>
          </p15:clr>
        </p15:guide>
        <p15:guide id="8" orient="horz" pos="816">
          <p15:clr>
            <a:srgbClr val="A4A3A4"/>
          </p15:clr>
        </p15:guide>
        <p15:guide id="9" pos="5167">
          <p15:clr>
            <a:srgbClr val="A4A3A4"/>
          </p15:clr>
        </p15:guide>
        <p15:guide id="10" pos="5717">
          <p15:clr>
            <a:srgbClr val="A4A3A4"/>
          </p15:clr>
        </p15:guide>
        <p15:guide id="11" pos="596">
          <p15:clr>
            <a:srgbClr val="A4A3A4"/>
          </p15:clr>
        </p15:guide>
        <p15:guide id="12" pos="2757">
          <p15:clr>
            <a:srgbClr val="A4A3A4"/>
          </p15:clr>
        </p15:guide>
      </p15:sldGuideLst>
    </p:ext>
    <p:ext uri="{2D200454-40CA-4A62-9FC3-DE9A4176ACB9}">
      <p15:notesGuideLst xmlns:p15="http://schemas.microsoft.com/office/powerpoint/2012/main">
        <p15:guide id="1" orient="horz" pos="3018" userDrawn="1">
          <p15:clr>
            <a:srgbClr val="A4A3A4"/>
          </p15:clr>
        </p15:guide>
        <p15:guide id="2" pos="2284"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 initials="S." lastIdx="1" clrIdx="0">
    <p:extLst>
      <p:ext uri="{19B8F6BF-5375-455C-9EA6-DF929625EA0E}">
        <p15:presenceInfo xmlns:p15="http://schemas.microsoft.com/office/powerpoint/2012/main" userId="6e8dfaafeb9db4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3D"/>
    <a:srgbClr val="73661B"/>
    <a:srgbClr val="928222"/>
    <a:srgbClr val="DA943F"/>
    <a:srgbClr val="6B5839"/>
    <a:srgbClr val="FAC090"/>
    <a:srgbClr val="604A7B"/>
    <a:srgbClr val="383838"/>
    <a:srgbClr val="5B7636"/>
    <a:srgbClr val="E4D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4F35C-AA9A-48D5-824F-9C75B8A8F5AF}" v="58" dt="2020-08-20T12:47:33.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43" autoAdjust="0"/>
  </p:normalViewPr>
  <p:slideViewPr>
    <p:cSldViewPr snapToGrid="0">
      <p:cViewPr varScale="1">
        <p:scale>
          <a:sx n="71" d="100"/>
          <a:sy n="71" d="100"/>
        </p:scale>
        <p:origin x="806" y="-1282"/>
      </p:cViewPr>
      <p:guideLst>
        <p:guide orient="horz" pos="2852"/>
        <p:guide orient="horz" pos="1922"/>
        <p:guide orient="horz" pos="11"/>
        <p:guide orient="horz" pos="54"/>
        <p:guide orient="horz" pos="1184"/>
        <p:guide orient="horz" pos="4102"/>
        <p:guide orient="horz" pos="728"/>
        <p:guide orient="horz" pos="816"/>
        <p:guide pos="5167"/>
        <p:guide pos="5717"/>
        <p:guide pos="596"/>
        <p:guide pos="2757"/>
      </p:guideLst>
    </p:cSldViewPr>
  </p:slideViewPr>
  <p:outlineViewPr>
    <p:cViewPr>
      <p:scale>
        <a:sx n="33" d="100"/>
        <a:sy n="33" d="100"/>
      </p:scale>
      <p:origin x="0" y="-134285"/>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3204" y="84"/>
      </p:cViewPr>
      <p:guideLst>
        <p:guide orient="horz" pos="3018"/>
        <p:guide pos="2284"/>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tableStyles" Target="tableStyles.xml"/><Relationship Id="rId201" Type="http://schemas.openxmlformats.org/officeDocument/2006/relationships/slide" Target="slides/slide197.xml"/><Relationship Id="rId222" Type="http://schemas.openxmlformats.org/officeDocument/2006/relationships/handoutMaster" Target="handoutMasters/handout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commentAuthors" Target="commentAuthors.xml"/><Relationship Id="rId228"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224" Type="http://schemas.openxmlformats.org/officeDocument/2006/relationships/presProps" Target="pres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notesMaster" Target="notesMasters/notesMaster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doughnutChart>
        <c:varyColors val="1"/>
        <c:ser>
          <c:idx val="0"/>
          <c:order val="0"/>
          <c:tx>
            <c:strRef>
              <c:f>'Ark1'!$B$1</c:f>
              <c:strCache>
                <c:ptCount val="1"/>
                <c:pt idx="0">
                  <c:v>Salg</c:v>
                </c:pt>
              </c:strCache>
            </c:strRef>
          </c:tx>
          <c:dLbls>
            <c:dLbl>
              <c:idx val="0"/>
              <c:tx>
                <c:rich>
                  <a:bodyPr/>
                  <a:lstStyle/>
                  <a:p>
                    <a:r>
                      <a:rPr lang="en-US" dirty="0"/>
                      <a:t>Plan</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87-424A-8DFE-73DD4DBAD051}"/>
                </c:ext>
              </c:extLst>
            </c:dLbl>
            <c:dLbl>
              <c:idx val="3"/>
              <c:tx>
                <c:rich>
                  <a:bodyPr/>
                  <a:lstStyle/>
                  <a:p>
                    <a:r>
                      <a:rPr lang="en-US" sz="1600" dirty="0">
                        <a:solidFill>
                          <a:schemeClr val="bg1"/>
                        </a:solidFill>
                      </a:rPr>
                      <a:t>Control</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87-424A-8DFE-73DD4DBAD051}"/>
                </c:ext>
              </c:extLst>
            </c:dLbl>
            <c:spPr>
              <a:noFill/>
              <a:ln>
                <a:noFill/>
              </a:ln>
              <a:effectLst/>
            </c:spPr>
            <c:txPr>
              <a:bodyPr/>
              <a:lstStyle/>
              <a:p>
                <a:pPr>
                  <a:defRPr>
                    <a:solidFill>
                      <a:schemeClr val="bg1"/>
                    </a:solidFill>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'Ark1'!$A$2:$A$7</c:f>
              <c:strCache>
                <c:ptCount val="5"/>
                <c:pt idx="0">
                  <c:v>Plan</c:v>
                </c:pt>
                <c:pt idx="1">
                  <c:v>Acquire</c:v>
                </c:pt>
                <c:pt idx="2">
                  <c:v>Manage</c:v>
                </c:pt>
                <c:pt idx="3">
                  <c:v>Control</c:v>
                </c:pt>
                <c:pt idx="4">
                  <c:v>Retire</c:v>
                </c:pt>
              </c:strCache>
            </c:strRef>
          </c:cat>
          <c:val>
            <c:numRef>
              <c:f>'Ark1'!$B$2:$B$7</c:f>
              <c:numCache>
                <c:formatCode>General</c:formatCode>
                <c:ptCount val="6"/>
                <c:pt idx="0">
                  <c:v>2</c:v>
                </c:pt>
                <c:pt idx="1">
                  <c:v>2</c:v>
                </c:pt>
                <c:pt idx="2">
                  <c:v>2</c:v>
                </c:pt>
                <c:pt idx="3">
                  <c:v>2</c:v>
                </c:pt>
                <c:pt idx="4">
                  <c:v>2</c:v>
                </c:pt>
              </c:numCache>
            </c:numRef>
          </c:val>
          <c:extLst>
            <c:ext xmlns:c16="http://schemas.microsoft.com/office/drawing/2014/chart" uri="{C3380CC4-5D6E-409C-BE32-E72D297353CC}">
              <c16:uniqueId val="{00000002-5C87-424A-8DFE-73DD4DBAD051}"/>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20685967550479661"/>
          <c:y val="0.15490190657287259"/>
          <c:w val="0.58628064899040677"/>
          <c:h val="0.82417905028959293"/>
        </c:manualLayout>
      </c:layout>
      <c:doughnutChart>
        <c:varyColors val="1"/>
        <c:ser>
          <c:idx val="0"/>
          <c:order val="0"/>
          <c:tx>
            <c:strRef>
              <c:f>'Ark1'!$B$1</c:f>
              <c:strCache>
                <c:ptCount val="1"/>
                <c:pt idx="0">
                  <c:v>Salg</c:v>
                </c:pt>
              </c:strCache>
            </c:strRef>
          </c:tx>
          <c:explosion val="4"/>
          <c:dLbls>
            <c:dLbl>
              <c:idx val="0"/>
              <c:tx>
                <c:rich>
                  <a:bodyPr/>
                  <a:lstStyle/>
                  <a:p>
                    <a:r>
                      <a:rPr lang="en-US" noProof="0" dirty="0">
                        <a:latin typeface="Calibri" panose="020F0502020204030204" pitchFamily="34" charset="0"/>
                      </a:rPr>
                      <a:t>Plan</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91-4CAC-83D0-80B3B3FCBCA2}"/>
                </c:ext>
              </c:extLst>
            </c:dLbl>
            <c:dLbl>
              <c:idx val="1"/>
              <c:tx>
                <c:rich>
                  <a:bodyPr/>
                  <a:lstStyle/>
                  <a:p>
                    <a:r>
                      <a:rPr lang="en-US" dirty="0"/>
                      <a:t>Acquire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E4D-4E1D-A8A6-45F648FBEB7D}"/>
                </c:ext>
              </c:extLst>
            </c:dLbl>
            <c:dLbl>
              <c:idx val="2"/>
              <c:tx>
                <c:rich>
                  <a:bodyPr/>
                  <a:lstStyle/>
                  <a:p>
                    <a:r>
                      <a:rPr lang="en-US" dirty="0"/>
                      <a:t>Manage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E4D-4E1D-A8A6-45F648FBEB7D}"/>
                </c:ext>
              </c:extLst>
            </c:dLbl>
            <c:dLbl>
              <c:idx val="3"/>
              <c:tx>
                <c:rich>
                  <a:bodyPr/>
                  <a:lstStyle/>
                  <a:p>
                    <a:r>
                      <a:rPr lang="en-US" sz="1600" dirty="0">
                        <a:solidFill>
                          <a:schemeClr val="bg1"/>
                        </a:solidFill>
                      </a:rPr>
                      <a:t>Control</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91-4CAC-83D0-80B3B3FCBCA2}"/>
                </c:ext>
              </c:extLst>
            </c:dLbl>
            <c:spPr>
              <a:noFill/>
              <a:ln>
                <a:noFill/>
              </a:ln>
              <a:effectLst/>
            </c:spPr>
            <c:txPr>
              <a:bodyPr/>
              <a:lstStyle/>
              <a:p>
                <a:pPr>
                  <a:defRPr lang="en-GB" noProof="0">
                    <a:solidFill>
                      <a:schemeClr val="bg1"/>
                    </a:solidFill>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'Ark1'!$A$2:$A$7</c:f>
              <c:strCache>
                <c:ptCount val="5"/>
                <c:pt idx="0">
                  <c:v>Plan</c:v>
                </c:pt>
                <c:pt idx="1">
                  <c:v>Acquire</c:v>
                </c:pt>
                <c:pt idx="2">
                  <c:v>Manage</c:v>
                </c:pt>
                <c:pt idx="3">
                  <c:v>Control</c:v>
                </c:pt>
                <c:pt idx="4">
                  <c:v>Retire</c:v>
                </c:pt>
              </c:strCache>
            </c:strRef>
          </c:cat>
          <c:val>
            <c:numRef>
              <c:f>'Ark1'!$B$2:$B$7</c:f>
              <c:numCache>
                <c:formatCode>General</c:formatCode>
                <c:ptCount val="6"/>
                <c:pt idx="0">
                  <c:v>2</c:v>
                </c:pt>
                <c:pt idx="1">
                  <c:v>2</c:v>
                </c:pt>
                <c:pt idx="2">
                  <c:v>2</c:v>
                </c:pt>
                <c:pt idx="3">
                  <c:v>2</c:v>
                </c:pt>
                <c:pt idx="4">
                  <c:v>2</c:v>
                </c:pt>
              </c:numCache>
            </c:numRef>
          </c:val>
          <c:extLst>
            <c:ext xmlns:c16="http://schemas.microsoft.com/office/drawing/2014/chart" uri="{C3380CC4-5D6E-409C-BE32-E72D297353CC}">
              <c16:uniqueId val="{00000002-8791-4CAC-83D0-80B3B3FCBCA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doughnutChart>
        <c:varyColors val="1"/>
        <c:ser>
          <c:idx val="0"/>
          <c:order val="0"/>
          <c:tx>
            <c:strRef>
              <c:f>'Ark1'!$B$1</c:f>
              <c:strCache>
                <c:ptCount val="1"/>
                <c:pt idx="0">
                  <c:v>Salg</c:v>
                </c:pt>
              </c:strCache>
            </c:strRef>
          </c:tx>
          <c:dLbls>
            <c:dLbl>
              <c:idx val="0"/>
              <c:tx>
                <c:rich>
                  <a:bodyPr/>
                  <a:lstStyle/>
                  <a:p>
                    <a:r>
                      <a:rPr lang="en-US" dirty="0"/>
                      <a:t>Requirement</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84-4B7B-921C-8FD14B624E33}"/>
                </c:ext>
              </c:extLst>
            </c:dLbl>
            <c:dLbl>
              <c:idx val="1"/>
              <c:tx>
                <c:rich>
                  <a:bodyPr/>
                  <a:lstStyle/>
                  <a:p>
                    <a:r>
                      <a:rPr lang="en-US" dirty="0"/>
                      <a:t>Design, Build,</a:t>
                    </a:r>
                    <a:r>
                      <a:rPr lang="en-US" baseline="0" dirty="0"/>
                      <a:t>  Procure</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B2-4A05-B981-E7779569AA24}"/>
                </c:ext>
              </c:extLst>
            </c:dLbl>
            <c:dLbl>
              <c:idx val="2"/>
              <c:tx>
                <c:rich>
                  <a:bodyPr/>
                  <a:lstStyle/>
                  <a:p>
                    <a:r>
                      <a:rPr lang="en-US" dirty="0"/>
                      <a:t>Deployment</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B2-4A05-B981-E7779569AA24}"/>
                </c:ext>
              </c:extLst>
            </c:dLbl>
            <c:dLbl>
              <c:idx val="3"/>
              <c:tx>
                <c:rich>
                  <a:bodyPr/>
                  <a:lstStyle/>
                  <a:p>
                    <a:r>
                      <a:rPr lang="en-US" sz="2000" dirty="0">
                        <a:solidFill>
                          <a:schemeClr val="bg1"/>
                        </a:solidFill>
                      </a:rPr>
                      <a:t>Operation</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84-4B7B-921C-8FD14B624E33}"/>
                </c:ext>
              </c:extLst>
            </c:dLbl>
            <c:dLbl>
              <c:idx val="4"/>
              <c:tx>
                <c:rich>
                  <a:bodyPr/>
                  <a:lstStyle/>
                  <a:p>
                    <a:r>
                      <a:rPr lang="en-US" dirty="0"/>
                      <a:t>Control and Optimize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AB2-4A05-B981-E7779569AA24}"/>
                </c:ext>
              </c:extLst>
            </c:dLbl>
            <c:dLbl>
              <c:idx val="5"/>
              <c:tx>
                <c:rich>
                  <a:bodyPr/>
                  <a:lstStyle/>
                  <a:p>
                    <a:fld id="{696E0E4D-0503-4AEB-A186-8D9D41163B43}" type="CATEGORYNAME">
                      <a:rPr lang="en-US" smtClean="0"/>
                      <a:pPr/>
                      <a:t>[CATEGORIENAAM]</a:t>
                    </a:fld>
                    <a:r>
                      <a:rPr lang="en-US" dirty="0"/>
                      <a:t>ment</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B2-4A05-B981-E7779569AA24}"/>
                </c:ext>
              </c:extLst>
            </c:dLbl>
            <c:spPr>
              <a:noFill/>
              <a:ln>
                <a:noFill/>
              </a:ln>
              <a:effectLst/>
            </c:spPr>
            <c:txPr>
              <a:bodyPr/>
              <a:lstStyle/>
              <a:p>
                <a:pPr>
                  <a:defRPr lang="en-GB" sz="2000" noProof="0">
                    <a:solidFill>
                      <a:schemeClr val="bg1"/>
                    </a:solidFill>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'Ark1'!$A$2:$A$7</c:f>
              <c:strCache>
                <c:ptCount val="6"/>
                <c:pt idx="0">
                  <c:v>Plan</c:v>
                </c:pt>
                <c:pt idx="1">
                  <c:v>Request</c:v>
                </c:pt>
                <c:pt idx="2">
                  <c:v>Procure</c:v>
                </c:pt>
                <c:pt idx="3">
                  <c:v>Receive</c:v>
                </c:pt>
                <c:pt idx="4">
                  <c:v>Manage</c:v>
                </c:pt>
                <c:pt idx="5">
                  <c:v>Retire</c:v>
                </c:pt>
              </c:strCache>
            </c:strRef>
          </c:cat>
          <c:val>
            <c:numRef>
              <c:f>'Ark1'!$B$2:$B$7</c:f>
              <c:numCache>
                <c:formatCode>General</c:formatCode>
                <c:ptCount val="6"/>
                <c:pt idx="0">
                  <c:v>2</c:v>
                </c:pt>
                <c:pt idx="1">
                  <c:v>2</c:v>
                </c:pt>
                <c:pt idx="2">
                  <c:v>2</c:v>
                </c:pt>
                <c:pt idx="3">
                  <c:v>2</c:v>
                </c:pt>
                <c:pt idx="4">
                  <c:v>2</c:v>
                </c:pt>
                <c:pt idx="5">
                  <c:v>2</c:v>
                </c:pt>
              </c:numCache>
            </c:numRef>
          </c:val>
          <c:extLst>
            <c:ext xmlns:c16="http://schemas.microsoft.com/office/drawing/2014/chart" uri="{C3380CC4-5D6E-409C-BE32-E72D297353CC}">
              <c16:uniqueId val="{00000002-5D84-4B7B-921C-8FD14B624E3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da-DK"/>
              <a:t>Unlicenced software statistic</a:t>
            </a:r>
          </a:p>
        </c:rich>
      </c:tx>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'Ark1'!$B$1</c:f>
              <c:strCache>
                <c:ptCount val="1"/>
                <c:pt idx="0">
                  <c:v>Asia Pacific</c:v>
                </c:pt>
              </c:strCache>
            </c:strRef>
          </c:tx>
          <c:spPr>
            <a:solidFill>
              <a:schemeClr val="accent4">
                <a:tint val="5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'Ark1'!$B$2:$B$6</c:f>
              <c:numCache>
                <c:formatCode>0%</c:formatCode>
                <c:ptCount val="5"/>
                <c:pt idx="0">
                  <c:v>0.6</c:v>
                </c:pt>
                <c:pt idx="1">
                  <c:v>0.62</c:v>
                </c:pt>
                <c:pt idx="2">
                  <c:v>0.61</c:v>
                </c:pt>
                <c:pt idx="3">
                  <c:v>0.56999999999999995</c:v>
                </c:pt>
              </c:numCache>
            </c:numRef>
          </c:val>
          <c:extLst>
            <c:ext xmlns:c16="http://schemas.microsoft.com/office/drawing/2014/chart" uri="{C3380CC4-5D6E-409C-BE32-E72D297353CC}">
              <c16:uniqueId val="{00000000-B8C9-47CC-ADBB-5AA1F7F476FE}"/>
            </c:ext>
          </c:extLst>
        </c:ser>
        <c:ser>
          <c:idx val="1"/>
          <c:order val="1"/>
          <c:tx>
            <c:strRef>
              <c:f>'Ark1'!$C$1</c:f>
              <c:strCache>
                <c:ptCount val="1"/>
                <c:pt idx="0">
                  <c:v>Central and Eastern Europe</c:v>
                </c:pt>
              </c:strCache>
            </c:strRef>
          </c:tx>
          <c:spPr>
            <a:solidFill>
              <a:schemeClr val="accent4">
                <a:tint val="7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'Ark1'!$C$2:$C$6</c:f>
              <c:numCache>
                <c:formatCode>0%</c:formatCode>
                <c:ptCount val="5"/>
                <c:pt idx="0">
                  <c:v>0.62</c:v>
                </c:pt>
                <c:pt idx="1">
                  <c:v>0.61</c:v>
                </c:pt>
                <c:pt idx="2">
                  <c:v>0.57999999999999996</c:v>
                </c:pt>
                <c:pt idx="3">
                  <c:v>0.56999999999999995</c:v>
                </c:pt>
              </c:numCache>
            </c:numRef>
          </c:val>
          <c:extLst>
            <c:ext xmlns:c16="http://schemas.microsoft.com/office/drawing/2014/chart" uri="{C3380CC4-5D6E-409C-BE32-E72D297353CC}">
              <c16:uniqueId val="{00000001-B8C9-47CC-ADBB-5AA1F7F476FE}"/>
            </c:ext>
          </c:extLst>
        </c:ser>
        <c:ser>
          <c:idx val="2"/>
          <c:order val="2"/>
          <c:tx>
            <c:strRef>
              <c:f>'Ark1'!$D$1</c:f>
              <c:strCache>
                <c:ptCount val="1"/>
                <c:pt idx="0">
                  <c:v>Latin America</c:v>
                </c:pt>
              </c:strCache>
            </c:strRef>
          </c:tx>
          <c:spPr>
            <a:solidFill>
              <a:schemeClr val="accent4">
                <a:tint val="9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'Ark1'!$D$2:$D$6</c:f>
              <c:numCache>
                <c:formatCode>0%</c:formatCode>
                <c:ptCount val="5"/>
                <c:pt idx="0">
                  <c:v>0.61</c:v>
                </c:pt>
                <c:pt idx="1">
                  <c:v>0.59</c:v>
                </c:pt>
                <c:pt idx="2">
                  <c:v>0.55000000000000004</c:v>
                </c:pt>
                <c:pt idx="3">
                  <c:v>0.52</c:v>
                </c:pt>
              </c:numCache>
            </c:numRef>
          </c:val>
          <c:extLst>
            <c:ext xmlns:c16="http://schemas.microsoft.com/office/drawing/2014/chart" uri="{C3380CC4-5D6E-409C-BE32-E72D297353CC}">
              <c16:uniqueId val="{00000002-B8C9-47CC-ADBB-5AA1F7F476FE}"/>
            </c:ext>
          </c:extLst>
        </c:ser>
        <c:ser>
          <c:idx val="3"/>
          <c:order val="3"/>
          <c:tx>
            <c:strRef>
              <c:f>'Ark1'!$E$1</c:f>
              <c:strCache>
                <c:ptCount val="1"/>
                <c:pt idx="0">
                  <c:v>Middel East and Africa</c:v>
                </c:pt>
              </c:strCache>
            </c:strRef>
          </c:tx>
          <c:spPr>
            <a:solidFill>
              <a:schemeClr val="accent4">
                <a:shade val="9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'Ark1'!$E$2:$E$6</c:f>
              <c:numCache>
                <c:formatCode>0%</c:formatCode>
                <c:ptCount val="5"/>
                <c:pt idx="0">
                  <c:v>0.57999999999999996</c:v>
                </c:pt>
                <c:pt idx="1">
                  <c:v>0.59</c:v>
                </c:pt>
                <c:pt idx="2">
                  <c:v>0.56999999999999995</c:v>
                </c:pt>
                <c:pt idx="3">
                  <c:v>0.56000000000000005</c:v>
                </c:pt>
              </c:numCache>
            </c:numRef>
          </c:val>
          <c:extLst>
            <c:ext xmlns:c16="http://schemas.microsoft.com/office/drawing/2014/chart" uri="{C3380CC4-5D6E-409C-BE32-E72D297353CC}">
              <c16:uniqueId val="{00000003-B8C9-47CC-ADBB-5AA1F7F476FE}"/>
            </c:ext>
          </c:extLst>
        </c:ser>
        <c:ser>
          <c:idx val="4"/>
          <c:order val="4"/>
          <c:tx>
            <c:strRef>
              <c:f>'Ark1'!$F$1</c:f>
              <c:strCache>
                <c:ptCount val="1"/>
                <c:pt idx="0">
                  <c:v>North America</c:v>
                </c:pt>
              </c:strCache>
            </c:strRef>
          </c:tx>
          <c:spPr>
            <a:solidFill>
              <a:schemeClr val="accent4">
                <a:shade val="7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'Ark1'!$F$2:$F$6</c:f>
              <c:numCache>
                <c:formatCode>0%</c:formatCode>
                <c:ptCount val="5"/>
                <c:pt idx="0">
                  <c:v>0.19</c:v>
                </c:pt>
                <c:pt idx="1">
                  <c:v>0.19</c:v>
                </c:pt>
                <c:pt idx="2">
                  <c:v>0.17</c:v>
                </c:pt>
                <c:pt idx="3">
                  <c:v>0.16</c:v>
                </c:pt>
              </c:numCache>
            </c:numRef>
          </c:val>
          <c:extLst>
            <c:ext xmlns:c16="http://schemas.microsoft.com/office/drawing/2014/chart" uri="{C3380CC4-5D6E-409C-BE32-E72D297353CC}">
              <c16:uniqueId val="{00000004-B8C9-47CC-ADBB-5AA1F7F476FE}"/>
            </c:ext>
          </c:extLst>
        </c:ser>
        <c:ser>
          <c:idx val="5"/>
          <c:order val="5"/>
          <c:tx>
            <c:strRef>
              <c:f>'Ark1'!$G$1</c:f>
              <c:strCache>
                <c:ptCount val="1"/>
                <c:pt idx="0">
                  <c:v>Western Europa</c:v>
                </c:pt>
              </c:strCache>
            </c:strRef>
          </c:tx>
          <c:spPr>
            <a:solidFill>
              <a:schemeClr val="accent4">
                <a:shade val="50000"/>
              </a:schemeClr>
            </a:solidFill>
            <a:ln>
              <a:noFill/>
            </a:ln>
            <a:effectLst/>
          </c:spPr>
          <c:invertIfNegative val="0"/>
          <c:cat>
            <c:numRef>
              <c:f>'Ark1'!$A$2:$A$6</c:f>
              <c:numCache>
                <c:formatCode>General</c:formatCode>
                <c:ptCount val="5"/>
                <c:pt idx="0">
                  <c:v>2011</c:v>
                </c:pt>
                <c:pt idx="1">
                  <c:v>2013</c:v>
                </c:pt>
                <c:pt idx="2">
                  <c:v>2015</c:v>
                </c:pt>
                <c:pt idx="3">
                  <c:v>2017</c:v>
                </c:pt>
              </c:numCache>
            </c:numRef>
          </c:cat>
          <c:val>
            <c:numRef>
              <c:f>'Ark1'!$G$2:$G$6</c:f>
              <c:numCache>
                <c:formatCode>0%</c:formatCode>
                <c:ptCount val="5"/>
                <c:pt idx="0">
                  <c:v>0.32</c:v>
                </c:pt>
                <c:pt idx="1">
                  <c:v>0.28999999999999998</c:v>
                </c:pt>
                <c:pt idx="2">
                  <c:v>0.28000000000000003</c:v>
                </c:pt>
                <c:pt idx="3">
                  <c:v>0.26</c:v>
                </c:pt>
              </c:numCache>
            </c:numRef>
          </c:val>
          <c:extLst>
            <c:ext xmlns:c16="http://schemas.microsoft.com/office/drawing/2014/chart" uri="{C3380CC4-5D6E-409C-BE32-E72D297353CC}">
              <c16:uniqueId val="{00000005-B8C9-47CC-ADBB-5AA1F7F476FE}"/>
            </c:ext>
          </c:extLst>
        </c:ser>
        <c:dLbls>
          <c:showLegendKey val="0"/>
          <c:showVal val="0"/>
          <c:showCatName val="0"/>
          <c:showSerName val="0"/>
          <c:showPercent val="0"/>
          <c:showBubbleSize val="0"/>
        </c:dLbls>
        <c:gapWidth val="219"/>
        <c:overlap val="-27"/>
        <c:axId val="537517104"/>
        <c:axId val="537501872"/>
      </c:barChart>
      <c:catAx>
        <c:axId val="5375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noProof="0">
                <a:solidFill>
                  <a:schemeClr val="tx1">
                    <a:lumMod val="65000"/>
                    <a:lumOff val="35000"/>
                  </a:schemeClr>
                </a:solidFill>
                <a:latin typeface="+mn-lt"/>
                <a:ea typeface="+mn-ea"/>
                <a:cs typeface="+mn-cs"/>
              </a:defRPr>
            </a:pPr>
            <a:endParaRPr lang="en-US"/>
          </a:p>
        </c:txPr>
        <c:crossAx val="537501872"/>
        <c:crosses val="autoZero"/>
        <c:auto val="1"/>
        <c:lblAlgn val="ctr"/>
        <c:lblOffset val="100"/>
        <c:noMultiLvlLbl val="0"/>
      </c:catAx>
      <c:valAx>
        <c:axId val="537501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noProof="0">
                <a:solidFill>
                  <a:schemeClr val="tx1">
                    <a:lumMod val="65000"/>
                    <a:lumOff val="35000"/>
                  </a:schemeClr>
                </a:solidFill>
                <a:latin typeface="+mn-lt"/>
                <a:ea typeface="+mn-ea"/>
                <a:cs typeface="+mn-cs"/>
              </a:defRPr>
            </a:pPr>
            <a:endParaRPr lang="en-US"/>
          </a:p>
        </c:txPr>
        <c:crossAx val="53751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noProof="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noProof="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5143D"/>
                </a:solidFill>
                <a:latin typeface="Calibri" panose="020F0502020204030204" pitchFamily="34" charset="0"/>
                <a:ea typeface="+mn-ea"/>
                <a:cs typeface="+mn-cs"/>
              </a:defRPr>
            </a:pPr>
            <a:r>
              <a:rPr lang="da-DK" sz="2000" dirty="0">
                <a:solidFill>
                  <a:srgbClr val="15143D"/>
                </a:solidFill>
                <a:latin typeface="Calibri" panose="020F0502020204030204" pitchFamily="34" charset="0"/>
              </a:rPr>
              <a:t>Licenses</a:t>
            </a:r>
          </a:p>
        </c:rich>
      </c:tx>
      <c:layout>
        <c:manualLayout>
          <c:xMode val="edge"/>
          <c:yMode val="edge"/>
          <c:x val="0.26381368424837304"/>
          <c:y val="0.1113359760864028"/>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15143D"/>
              </a:solidFill>
              <a:latin typeface="Calibri" panose="020F0502020204030204" pitchFamily="34" charset="0"/>
              <a:ea typeface="+mn-ea"/>
              <a:cs typeface="+mn-cs"/>
            </a:defRPr>
          </a:pPr>
          <a:endParaRPr lang="en-US"/>
        </a:p>
      </c:txPr>
    </c:title>
    <c:autoTitleDeleted val="0"/>
    <c:plotArea>
      <c:layout/>
      <c:lineChart>
        <c:grouping val="standard"/>
        <c:varyColors val="0"/>
        <c:ser>
          <c:idx val="0"/>
          <c:order val="0"/>
          <c:tx>
            <c:strRef>
              <c:f>'Ark1'!$B$1</c:f>
              <c:strCache>
                <c:ptCount val="1"/>
                <c:pt idx="0">
                  <c:v>Max</c:v>
                </c:pt>
              </c:strCache>
            </c:strRef>
          </c:tx>
          <c:spPr>
            <a:ln w="28575" cap="rnd">
              <a:solidFill>
                <a:schemeClr val="accent1"/>
              </a:solidFill>
              <a:round/>
            </a:ln>
            <a:effectLst/>
          </c:spPr>
          <c:marker>
            <c:symbol val="none"/>
          </c:marker>
          <c:cat>
            <c:numRef>
              <c:f>'Ark1'!$A$2:$A$5</c:f>
              <c:numCache>
                <c:formatCode>General</c:formatCode>
                <c:ptCount val="4"/>
              </c:numCache>
            </c:numRef>
          </c:cat>
          <c:val>
            <c:numRef>
              <c:f>'Ark1'!$B$2:$B$5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D278-48DE-9F2D-9099D2026744}"/>
            </c:ext>
          </c:extLst>
        </c:ser>
        <c:ser>
          <c:idx val="1"/>
          <c:order val="1"/>
          <c:tx>
            <c:strRef>
              <c:f>'Ark1'!$C$1</c:f>
              <c:strCache>
                <c:ptCount val="1"/>
                <c:pt idx="0">
                  <c:v>Used</c:v>
                </c:pt>
              </c:strCache>
            </c:strRef>
          </c:tx>
          <c:spPr>
            <a:ln w="28575" cap="rnd">
              <a:solidFill>
                <a:schemeClr val="accent2"/>
              </a:solidFill>
              <a:round/>
            </a:ln>
            <a:effectLst/>
          </c:spPr>
          <c:marker>
            <c:symbol val="none"/>
          </c:marker>
          <c:cat>
            <c:numRef>
              <c:f>'Ark1'!$A$2:$A$5</c:f>
              <c:numCache>
                <c:formatCode>General</c:formatCode>
                <c:ptCount val="4"/>
              </c:numCache>
            </c:numRef>
          </c:cat>
          <c:val>
            <c:numRef>
              <c:f>'Ark1'!$C$2:$C$5</c:f>
              <c:numCache>
                <c:formatCode>General</c:formatCode>
                <c:ptCount val="4"/>
                <c:pt idx="0">
                  <c:v>50</c:v>
                </c:pt>
                <c:pt idx="1">
                  <c:v>75</c:v>
                </c:pt>
                <c:pt idx="2">
                  <c:v>100</c:v>
                </c:pt>
                <c:pt idx="3">
                  <c:v>80</c:v>
                </c:pt>
              </c:numCache>
            </c:numRef>
          </c:val>
          <c:smooth val="0"/>
          <c:extLst>
            <c:ext xmlns:c16="http://schemas.microsoft.com/office/drawing/2014/chart" uri="{C3380CC4-5D6E-409C-BE32-E72D297353CC}">
              <c16:uniqueId val="{00000001-D278-48DE-9F2D-9099D2026744}"/>
            </c:ext>
          </c:extLst>
        </c:ser>
        <c:ser>
          <c:idx val="2"/>
          <c:order val="2"/>
          <c:tx>
            <c:strRef>
              <c:f>'Ark1'!$D$1</c:f>
              <c:strCache>
                <c:ptCount val="1"/>
                <c:pt idx="0">
                  <c:v>Minimum</c:v>
                </c:pt>
              </c:strCache>
            </c:strRef>
          </c:tx>
          <c:spPr>
            <a:ln w="28575" cap="rnd">
              <a:solidFill>
                <a:schemeClr val="accent3"/>
              </a:solidFill>
              <a:round/>
            </a:ln>
            <a:effectLst/>
          </c:spPr>
          <c:marker>
            <c:symbol val="none"/>
          </c:marker>
          <c:cat>
            <c:numRef>
              <c:f>'Ark1'!$A$2:$A$5</c:f>
              <c:numCache>
                <c:formatCode>General</c:formatCode>
                <c:ptCount val="4"/>
              </c:numCache>
            </c:numRef>
          </c:cat>
          <c:val>
            <c:numRef>
              <c:f>'Ark1'!$D$2:$D$5</c:f>
              <c:numCache>
                <c:formatCode>General</c:formatCode>
                <c:ptCount val="4"/>
                <c:pt idx="0">
                  <c:v>50</c:v>
                </c:pt>
                <c:pt idx="1">
                  <c:v>50</c:v>
                </c:pt>
                <c:pt idx="2">
                  <c:v>50</c:v>
                </c:pt>
                <c:pt idx="3">
                  <c:v>50</c:v>
                </c:pt>
              </c:numCache>
            </c:numRef>
          </c:val>
          <c:smooth val="0"/>
          <c:extLst>
            <c:ext xmlns:c16="http://schemas.microsoft.com/office/drawing/2014/chart" uri="{C3380CC4-5D6E-409C-BE32-E72D297353CC}">
              <c16:uniqueId val="{00000002-D278-48DE-9F2D-9099D2026744}"/>
            </c:ext>
          </c:extLst>
        </c:ser>
        <c:dLbls>
          <c:showLegendKey val="0"/>
          <c:showVal val="0"/>
          <c:showCatName val="0"/>
          <c:showSerName val="0"/>
          <c:showPercent val="0"/>
          <c:showBubbleSize val="0"/>
        </c:dLbls>
        <c:smooth val="0"/>
        <c:axId val="283280864"/>
        <c:axId val="283281424"/>
      </c:lineChart>
      <c:catAx>
        <c:axId val="28328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281424"/>
        <c:crosses val="autoZero"/>
        <c:auto val="1"/>
        <c:lblAlgn val="ctr"/>
        <c:lblOffset val="100"/>
        <c:noMultiLvlLbl val="0"/>
      </c:catAx>
      <c:valAx>
        <c:axId val="283281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8328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5143D"/>
                </a:solidFill>
                <a:latin typeface="Calibri" panose="020F0502020204030204" pitchFamily="34" charset="0"/>
                <a:ea typeface="+mn-ea"/>
                <a:cs typeface="+mn-cs"/>
              </a:defRPr>
            </a:pPr>
            <a:r>
              <a:rPr lang="en-US" sz="2000" dirty="0">
                <a:solidFill>
                  <a:srgbClr val="15143D"/>
                </a:solidFill>
                <a:latin typeface="Calibri" panose="020F0502020204030204" pitchFamily="34" charset="0"/>
              </a:rPr>
              <a:t>Portfolio</a:t>
            </a:r>
          </a:p>
          <a:p>
            <a:pPr>
              <a:defRPr sz="2000">
                <a:solidFill>
                  <a:srgbClr val="15143D"/>
                </a:solidFill>
                <a:latin typeface="Calibri" panose="020F0502020204030204" pitchFamily="34" charset="0"/>
              </a:defRPr>
            </a:pPr>
            <a:endParaRPr lang="en-US" sz="2000" dirty="0">
              <a:solidFill>
                <a:srgbClr val="15143D"/>
              </a:solidFill>
              <a:latin typeface="Calibri" panose="020F0502020204030204" pitchFamily="34" charset="0"/>
            </a:endParaRPr>
          </a:p>
        </c:rich>
      </c:tx>
      <c:layout>
        <c:manualLayout>
          <c:xMode val="edge"/>
          <c:yMode val="edge"/>
          <c:x val="0.31422639010401476"/>
          <c:y val="0.5944444444444444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15143D"/>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25483734118710738"/>
          <c:y val="9.7894021739130407E-2"/>
          <c:w val="0.37250226032157291"/>
          <c:h val="0.47251101934269085"/>
        </c:manualLayout>
      </c:layout>
      <c:pieChart>
        <c:varyColors val="1"/>
        <c:ser>
          <c:idx val="0"/>
          <c:order val="0"/>
          <c:tx>
            <c:strRef>
              <c:f>'Ark1'!$B$1</c:f>
              <c:strCache>
                <c:ptCount val="1"/>
                <c:pt idx="0">
                  <c:v>Salg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06-45C3-93D9-61FCE799C554}"/>
              </c:ext>
            </c:extLst>
          </c:dPt>
          <c:dPt>
            <c:idx val="1"/>
            <c:bubble3D val="0"/>
            <c:explosion val="7"/>
            <c:spPr>
              <a:solidFill>
                <a:schemeClr val="accent2"/>
              </a:solidFill>
              <a:ln w="19050">
                <a:solidFill>
                  <a:schemeClr val="lt1"/>
                </a:solidFill>
              </a:ln>
              <a:effectLst/>
            </c:spPr>
            <c:extLst>
              <c:ext xmlns:c16="http://schemas.microsoft.com/office/drawing/2014/chart" uri="{C3380CC4-5D6E-409C-BE32-E72D297353CC}">
                <c16:uniqueId val="{00000003-9106-45C3-93D9-61FCE799C5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06-45C3-93D9-61FCE799C5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06-45C3-93D9-61FCE799C5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106-45C3-93D9-61FCE799C5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106-45C3-93D9-61FCE799C5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106-45C3-93D9-61FCE799C554}"/>
              </c:ext>
            </c:extLst>
          </c:dPt>
          <c:cat>
            <c:numRef>
              <c:f>'Ark1'!$A$2:$A$8</c:f>
              <c:numCache>
                <c:formatCode>General</c:formatCode>
                <c:ptCount val="7"/>
              </c:numCache>
            </c:numRef>
          </c:cat>
          <c:val>
            <c:numRef>
              <c:f>'Ark1'!$B$2:$B$8</c:f>
              <c:numCache>
                <c:formatCode>General</c:formatCode>
                <c:ptCount val="7"/>
                <c:pt idx="0">
                  <c:v>8.1999999999999993</c:v>
                </c:pt>
                <c:pt idx="1">
                  <c:v>3.2</c:v>
                </c:pt>
                <c:pt idx="2">
                  <c:v>1.4</c:v>
                </c:pt>
                <c:pt idx="3">
                  <c:v>1.2</c:v>
                </c:pt>
                <c:pt idx="4">
                  <c:v>3.2</c:v>
                </c:pt>
                <c:pt idx="5">
                  <c:v>1.2</c:v>
                </c:pt>
                <c:pt idx="6">
                  <c:v>1</c:v>
                </c:pt>
              </c:numCache>
            </c:numRef>
          </c:val>
          <c:extLst>
            <c:ext xmlns:c16="http://schemas.microsoft.com/office/drawing/2014/chart" uri="{C3380CC4-5D6E-409C-BE32-E72D297353CC}">
              <c16:uniqueId val="{0000000E-9106-45C3-93D9-61FCE799C5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r>
              <a:rPr lang="da-DK" sz="2000" dirty="0">
                <a:latin typeface="Calibri" panose="020F0502020204030204" pitchFamily="34" charset="0"/>
              </a:rPr>
              <a:t>SLA’s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9529795991410149E-2"/>
          <c:y val="0.21726379201014581"/>
          <c:w val="0.85263175554760195"/>
          <c:h val="0.45701184347834772"/>
        </c:manualLayout>
      </c:layout>
      <c:barChart>
        <c:barDir val="bar"/>
        <c:grouping val="clustered"/>
        <c:varyColors val="0"/>
        <c:ser>
          <c:idx val="0"/>
          <c:order val="0"/>
          <c:tx>
            <c:strRef>
              <c:f>'Ark1'!$B$1</c:f>
              <c:strCache>
                <c:ptCount val="1"/>
                <c:pt idx="0">
                  <c:v>Serie 1</c:v>
                </c:pt>
              </c:strCache>
            </c:strRef>
          </c:tx>
          <c:spPr>
            <a:solidFill>
              <a:schemeClr val="accent1"/>
            </a:solidFill>
            <a:ln>
              <a:noFill/>
            </a:ln>
            <a:effectLst/>
          </c:spPr>
          <c:invertIfNegative val="0"/>
          <c:cat>
            <c:numRef>
              <c:f>'Ark1'!$A$2:$A$5</c:f>
              <c:numCache>
                <c:formatCode>General</c:formatCode>
                <c:ptCount val="4"/>
              </c:numCache>
            </c:num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27-4F2C-A084-DD27348C720E}"/>
            </c:ext>
          </c:extLst>
        </c:ser>
        <c:ser>
          <c:idx val="1"/>
          <c:order val="1"/>
          <c:tx>
            <c:strRef>
              <c:f>'Ark1'!$C$1</c:f>
              <c:strCache>
                <c:ptCount val="1"/>
                <c:pt idx="0">
                  <c:v>Kolonne1</c:v>
                </c:pt>
              </c:strCache>
            </c:strRef>
          </c:tx>
          <c:spPr>
            <a:solidFill>
              <a:schemeClr val="accent2"/>
            </a:solidFill>
            <a:ln>
              <a:noFill/>
            </a:ln>
            <a:effectLst/>
          </c:spPr>
          <c:invertIfNegative val="0"/>
          <c:cat>
            <c:numRef>
              <c:f>'Ark1'!$A$2:$A$5</c:f>
              <c:numCache>
                <c:formatCode>General</c:formatCode>
                <c:ptCount val="4"/>
              </c:numCache>
            </c:numRef>
          </c:cat>
          <c:val>
            <c:numRef>
              <c:f>'Ark1'!$C$2:$C$5</c:f>
              <c:numCache>
                <c:formatCode>General</c:formatCode>
                <c:ptCount val="4"/>
              </c:numCache>
            </c:numRef>
          </c:val>
          <c:extLst>
            <c:ext xmlns:c16="http://schemas.microsoft.com/office/drawing/2014/chart" uri="{C3380CC4-5D6E-409C-BE32-E72D297353CC}">
              <c16:uniqueId val="{00000001-D527-4F2C-A084-DD27348C720E}"/>
            </c:ext>
          </c:extLst>
        </c:ser>
        <c:ser>
          <c:idx val="2"/>
          <c:order val="2"/>
          <c:tx>
            <c:strRef>
              <c:f>'Ark1'!$D$1</c:f>
              <c:strCache>
                <c:ptCount val="1"/>
                <c:pt idx="0">
                  <c:v>Kolonne2</c:v>
                </c:pt>
              </c:strCache>
            </c:strRef>
          </c:tx>
          <c:spPr>
            <a:solidFill>
              <a:schemeClr val="accent3"/>
            </a:solidFill>
            <a:ln>
              <a:noFill/>
            </a:ln>
            <a:effectLst/>
          </c:spPr>
          <c:invertIfNegative val="0"/>
          <c:cat>
            <c:numRef>
              <c:f>'Ark1'!$A$2:$A$5</c:f>
              <c:numCache>
                <c:formatCode>General</c:formatCode>
                <c:ptCount val="4"/>
              </c:numCache>
            </c:numRef>
          </c:cat>
          <c:val>
            <c:numRef>
              <c:f>'Ark1'!$D$2:$D$5</c:f>
              <c:numCache>
                <c:formatCode>General</c:formatCode>
                <c:ptCount val="4"/>
              </c:numCache>
            </c:numRef>
          </c:val>
          <c:extLst>
            <c:ext xmlns:c16="http://schemas.microsoft.com/office/drawing/2014/chart" uri="{C3380CC4-5D6E-409C-BE32-E72D297353CC}">
              <c16:uniqueId val="{00000002-D527-4F2C-A084-DD27348C720E}"/>
            </c:ext>
          </c:extLst>
        </c:ser>
        <c:dLbls>
          <c:showLegendKey val="0"/>
          <c:showVal val="0"/>
          <c:showCatName val="0"/>
          <c:showSerName val="0"/>
          <c:showPercent val="0"/>
          <c:showBubbleSize val="0"/>
        </c:dLbls>
        <c:gapWidth val="182"/>
        <c:axId val="283286464"/>
        <c:axId val="284837280"/>
      </c:barChart>
      <c:catAx>
        <c:axId val="28328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4837280"/>
        <c:crosses val="autoZero"/>
        <c:auto val="1"/>
        <c:lblAlgn val="ctr"/>
        <c:lblOffset val="100"/>
        <c:noMultiLvlLbl val="0"/>
      </c:catAx>
      <c:valAx>
        <c:axId val="284837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28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r>
              <a:rPr lang="en-US" sz="2000" dirty="0">
                <a:latin typeface="Calibri" panose="020F0502020204030204" pitchFamily="34" charset="0"/>
              </a:rPr>
              <a:t>Budget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pieChart>
        <c:varyColors val="1"/>
        <c:ser>
          <c:idx val="0"/>
          <c:order val="0"/>
          <c:tx>
            <c:strRef>
              <c:f>'Ark1'!$B$1</c:f>
              <c:strCache>
                <c:ptCount val="1"/>
                <c:pt idx="0">
                  <c:v>Kolonne1</c:v>
                </c:pt>
              </c:strCache>
            </c:strRef>
          </c:tx>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5E7A-4E45-B5BB-2862803FCD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7A-4E45-B5BB-2862803FCD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7A-4E45-B5BB-2862803FCD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7A-4E45-B5BB-2862803FCD68}"/>
              </c:ext>
            </c:extLst>
          </c:dPt>
          <c:cat>
            <c:numRef>
              <c:f>'Ark1'!$A$2:$A$5</c:f>
              <c:numCache>
                <c:formatCode>General</c:formatCode>
                <c:ptCount val="4"/>
              </c:numCache>
            </c:numRef>
          </c:cat>
          <c:val>
            <c:numRef>
              <c:f>'Ark1'!$B$2:$B$5</c:f>
              <c:numCache>
                <c:formatCode>General</c:formatCode>
                <c:ptCount val="4"/>
                <c:pt idx="0">
                  <c:v>8.1999999999999993</c:v>
                </c:pt>
                <c:pt idx="1">
                  <c:v>3.2</c:v>
                </c:pt>
              </c:numCache>
            </c:numRef>
          </c:val>
          <c:extLst>
            <c:ext xmlns:c16="http://schemas.microsoft.com/office/drawing/2014/chart" uri="{C3380CC4-5D6E-409C-BE32-E72D297353CC}">
              <c16:uniqueId val="{00000008-5E7A-4E45-B5BB-2862803FCD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doughnutChart>
        <c:varyColors val="1"/>
        <c:ser>
          <c:idx val="0"/>
          <c:order val="0"/>
          <c:tx>
            <c:strRef>
              <c:f>'Ark1'!$B$1</c:f>
              <c:strCache>
                <c:ptCount val="1"/>
                <c:pt idx="0">
                  <c:v>Salg</c:v>
                </c:pt>
              </c:strCache>
            </c:strRef>
          </c:tx>
          <c:dLbls>
            <c:dLbl>
              <c:idx val="0"/>
              <c:tx>
                <c:rich>
                  <a:bodyPr/>
                  <a:lstStyle/>
                  <a:p>
                    <a:r>
                      <a:rPr lang="en-US" dirty="0"/>
                      <a:t>Strategy/plan</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580-4977-96DF-53CA55DC3E35}"/>
                </c:ext>
              </c:extLst>
            </c:dLbl>
            <c:dLbl>
              <c:idx val="3"/>
              <c:tx>
                <c:rich>
                  <a:bodyPr/>
                  <a:lstStyle/>
                  <a:p>
                    <a:r>
                      <a:rPr lang="en-US" sz="2000" dirty="0">
                        <a:solidFill>
                          <a:schemeClr val="bg1"/>
                        </a:solidFill>
                      </a:rPr>
                      <a:t>Receive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80-4977-96DF-53CA55DC3E35}"/>
                </c:ext>
              </c:extLst>
            </c:dLbl>
            <c:spPr>
              <a:noFill/>
              <a:ln>
                <a:noFill/>
              </a:ln>
              <a:effectLst/>
            </c:spPr>
            <c:txPr>
              <a:bodyPr/>
              <a:lstStyle/>
              <a:p>
                <a:pPr>
                  <a:defRPr lang="en-GB" sz="2000" noProof="0">
                    <a:solidFill>
                      <a:schemeClr val="bg1"/>
                    </a:solidFill>
                    <a:latin typeface="Calibri" panose="020F0502020204030204" pitchFamily="34" charset="0"/>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'Ark1'!$A$2:$A$7</c:f>
              <c:strCache>
                <c:ptCount val="6"/>
                <c:pt idx="0">
                  <c:v>Plan</c:v>
                </c:pt>
                <c:pt idx="1">
                  <c:v>Request</c:v>
                </c:pt>
                <c:pt idx="2">
                  <c:v>Procure</c:v>
                </c:pt>
                <c:pt idx="3">
                  <c:v>Receive</c:v>
                </c:pt>
                <c:pt idx="4">
                  <c:v>Manage</c:v>
                </c:pt>
                <c:pt idx="5">
                  <c:v>Retire</c:v>
                </c:pt>
              </c:strCache>
            </c:strRef>
          </c:cat>
          <c:val>
            <c:numRef>
              <c:f>'Ark1'!$B$2:$B$7</c:f>
              <c:numCache>
                <c:formatCode>General</c:formatCode>
                <c:ptCount val="6"/>
                <c:pt idx="0">
                  <c:v>2</c:v>
                </c:pt>
                <c:pt idx="1">
                  <c:v>2</c:v>
                </c:pt>
                <c:pt idx="2">
                  <c:v>2</c:v>
                </c:pt>
                <c:pt idx="3">
                  <c:v>2</c:v>
                </c:pt>
                <c:pt idx="4">
                  <c:v>2</c:v>
                </c:pt>
                <c:pt idx="5">
                  <c:v>2</c:v>
                </c:pt>
              </c:numCache>
            </c:numRef>
          </c:val>
          <c:extLst>
            <c:ext xmlns:c16="http://schemas.microsoft.com/office/drawing/2014/chart" uri="{C3380CC4-5D6E-409C-BE32-E72D297353CC}">
              <c16:uniqueId val="{00000002-8580-4977-96DF-53CA55DC3E3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da-DK">
            <a:latin typeface="Calibri" panose="020F0502020204030204" pitchFamily="34" charset="0"/>
          </a:endParaRPr>
        </a:p>
      </dgm:t>
    </dgm:pt>
    <dgm:pt modelId="{23215CF9-EF4E-4D6F-AC43-ACE2DEFF1978}" type="sibTrans" cxnId="{18CB9690-BE0C-4632-8759-6EF49D05EC16}">
      <dgm:prSet/>
      <dgm:spPr/>
      <dgm:t>
        <a:bodyPr/>
        <a:lstStyle/>
        <a:p>
          <a:endParaRPr lang="da-DK">
            <a:latin typeface="Calibri" panose="020F0502020204030204" pitchFamily="34" charset="0"/>
          </a:endParaRPr>
        </a:p>
      </dgm:t>
    </dgm:pt>
    <dgm:pt modelId="{EA992CB0-41A5-4DF9-A6CC-F54513E77C73}">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SEAM - Cloud and Services Asset Management</a:t>
          </a:r>
        </a:p>
      </dgm:t>
    </dgm:pt>
    <dgm:pt modelId="{52FABA49-6C24-4FD3-9FD6-295810CC7263}" type="parTrans" cxnId="{A4ACCE84-4613-469D-B894-D72FB53A32F7}">
      <dgm:prSet/>
      <dgm:spPr/>
      <dgm:t>
        <a:bodyPr/>
        <a:lstStyle/>
        <a:p>
          <a:endParaRPr lang="da-DK">
            <a:latin typeface="Calibri" panose="020F0502020204030204" pitchFamily="34" charset="0"/>
          </a:endParaRPr>
        </a:p>
      </dgm:t>
    </dgm:pt>
    <dgm:pt modelId="{3612724B-40BD-49A8-9412-41B8055825E0}" type="sibTrans" cxnId="{A4ACCE84-4613-469D-B894-D72FB53A32F7}">
      <dgm:prSet/>
      <dgm:spPr/>
      <dgm:t>
        <a:bodyPr/>
        <a:lstStyle/>
        <a:p>
          <a:endParaRPr lang="da-DK">
            <a:latin typeface="Calibri" panose="020F0502020204030204" pitchFamily="34" charset="0"/>
          </a:endParaRPr>
        </a:p>
      </dgm:t>
    </dgm:pt>
    <dgm:pt modelId="{728D80B3-C545-4D23-B77C-588460ADCC31}">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PINAM – People and Information Asset Management</a:t>
          </a:r>
        </a:p>
      </dgm:t>
    </dgm:pt>
    <dgm:pt modelId="{CEC76C61-4845-43E1-9D70-BD10D3FE35EF}" type="parTrans" cxnId="{E665F85D-500D-4B8D-89C4-07A379789EF3}">
      <dgm:prSet/>
      <dgm:spPr/>
      <dgm:t>
        <a:bodyPr/>
        <a:lstStyle/>
        <a:p>
          <a:endParaRPr lang="da-DK">
            <a:latin typeface="Calibri" panose="020F0502020204030204" pitchFamily="34" charset="0"/>
          </a:endParaRPr>
        </a:p>
      </dgm:t>
    </dgm:pt>
    <dgm:pt modelId="{3EEA6E92-0A25-419E-AD5E-8002EB94B17C}" type="sibTrans" cxnId="{E665F85D-500D-4B8D-89C4-07A379789EF3}">
      <dgm:prSet/>
      <dgm:spPr/>
      <dgm:t>
        <a:bodyPr/>
        <a:lstStyle/>
        <a:p>
          <a:endParaRPr lang="da-DK">
            <a:latin typeface="Calibri" panose="020F0502020204030204" pitchFamily="34" charset="0"/>
          </a:endParaRPr>
        </a:p>
      </dgm:t>
    </dgm:pt>
    <dgm:pt modelId="{F30615BE-CD07-4323-98D7-3447E6F53817}">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ITAM - IT Asset Management</a:t>
          </a:r>
        </a:p>
      </dgm:t>
    </dgm:pt>
    <dgm:pt modelId="{51489AE1-737E-43E4-826A-784FB3485CC8}" type="sibTrans" cxnId="{B521F163-547F-407F-9B0A-3D86878EB176}">
      <dgm:prSet/>
      <dgm:spPr/>
      <dgm:t>
        <a:bodyPr/>
        <a:lstStyle/>
        <a:p>
          <a:endParaRPr lang="da-DK">
            <a:latin typeface="Calibri" panose="020F0502020204030204" pitchFamily="34" charset="0"/>
          </a:endParaRPr>
        </a:p>
      </dgm:t>
    </dgm:pt>
    <dgm:pt modelId="{B1EA49B9-61C8-43F2-B7C3-962BA3DBAE46}" type="parTrans" cxnId="{B521F163-547F-407F-9B0A-3D86878EB176}">
      <dgm:prSet/>
      <dgm:spPr/>
      <dgm:t>
        <a:bodyPr/>
        <a:lstStyle/>
        <a:p>
          <a:endParaRPr lang="da-DK">
            <a:latin typeface="Calibri" panose="020F0502020204030204" pitchFamily="34" charset="0"/>
          </a:endParaRPr>
        </a:p>
      </dgm:t>
    </dgm:pt>
    <dgm:pt modelId="{09D8A2EA-E9B6-4C58-848D-D8633F9687AA}">
      <dgm:prSet custT="1">
        <dgm:style>
          <a:lnRef idx="2">
            <a:schemeClr val="dk1"/>
          </a:lnRef>
          <a:fillRef idx="1">
            <a:schemeClr val="lt1"/>
          </a:fillRef>
          <a:effectRef idx="0">
            <a:schemeClr val="dk1"/>
          </a:effectRef>
          <a:fontRef idx="minor">
            <a:schemeClr val="dk1"/>
          </a:fontRef>
        </dgm:style>
      </dgm:prSet>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da-DK"/>
        </a:p>
      </dgm:t>
    </dgm:pt>
    <dgm:pt modelId="{9C7CE0FE-22CB-436F-ACFB-B0E000DEE871}" type="sibTrans" cxnId="{F3937BE8-23F9-4484-BA6C-DEA975C9341F}">
      <dgm:prSet/>
      <dgm:spPr/>
      <dgm:t>
        <a:bodyPr/>
        <a:lstStyle/>
        <a:p>
          <a:endParaRPr lang="da-DK"/>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Y="14159" custLinFactNeighborX="622" custLinFactNeighborY="100000">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84A1A72A-CCC5-4E7E-B3F1-F0FAA95315FF}" type="presOf" srcId="{728D80B3-C545-4D23-B77C-588460ADCC31}" destId="{E98D2218-60BC-4B5B-A391-F28BE3F6A444}"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B521F163-547F-407F-9B0A-3D86878EB176}" srcId="{4AE9B607-D9DF-49F9-A277-B2F051ADFE2C}" destId="{F30615BE-CD07-4323-98D7-3447E6F53817}" srcOrd="0" destOrd="0" parTransId="{B1EA49B9-61C8-43F2-B7C3-962BA3DBAE46}" sibTransId="{51489AE1-737E-43E4-826A-784FB3485CC8}"/>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E1CC7694-E0C1-4D0D-9EB9-11AA052C20F9}" type="presOf" srcId="{4AE9B607-D9DF-49F9-A277-B2F051ADFE2C}" destId="{A40447C2-93F5-4A4C-87B4-AFFE04B90752}" srcOrd="0" destOrd="0" presId="urn:microsoft.com/office/officeart/2005/8/layout/architecture+Icon"/>
    <dgm:cxn modelId="{F0370197-9C7B-42FB-B9EE-3572B25E7F7C}" type="presOf" srcId="{EA992CB0-41A5-4DF9-A6CC-F54513E77C73}" destId="{B306C49D-8916-451B-8F2B-B1666EA0BDC6}"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1BC490F4-E2A1-4C7C-8DA3-82CFD60C39A9}" type="presOf" srcId="{F30615BE-CD07-4323-98D7-3447E6F53817}" destId="{1BE57B03-740E-4575-B02F-2BCE9C5E227A}" srcOrd="0" destOrd="0" presId="urn:microsoft.com/office/officeart/2005/8/layout/architecture+Icon"/>
    <dgm:cxn modelId="{BAD5FCF9-ED4D-4531-9567-2746B3DD99FA}" type="presOf" srcId="{09D8A2EA-E9B6-4C58-848D-D8633F9687AA}" destId="{B7AB3DE8-C481-4310-86E0-DCAD24CDCBD3}" srcOrd="0" destOrd="0" presId="urn:microsoft.com/office/officeart/2005/8/layout/architecture+Icon"/>
    <dgm:cxn modelId="{336F63FE-0710-400B-AB4B-E2B039A912A5}" type="presOf" srcId="{CAE8DEC4-B921-46B5-925C-45476DDCC97A}" destId="{4C43D6F3-DE3A-4B14-BBB6-A0EFC5A76ABE}" srcOrd="0" destOrd="0" presId="urn:microsoft.com/office/officeart/2005/8/layout/architecture+Icon"/>
    <dgm:cxn modelId="{7307226F-F8FB-4DCB-9EAB-1A190547C1FC}" type="presParOf" srcId="{A40447C2-93F5-4A4C-87B4-AFFE04B90752}" destId="{C01532DF-0278-4F5F-BDEA-D8FDA9284A55}" srcOrd="0" destOrd="0" presId="urn:microsoft.com/office/officeart/2005/8/layout/architecture+Icon"/>
    <dgm:cxn modelId="{31DBECA3-C2FE-48FD-AFF1-C19AFFD593AE}" type="presParOf" srcId="{C01532DF-0278-4F5F-BDEA-D8FDA9284A55}" destId="{1BE57B03-740E-4575-B02F-2BCE9C5E227A}" srcOrd="0" destOrd="0" presId="urn:microsoft.com/office/officeart/2005/8/layout/architecture+Icon"/>
    <dgm:cxn modelId="{61B735C7-403C-42BC-A765-022983FC95C6}" type="presParOf" srcId="{C01532DF-0278-4F5F-BDEA-D8FDA9284A55}" destId="{DB7A96EE-C6D2-4F30-AE87-474DF40BF1CF}" srcOrd="1" destOrd="0" presId="urn:microsoft.com/office/officeart/2005/8/layout/architecture+Icon"/>
    <dgm:cxn modelId="{F2E01892-54FF-481A-8B40-D1F573B3FE90}" type="presParOf" srcId="{C01532DF-0278-4F5F-BDEA-D8FDA9284A55}" destId="{49BE7095-9D82-4101-8DA9-088616CCC540}" srcOrd="2" destOrd="0" presId="urn:microsoft.com/office/officeart/2005/8/layout/architecture+Icon"/>
    <dgm:cxn modelId="{7AD76574-7351-42F8-8126-BEE9F869CAE4}" type="presParOf" srcId="{49BE7095-9D82-4101-8DA9-088616CCC540}" destId="{BBC68F48-6E01-469B-A5C8-A3F6EF05DD2F}" srcOrd="0" destOrd="0" presId="urn:microsoft.com/office/officeart/2005/8/layout/architecture+Icon"/>
    <dgm:cxn modelId="{DBAA39F7-244B-4B9F-A815-A966E132C9B6}" type="presParOf" srcId="{BBC68F48-6E01-469B-A5C8-A3F6EF05DD2F}" destId="{B7AB3DE8-C481-4310-86E0-DCAD24CDCBD3}" srcOrd="0" destOrd="0" presId="urn:microsoft.com/office/officeart/2005/8/layout/architecture+Icon"/>
    <dgm:cxn modelId="{6333D5FD-0D78-4A5A-9A1D-B53876BA0A4F}" type="presParOf" srcId="{BBC68F48-6E01-469B-A5C8-A3F6EF05DD2F}" destId="{872697EF-EE57-4DAA-A18E-6A7A00BD2580}" srcOrd="1" destOrd="0" presId="urn:microsoft.com/office/officeart/2005/8/layout/architecture+Icon"/>
    <dgm:cxn modelId="{F4B5ADF8-E6F3-4DCF-8FA7-4FBC15A13334}" type="presParOf" srcId="{49BE7095-9D82-4101-8DA9-088616CCC540}" destId="{6848032B-5CAE-4BCF-8106-761E2768153B}" srcOrd="1" destOrd="0" presId="urn:microsoft.com/office/officeart/2005/8/layout/architecture+Icon"/>
    <dgm:cxn modelId="{DDFAF9BA-02B3-40A5-943F-6A8349045FB9}" type="presParOf" srcId="{49BE7095-9D82-4101-8DA9-088616CCC540}" destId="{AA22B56F-633E-41F4-9D00-D935C29FB990}" srcOrd="2" destOrd="0" presId="urn:microsoft.com/office/officeart/2005/8/layout/architecture+Icon"/>
    <dgm:cxn modelId="{192BA985-4288-43FC-9630-28064FF20E3A}" type="presParOf" srcId="{AA22B56F-633E-41F4-9D00-D935C29FB990}" destId="{4C43D6F3-DE3A-4B14-BBB6-A0EFC5A76ABE}" srcOrd="0" destOrd="0" presId="urn:microsoft.com/office/officeart/2005/8/layout/architecture+Icon"/>
    <dgm:cxn modelId="{D254738B-ADC6-41F4-A365-15F8329A40B8}" type="presParOf" srcId="{AA22B56F-633E-41F4-9D00-D935C29FB990}" destId="{E23379FF-31DA-4AFD-840E-085F32B0ACD2}" srcOrd="1" destOrd="0" presId="urn:microsoft.com/office/officeart/2005/8/layout/architecture+Icon"/>
    <dgm:cxn modelId="{060AC345-92D7-4755-A723-521D73104E1D}" type="presParOf" srcId="{49BE7095-9D82-4101-8DA9-088616CCC540}" destId="{211FAC3B-4B02-45A6-BD62-B45B1E11964C}" srcOrd="3" destOrd="0" presId="urn:microsoft.com/office/officeart/2005/8/layout/architecture+Icon"/>
    <dgm:cxn modelId="{8FB7D748-E139-4AF3-9575-F819F0282FBC}" type="presParOf" srcId="{49BE7095-9D82-4101-8DA9-088616CCC540}" destId="{28288775-5419-48AF-91AB-C574EFE5B628}" srcOrd="4" destOrd="0" presId="urn:microsoft.com/office/officeart/2005/8/layout/architecture+Icon"/>
    <dgm:cxn modelId="{4A76ABEA-ED7E-4E8A-8B95-EE0D16C1DB1D}" type="presParOf" srcId="{28288775-5419-48AF-91AB-C574EFE5B628}" destId="{B306C49D-8916-451B-8F2B-B1666EA0BDC6}" srcOrd="0" destOrd="0" presId="urn:microsoft.com/office/officeart/2005/8/layout/architecture+Icon"/>
    <dgm:cxn modelId="{C8D2CBAA-DD1B-47C4-BE09-13E637E45882}" type="presParOf" srcId="{28288775-5419-48AF-91AB-C574EFE5B628}" destId="{04972F1B-72C8-477E-9E67-CCDC28492501}" srcOrd="1" destOrd="0" presId="urn:microsoft.com/office/officeart/2005/8/layout/architecture+Icon"/>
    <dgm:cxn modelId="{4B178E11-D121-4D02-BBBF-6AB8D40A3CC4}" type="presParOf" srcId="{49BE7095-9D82-4101-8DA9-088616CCC540}" destId="{3DF6FF99-EF92-4B44-BF44-84767E00E51A}" srcOrd="5" destOrd="0" presId="urn:microsoft.com/office/officeart/2005/8/layout/architecture+Icon"/>
    <dgm:cxn modelId="{02EBA981-16F8-4574-951E-80B699560410}" type="presParOf" srcId="{49BE7095-9D82-4101-8DA9-088616CCC540}" destId="{B43553FA-3AFD-4611-9136-FF40E20D371E}" srcOrd="6" destOrd="0" presId="urn:microsoft.com/office/officeart/2005/8/layout/architecture+Icon"/>
    <dgm:cxn modelId="{1B98BF76-822E-4CC8-A4C1-CF14AC495FC1}" type="presParOf" srcId="{B43553FA-3AFD-4611-9136-FF40E20D371E}" destId="{E98D2218-60BC-4B5B-A391-F28BE3F6A444}" srcOrd="0" destOrd="0" presId="urn:microsoft.com/office/officeart/2005/8/layout/architecture+Icon"/>
    <dgm:cxn modelId="{2301B3C7-392F-417B-89F2-4E457A08A8F7}" type="presParOf" srcId="{B43553FA-3AFD-4611-9136-FF40E20D371E}" destId="{C82C5AC4-A160-4286-9DA5-33A60FCA7C0C}" srcOrd="1" destOrd="0" presId="urn:microsoft.com/office/officeart/2005/8/layout/architecture+Icon"/>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C6DDB-7775-4A7B-83EA-0EBFF6E0FDC4}" type="doc">
      <dgm:prSet loTypeId="urn:microsoft.com/office/officeart/2005/8/layout/pyramid1" loCatId="pyramid" qsTypeId="urn:microsoft.com/office/officeart/2005/8/quickstyle/simple1" qsCatId="simple" csTypeId="urn:microsoft.com/office/officeart/2005/8/colors/accent1_2" csCatId="accent1" phldr="1"/>
      <dgm:spPr/>
    </dgm:pt>
    <dgm:pt modelId="{E761AACD-9C29-49B5-A47D-789D907240F0}">
      <dgm:prSet phldrT="[Tekst]" custT="1"/>
      <dgm:spPr>
        <a:solidFill>
          <a:srgbClr val="FFC000"/>
        </a:solidFill>
      </dgm:spPr>
      <dgm:t>
        <a:bodyPr/>
        <a:lstStyle/>
        <a:p>
          <a:pPr algn="ctr"/>
          <a:endParaRPr lang="da-DK" sz="1400" dirty="0">
            <a:latin typeface="Calibri" panose="020F0502020204030204" pitchFamily="34" charset="0"/>
          </a:endParaRPr>
        </a:p>
        <a:p>
          <a:pPr algn="ctr"/>
          <a:endParaRPr lang="da-DK" sz="1400" dirty="0">
            <a:latin typeface="Calibri" panose="020F0502020204030204" pitchFamily="34" charset="0"/>
          </a:endParaRPr>
        </a:p>
        <a:p>
          <a:pPr algn="ctr"/>
          <a:r>
            <a:rPr lang="en-GB" sz="1400" noProof="0" dirty="0">
              <a:latin typeface="Calibri" panose="020F0502020204030204" pitchFamily="34" charset="0"/>
            </a:rPr>
            <a:t>Corporate</a:t>
          </a:r>
          <a:r>
            <a:rPr lang="da-DK" sz="1400" dirty="0">
              <a:latin typeface="Calibri" panose="020F0502020204030204" pitchFamily="34" charset="0"/>
            </a:rPr>
            <a:t> </a:t>
          </a:r>
        </a:p>
        <a:p>
          <a:pPr algn="ctr"/>
          <a:r>
            <a:rPr lang="da-DK" sz="1400" dirty="0">
              <a:latin typeface="Calibri" panose="020F0502020204030204" pitchFamily="34" charset="0"/>
            </a:rPr>
            <a:t>organisation management</a:t>
          </a:r>
        </a:p>
      </dgm:t>
    </dgm:pt>
    <dgm:pt modelId="{8E261214-0A4E-4665-AB98-0FBF79246830}" type="parTrans" cxnId="{C0AF576F-4AA3-4F9E-98D2-F03CBF46AB8A}">
      <dgm:prSet/>
      <dgm:spPr/>
      <dgm:t>
        <a:bodyPr/>
        <a:lstStyle/>
        <a:p>
          <a:endParaRPr lang="da-DK"/>
        </a:p>
      </dgm:t>
    </dgm:pt>
    <dgm:pt modelId="{9CE30897-22CB-4463-ACFF-4AD06B6C9DDE}" type="sibTrans" cxnId="{C0AF576F-4AA3-4F9E-98D2-F03CBF46AB8A}">
      <dgm:prSet/>
      <dgm:spPr/>
      <dgm:t>
        <a:bodyPr/>
        <a:lstStyle/>
        <a:p>
          <a:endParaRPr lang="da-DK"/>
        </a:p>
      </dgm:t>
    </dgm:pt>
    <dgm:pt modelId="{5591CC63-EF58-4967-A934-AB547BAAE317}">
      <dgm:prSet phldrT="[Tekst]" custT="1"/>
      <dgm:spPr>
        <a:solidFill>
          <a:srgbClr val="FFC000"/>
        </a:solidFill>
      </dgm:spPr>
      <dgm:t>
        <a:bodyPr/>
        <a:lstStyle/>
        <a:p>
          <a:r>
            <a:rPr lang="en-GB" sz="1400" noProof="0" dirty="0">
              <a:latin typeface="Calibri" panose="020F0502020204030204" pitchFamily="34" charset="0"/>
            </a:rPr>
            <a:t>Manage</a:t>
          </a:r>
          <a:r>
            <a:rPr lang="da-DK" sz="1400" dirty="0">
              <a:latin typeface="Calibri" panose="020F0502020204030204" pitchFamily="34" charset="0"/>
            </a:rPr>
            <a:t> Asset Portfolio</a:t>
          </a:r>
        </a:p>
      </dgm:t>
    </dgm:pt>
    <dgm:pt modelId="{0F01F70D-3201-42CF-9E1E-9E3169F3858F}" type="parTrans" cxnId="{B3286CEF-10D4-40E6-8D8E-3303AFF6DE4C}">
      <dgm:prSet/>
      <dgm:spPr/>
      <dgm:t>
        <a:bodyPr/>
        <a:lstStyle/>
        <a:p>
          <a:endParaRPr lang="da-DK"/>
        </a:p>
      </dgm:t>
    </dgm:pt>
    <dgm:pt modelId="{FF48321F-E314-4DB1-BB57-94BA9344E689}" type="sibTrans" cxnId="{B3286CEF-10D4-40E6-8D8E-3303AFF6DE4C}">
      <dgm:prSet/>
      <dgm:spPr/>
      <dgm:t>
        <a:bodyPr/>
        <a:lstStyle/>
        <a:p>
          <a:endParaRPr lang="da-DK"/>
        </a:p>
      </dgm:t>
    </dgm:pt>
    <dgm:pt modelId="{467568B4-64D9-4431-BBF9-B31BDDBB2BC4}">
      <dgm:prSet phldrT="[Tekst]" custT="1"/>
      <dgm:spPr>
        <a:solidFill>
          <a:srgbClr val="FFC000"/>
        </a:solidFill>
      </dgm:spPr>
      <dgm:t>
        <a:bodyPr/>
        <a:lstStyle/>
        <a:p>
          <a:pPr algn="ctr"/>
          <a:r>
            <a:rPr lang="en-GB" sz="1400" noProof="0" dirty="0">
              <a:latin typeface="Calibri" panose="020F0502020204030204" pitchFamily="34" charset="0"/>
            </a:rPr>
            <a:t>Manage</a:t>
          </a:r>
          <a:r>
            <a:rPr lang="da-DK" sz="1400" dirty="0">
              <a:latin typeface="Calibri" panose="020F0502020204030204" pitchFamily="34" charset="0"/>
            </a:rPr>
            <a:t> Asset System</a:t>
          </a:r>
          <a:endParaRPr lang="da-DK" sz="1400" dirty="0"/>
        </a:p>
      </dgm:t>
    </dgm:pt>
    <dgm:pt modelId="{D63549EA-9B68-44BD-824F-C2DE03BF536E}" type="parTrans" cxnId="{7B5477D5-8E70-46A8-BD23-493F84360708}">
      <dgm:prSet/>
      <dgm:spPr/>
      <dgm:t>
        <a:bodyPr/>
        <a:lstStyle/>
        <a:p>
          <a:endParaRPr lang="da-DK"/>
        </a:p>
      </dgm:t>
    </dgm:pt>
    <dgm:pt modelId="{71D9802D-EC02-40A7-AFF3-164AE412553E}" type="sibTrans" cxnId="{7B5477D5-8E70-46A8-BD23-493F84360708}">
      <dgm:prSet/>
      <dgm:spPr/>
      <dgm:t>
        <a:bodyPr/>
        <a:lstStyle/>
        <a:p>
          <a:endParaRPr lang="da-DK"/>
        </a:p>
      </dgm:t>
    </dgm:pt>
    <dgm:pt modelId="{4DD24459-5AA0-4B2F-BD50-135F0319CE0A}">
      <dgm:prSet custT="1"/>
      <dgm:spPr>
        <a:solidFill>
          <a:srgbClr val="FFC000"/>
        </a:solidFill>
      </dgm:spPr>
      <dgm:t>
        <a:bodyPr anchor="t"/>
        <a:lstStyle/>
        <a:p>
          <a:r>
            <a:rPr lang="en-GB" sz="1400" noProof="0" dirty="0">
              <a:latin typeface="Calibri" panose="020F0502020204030204" pitchFamily="34" charset="0"/>
            </a:rPr>
            <a:t>Manage</a:t>
          </a:r>
          <a:r>
            <a:rPr lang="da-DK" sz="1400" dirty="0">
              <a:latin typeface="Calibri" panose="020F0502020204030204" pitchFamily="34" charset="0"/>
            </a:rPr>
            <a:t> Assets</a:t>
          </a:r>
        </a:p>
      </dgm:t>
    </dgm:pt>
    <dgm:pt modelId="{D2F8C783-CA43-4DB9-9568-8B9F981BAAEF}" type="parTrans" cxnId="{21CE27CA-C17B-49D4-9343-E4CA051D2580}">
      <dgm:prSet/>
      <dgm:spPr/>
      <dgm:t>
        <a:bodyPr/>
        <a:lstStyle/>
        <a:p>
          <a:endParaRPr lang="da-DK"/>
        </a:p>
      </dgm:t>
    </dgm:pt>
    <dgm:pt modelId="{5ABDDC12-576D-4FFB-A42E-B12E55BA0268}" type="sibTrans" cxnId="{21CE27CA-C17B-49D4-9343-E4CA051D2580}">
      <dgm:prSet/>
      <dgm:spPr/>
      <dgm:t>
        <a:bodyPr/>
        <a:lstStyle/>
        <a:p>
          <a:endParaRPr lang="da-DK"/>
        </a:p>
      </dgm:t>
    </dgm:pt>
    <dgm:pt modelId="{5DF0C45B-A60E-4C8F-B65B-C018403E8117}" type="pres">
      <dgm:prSet presAssocID="{5BFC6DDB-7775-4A7B-83EA-0EBFF6E0FDC4}" presName="Name0" presStyleCnt="0">
        <dgm:presLayoutVars>
          <dgm:dir/>
          <dgm:animLvl val="lvl"/>
          <dgm:resizeHandles val="exact"/>
        </dgm:presLayoutVars>
      </dgm:prSet>
      <dgm:spPr/>
    </dgm:pt>
    <dgm:pt modelId="{7DCFCB43-4E53-4601-BF97-3A6D78794B5E}" type="pres">
      <dgm:prSet presAssocID="{E761AACD-9C29-49B5-A47D-789D907240F0}" presName="Name8" presStyleCnt="0"/>
      <dgm:spPr/>
    </dgm:pt>
    <dgm:pt modelId="{15707CC2-C0EE-4F5E-BB30-83C15882EA48}" type="pres">
      <dgm:prSet presAssocID="{E761AACD-9C29-49B5-A47D-789D907240F0}" presName="level" presStyleLbl="node1" presStyleIdx="0" presStyleCnt="4">
        <dgm:presLayoutVars>
          <dgm:chMax val="1"/>
          <dgm:bulletEnabled val="1"/>
        </dgm:presLayoutVars>
      </dgm:prSet>
      <dgm:spPr/>
    </dgm:pt>
    <dgm:pt modelId="{9F1C29D2-982F-476B-9D39-ED0DD005D72D}" type="pres">
      <dgm:prSet presAssocID="{E761AACD-9C29-49B5-A47D-789D907240F0}" presName="levelTx" presStyleLbl="revTx" presStyleIdx="0" presStyleCnt="0">
        <dgm:presLayoutVars>
          <dgm:chMax val="1"/>
          <dgm:bulletEnabled val="1"/>
        </dgm:presLayoutVars>
      </dgm:prSet>
      <dgm:spPr/>
    </dgm:pt>
    <dgm:pt modelId="{704415E1-51F3-4E5A-868B-45E0DAFDF8FB}" type="pres">
      <dgm:prSet presAssocID="{5591CC63-EF58-4967-A934-AB547BAAE317}" presName="Name8" presStyleCnt="0"/>
      <dgm:spPr/>
    </dgm:pt>
    <dgm:pt modelId="{3FA536F9-E0A5-4CAA-952D-10A165C980FC}" type="pres">
      <dgm:prSet presAssocID="{5591CC63-EF58-4967-A934-AB547BAAE317}" presName="level" presStyleLbl="node1" presStyleIdx="1" presStyleCnt="4">
        <dgm:presLayoutVars>
          <dgm:chMax val="1"/>
          <dgm:bulletEnabled val="1"/>
        </dgm:presLayoutVars>
      </dgm:prSet>
      <dgm:spPr/>
    </dgm:pt>
    <dgm:pt modelId="{EB34C889-148F-4C7E-96EC-EFCAD96E2391}" type="pres">
      <dgm:prSet presAssocID="{5591CC63-EF58-4967-A934-AB547BAAE317}" presName="levelTx" presStyleLbl="revTx" presStyleIdx="0" presStyleCnt="0">
        <dgm:presLayoutVars>
          <dgm:chMax val="1"/>
          <dgm:bulletEnabled val="1"/>
        </dgm:presLayoutVars>
      </dgm:prSet>
      <dgm:spPr/>
    </dgm:pt>
    <dgm:pt modelId="{40A99B5D-4C9B-4017-A0DB-0B50545F761A}" type="pres">
      <dgm:prSet presAssocID="{467568B4-64D9-4431-BBF9-B31BDDBB2BC4}" presName="Name8" presStyleCnt="0"/>
      <dgm:spPr/>
    </dgm:pt>
    <dgm:pt modelId="{982C17E7-18DE-4C09-B578-4CFB271E403C}" type="pres">
      <dgm:prSet presAssocID="{467568B4-64D9-4431-BBF9-B31BDDBB2BC4}" presName="level" presStyleLbl="node1" presStyleIdx="2" presStyleCnt="4">
        <dgm:presLayoutVars>
          <dgm:chMax val="1"/>
          <dgm:bulletEnabled val="1"/>
        </dgm:presLayoutVars>
      </dgm:prSet>
      <dgm:spPr/>
    </dgm:pt>
    <dgm:pt modelId="{F81A68A6-6CBD-46C7-8364-DE29CE7A41BD}" type="pres">
      <dgm:prSet presAssocID="{467568B4-64D9-4431-BBF9-B31BDDBB2BC4}" presName="levelTx" presStyleLbl="revTx" presStyleIdx="0" presStyleCnt="0">
        <dgm:presLayoutVars>
          <dgm:chMax val="1"/>
          <dgm:bulletEnabled val="1"/>
        </dgm:presLayoutVars>
      </dgm:prSet>
      <dgm:spPr/>
    </dgm:pt>
    <dgm:pt modelId="{6E36A1C4-8921-406B-BC8C-7F7392EA9C34}" type="pres">
      <dgm:prSet presAssocID="{4DD24459-5AA0-4B2F-BD50-135F0319CE0A}" presName="Name8" presStyleCnt="0"/>
      <dgm:spPr/>
    </dgm:pt>
    <dgm:pt modelId="{F5709461-FC72-4AC4-94E5-C336FEA73698}" type="pres">
      <dgm:prSet presAssocID="{4DD24459-5AA0-4B2F-BD50-135F0319CE0A}" presName="level" presStyleLbl="node1" presStyleIdx="3" presStyleCnt="4" custLinFactNeighborX="-1468" custLinFactNeighborY="-1286">
        <dgm:presLayoutVars>
          <dgm:chMax val="1"/>
          <dgm:bulletEnabled val="1"/>
        </dgm:presLayoutVars>
      </dgm:prSet>
      <dgm:spPr/>
    </dgm:pt>
    <dgm:pt modelId="{A798CDD0-BC96-4360-BD58-D86D55F6CC4B}" type="pres">
      <dgm:prSet presAssocID="{4DD24459-5AA0-4B2F-BD50-135F0319CE0A}" presName="levelTx" presStyleLbl="revTx" presStyleIdx="0" presStyleCnt="0">
        <dgm:presLayoutVars>
          <dgm:chMax val="1"/>
          <dgm:bulletEnabled val="1"/>
        </dgm:presLayoutVars>
      </dgm:prSet>
      <dgm:spPr/>
    </dgm:pt>
  </dgm:ptLst>
  <dgm:cxnLst>
    <dgm:cxn modelId="{A9D0FA03-040C-4250-8BDE-90ED1546F7B6}" type="presOf" srcId="{4DD24459-5AA0-4B2F-BD50-135F0319CE0A}" destId="{A798CDD0-BC96-4360-BD58-D86D55F6CC4B}" srcOrd="1" destOrd="0" presId="urn:microsoft.com/office/officeart/2005/8/layout/pyramid1"/>
    <dgm:cxn modelId="{B4191227-A292-47F2-BECD-8C462EFDC6E5}" type="presOf" srcId="{467568B4-64D9-4431-BBF9-B31BDDBB2BC4}" destId="{F81A68A6-6CBD-46C7-8364-DE29CE7A41BD}" srcOrd="1" destOrd="0" presId="urn:microsoft.com/office/officeart/2005/8/layout/pyramid1"/>
    <dgm:cxn modelId="{7C12594B-7567-4FEB-AB8C-977FD6F26CAA}" type="presOf" srcId="{4DD24459-5AA0-4B2F-BD50-135F0319CE0A}" destId="{F5709461-FC72-4AC4-94E5-C336FEA73698}" srcOrd="0" destOrd="0" presId="urn:microsoft.com/office/officeart/2005/8/layout/pyramid1"/>
    <dgm:cxn modelId="{C0AF576F-4AA3-4F9E-98D2-F03CBF46AB8A}" srcId="{5BFC6DDB-7775-4A7B-83EA-0EBFF6E0FDC4}" destId="{E761AACD-9C29-49B5-A47D-789D907240F0}" srcOrd="0" destOrd="0" parTransId="{8E261214-0A4E-4665-AB98-0FBF79246830}" sibTransId="{9CE30897-22CB-4463-ACFF-4AD06B6C9DDE}"/>
    <dgm:cxn modelId="{A48F6674-55AB-4A5D-B853-B1C7C613B092}" type="presOf" srcId="{E761AACD-9C29-49B5-A47D-789D907240F0}" destId="{15707CC2-C0EE-4F5E-BB30-83C15882EA48}" srcOrd="0" destOrd="0" presId="urn:microsoft.com/office/officeart/2005/8/layout/pyramid1"/>
    <dgm:cxn modelId="{6C6B4278-95D4-444B-8A8A-AE686DA9F047}" type="presOf" srcId="{5BFC6DDB-7775-4A7B-83EA-0EBFF6E0FDC4}" destId="{5DF0C45B-A60E-4C8F-B65B-C018403E8117}" srcOrd="0" destOrd="0" presId="urn:microsoft.com/office/officeart/2005/8/layout/pyramid1"/>
    <dgm:cxn modelId="{967FC279-5625-4FF4-9F4A-6895AC7493B6}" type="presOf" srcId="{5591CC63-EF58-4967-A934-AB547BAAE317}" destId="{3FA536F9-E0A5-4CAA-952D-10A165C980FC}" srcOrd="0" destOrd="0" presId="urn:microsoft.com/office/officeart/2005/8/layout/pyramid1"/>
    <dgm:cxn modelId="{A7EA55A1-9B68-4668-B7CC-437C1563E674}" type="presOf" srcId="{5591CC63-EF58-4967-A934-AB547BAAE317}" destId="{EB34C889-148F-4C7E-96EC-EFCAD96E2391}" srcOrd="1" destOrd="0" presId="urn:microsoft.com/office/officeart/2005/8/layout/pyramid1"/>
    <dgm:cxn modelId="{5B0F5DB2-022D-4B33-AAB4-AAC4F5290C95}" type="presOf" srcId="{E761AACD-9C29-49B5-A47D-789D907240F0}" destId="{9F1C29D2-982F-476B-9D39-ED0DD005D72D}" srcOrd="1" destOrd="0" presId="urn:microsoft.com/office/officeart/2005/8/layout/pyramid1"/>
    <dgm:cxn modelId="{21CE27CA-C17B-49D4-9343-E4CA051D2580}" srcId="{5BFC6DDB-7775-4A7B-83EA-0EBFF6E0FDC4}" destId="{4DD24459-5AA0-4B2F-BD50-135F0319CE0A}" srcOrd="3" destOrd="0" parTransId="{D2F8C783-CA43-4DB9-9568-8B9F981BAAEF}" sibTransId="{5ABDDC12-576D-4FFB-A42E-B12E55BA0268}"/>
    <dgm:cxn modelId="{7B5477D5-8E70-46A8-BD23-493F84360708}" srcId="{5BFC6DDB-7775-4A7B-83EA-0EBFF6E0FDC4}" destId="{467568B4-64D9-4431-BBF9-B31BDDBB2BC4}" srcOrd="2" destOrd="0" parTransId="{D63549EA-9B68-44BD-824F-C2DE03BF536E}" sibTransId="{71D9802D-EC02-40A7-AFF3-164AE412553E}"/>
    <dgm:cxn modelId="{8D8154D6-9A79-43F7-91F5-18A4BD9C57DB}" type="presOf" srcId="{467568B4-64D9-4431-BBF9-B31BDDBB2BC4}" destId="{982C17E7-18DE-4C09-B578-4CFB271E403C}" srcOrd="0" destOrd="0" presId="urn:microsoft.com/office/officeart/2005/8/layout/pyramid1"/>
    <dgm:cxn modelId="{B3286CEF-10D4-40E6-8D8E-3303AFF6DE4C}" srcId="{5BFC6DDB-7775-4A7B-83EA-0EBFF6E0FDC4}" destId="{5591CC63-EF58-4967-A934-AB547BAAE317}" srcOrd="1" destOrd="0" parTransId="{0F01F70D-3201-42CF-9E1E-9E3169F3858F}" sibTransId="{FF48321F-E314-4DB1-BB57-94BA9344E689}"/>
    <dgm:cxn modelId="{D9C0DD39-0174-41D2-A54C-F949ADCD4975}" type="presParOf" srcId="{5DF0C45B-A60E-4C8F-B65B-C018403E8117}" destId="{7DCFCB43-4E53-4601-BF97-3A6D78794B5E}" srcOrd="0" destOrd="0" presId="urn:microsoft.com/office/officeart/2005/8/layout/pyramid1"/>
    <dgm:cxn modelId="{CD235395-8AEA-4F90-85B4-BFCEBF328A4E}" type="presParOf" srcId="{7DCFCB43-4E53-4601-BF97-3A6D78794B5E}" destId="{15707CC2-C0EE-4F5E-BB30-83C15882EA48}" srcOrd="0" destOrd="0" presId="urn:microsoft.com/office/officeart/2005/8/layout/pyramid1"/>
    <dgm:cxn modelId="{620D4A29-EE26-4C51-AE0B-266E16467F23}" type="presParOf" srcId="{7DCFCB43-4E53-4601-BF97-3A6D78794B5E}" destId="{9F1C29D2-982F-476B-9D39-ED0DD005D72D}" srcOrd="1" destOrd="0" presId="urn:microsoft.com/office/officeart/2005/8/layout/pyramid1"/>
    <dgm:cxn modelId="{CA11B88C-610F-4AB3-ABE3-F59277FF8000}" type="presParOf" srcId="{5DF0C45B-A60E-4C8F-B65B-C018403E8117}" destId="{704415E1-51F3-4E5A-868B-45E0DAFDF8FB}" srcOrd="1" destOrd="0" presId="urn:microsoft.com/office/officeart/2005/8/layout/pyramid1"/>
    <dgm:cxn modelId="{69257ECF-66B0-4C58-BB6A-6DC8D1D98EF1}" type="presParOf" srcId="{704415E1-51F3-4E5A-868B-45E0DAFDF8FB}" destId="{3FA536F9-E0A5-4CAA-952D-10A165C980FC}" srcOrd="0" destOrd="0" presId="urn:microsoft.com/office/officeart/2005/8/layout/pyramid1"/>
    <dgm:cxn modelId="{62B429B5-1A52-4062-9301-AB1295BFC78E}" type="presParOf" srcId="{704415E1-51F3-4E5A-868B-45E0DAFDF8FB}" destId="{EB34C889-148F-4C7E-96EC-EFCAD96E2391}" srcOrd="1" destOrd="0" presId="urn:microsoft.com/office/officeart/2005/8/layout/pyramid1"/>
    <dgm:cxn modelId="{043A1305-0AB6-44FA-80E5-514051CDD83B}" type="presParOf" srcId="{5DF0C45B-A60E-4C8F-B65B-C018403E8117}" destId="{40A99B5D-4C9B-4017-A0DB-0B50545F761A}" srcOrd="2" destOrd="0" presId="urn:microsoft.com/office/officeart/2005/8/layout/pyramid1"/>
    <dgm:cxn modelId="{8CE3C5C3-D771-4227-8D95-FA67BAF38E85}" type="presParOf" srcId="{40A99B5D-4C9B-4017-A0DB-0B50545F761A}" destId="{982C17E7-18DE-4C09-B578-4CFB271E403C}" srcOrd="0" destOrd="0" presId="urn:microsoft.com/office/officeart/2005/8/layout/pyramid1"/>
    <dgm:cxn modelId="{34822CAA-1641-4A8F-A3D2-3D774DC40BA9}" type="presParOf" srcId="{40A99B5D-4C9B-4017-A0DB-0B50545F761A}" destId="{F81A68A6-6CBD-46C7-8364-DE29CE7A41BD}" srcOrd="1" destOrd="0" presId="urn:microsoft.com/office/officeart/2005/8/layout/pyramid1"/>
    <dgm:cxn modelId="{19165BB3-8045-44A2-BE69-0C5882C65CCB}" type="presParOf" srcId="{5DF0C45B-A60E-4C8F-B65B-C018403E8117}" destId="{6E36A1C4-8921-406B-BC8C-7F7392EA9C34}" srcOrd="3" destOrd="0" presId="urn:microsoft.com/office/officeart/2005/8/layout/pyramid1"/>
    <dgm:cxn modelId="{BFB4D6B1-3E16-4151-9C0D-1AB5091D61EC}" type="presParOf" srcId="{6E36A1C4-8921-406B-BC8C-7F7392EA9C34}" destId="{F5709461-FC72-4AC4-94E5-C336FEA73698}" srcOrd="0" destOrd="0" presId="urn:microsoft.com/office/officeart/2005/8/layout/pyramid1"/>
    <dgm:cxn modelId="{7022D5DA-0C69-4616-A6AC-8A9DF2F9DFA7}" type="presParOf" srcId="{6E36A1C4-8921-406B-BC8C-7F7392EA9C34}" destId="{A798CDD0-BC96-4360-BD58-D86D55F6CC4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da-DK">
            <a:latin typeface="Calibri" panose="020F0502020204030204" pitchFamily="34" charset="0"/>
          </a:endParaRPr>
        </a:p>
      </dgm:t>
    </dgm:pt>
    <dgm:pt modelId="{23215CF9-EF4E-4D6F-AC43-ACE2DEFF1978}" type="sibTrans" cxnId="{18CB9690-BE0C-4632-8759-6EF49D05EC16}">
      <dgm:prSet/>
      <dgm:spPr/>
      <dgm:t>
        <a:bodyPr/>
        <a:lstStyle/>
        <a:p>
          <a:endParaRPr lang="da-DK">
            <a:latin typeface="Calibri" panose="020F0502020204030204" pitchFamily="34" charset="0"/>
          </a:endParaRPr>
        </a:p>
      </dgm:t>
    </dgm:pt>
    <dgm:pt modelId="{EA992CB0-41A5-4DF9-A6CC-F54513E77C73}">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SEAM - Cloud and Services Asset Management</a:t>
          </a:r>
        </a:p>
      </dgm:t>
    </dgm:pt>
    <dgm:pt modelId="{52FABA49-6C24-4FD3-9FD6-295810CC7263}" type="parTrans" cxnId="{A4ACCE84-4613-469D-B894-D72FB53A32F7}">
      <dgm:prSet/>
      <dgm:spPr/>
      <dgm:t>
        <a:bodyPr/>
        <a:lstStyle/>
        <a:p>
          <a:endParaRPr lang="da-DK">
            <a:latin typeface="Calibri" panose="020F0502020204030204" pitchFamily="34" charset="0"/>
          </a:endParaRPr>
        </a:p>
      </dgm:t>
    </dgm:pt>
    <dgm:pt modelId="{3612724B-40BD-49A8-9412-41B8055825E0}" type="sibTrans" cxnId="{A4ACCE84-4613-469D-B894-D72FB53A32F7}">
      <dgm:prSet/>
      <dgm:spPr/>
      <dgm:t>
        <a:bodyPr/>
        <a:lstStyle/>
        <a:p>
          <a:endParaRPr lang="da-DK">
            <a:latin typeface="Calibri" panose="020F0502020204030204" pitchFamily="34" charset="0"/>
          </a:endParaRPr>
        </a:p>
      </dgm:t>
    </dgm:pt>
    <dgm:pt modelId="{728D80B3-C545-4D23-B77C-588460ADCC31}">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PINAM – People &amp; Information Asset Management</a:t>
          </a:r>
        </a:p>
      </dgm:t>
    </dgm:pt>
    <dgm:pt modelId="{CEC76C61-4845-43E1-9D70-BD10D3FE35EF}" type="parTrans" cxnId="{E665F85D-500D-4B8D-89C4-07A379789EF3}">
      <dgm:prSet/>
      <dgm:spPr/>
      <dgm:t>
        <a:bodyPr/>
        <a:lstStyle/>
        <a:p>
          <a:endParaRPr lang="da-DK">
            <a:latin typeface="Calibri" panose="020F0502020204030204" pitchFamily="34" charset="0"/>
          </a:endParaRPr>
        </a:p>
      </dgm:t>
    </dgm:pt>
    <dgm:pt modelId="{3EEA6E92-0A25-419E-AD5E-8002EB94B17C}" type="sibTrans" cxnId="{E665F85D-500D-4B8D-89C4-07A379789EF3}">
      <dgm:prSet/>
      <dgm:spPr/>
      <dgm:t>
        <a:bodyPr/>
        <a:lstStyle/>
        <a:p>
          <a:endParaRPr lang="da-DK">
            <a:latin typeface="Calibri" panose="020F0502020204030204" pitchFamily="34" charset="0"/>
          </a:endParaRPr>
        </a:p>
      </dgm:t>
    </dgm:pt>
    <dgm:pt modelId="{F30615BE-CD07-4323-98D7-3447E6F53817}">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US" sz="2000" u="none" noProof="0" dirty="0">
              <a:solidFill>
                <a:srgbClr val="15143D"/>
              </a:solidFill>
              <a:latin typeface="Calibri" panose="020F0502020204030204" pitchFamily="34" charset="0"/>
            </a:rPr>
            <a:t>ITAM- IT Asset Management</a:t>
          </a:r>
        </a:p>
      </dgm:t>
    </dgm:pt>
    <dgm:pt modelId="{51489AE1-737E-43E4-826A-784FB3485CC8}" type="sibTrans" cxnId="{B521F163-547F-407F-9B0A-3D86878EB176}">
      <dgm:prSet/>
      <dgm:spPr/>
      <dgm:t>
        <a:bodyPr/>
        <a:lstStyle/>
        <a:p>
          <a:endParaRPr lang="da-DK">
            <a:latin typeface="Calibri" panose="020F0502020204030204" pitchFamily="34" charset="0"/>
          </a:endParaRPr>
        </a:p>
      </dgm:t>
    </dgm:pt>
    <dgm:pt modelId="{B1EA49B9-61C8-43F2-B7C3-962BA3DBAE46}" type="parTrans" cxnId="{B521F163-547F-407F-9B0A-3D86878EB176}">
      <dgm:prSet/>
      <dgm:spPr/>
      <dgm:t>
        <a:bodyPr/>
        <a:lstStyle/>
        <a:p>
          <a:endParaRPr lang="da-DK">
            <a:latin typeface="Calibri" panose="020F0502020204030204" pitchFamily="34" charset="0"/>
          </a:endParaRPr>
        </a:p>
      </dgm:t>
    </dgm:pt>
    <dgm:pt modelId="{09D8A2EA-E9B6-4C58-848D-D8633F9687AA}">
      <dgm:prSet custT="1">
        <dgm:style>
          <a:lnRef idx="2">
            <a:schemeClr val="dk1"/>
          </a:lnRef>
          <a:fillRef idx="1">
            <a:schemeClr val="lt1"/>
          </a:fillRef>
          <a:effectRef idx="0">
            <a:schemeClr val="dk1"/>
          </a:effectRef>
          <a:fontRef idx="minor">
            <a:schemeClr val="dk1"/>
          </a:fontRef>
        </dgm:style>
      </dgm:prSet>
      <dgm:spPr>
        <a:solidFill>
          <a:srgbClr val="F0EC4A"/>
        </a:solidFill>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da-DK"/>
        </a:p>
      </dgm:t>
    </dgm:pt>
    <dgm:pt modelId="{9C7CE0FE-22CB-436F-ACFB-B0E000DEE871}" type="sibTrans" cxnId="{F3937BE8-23F9-4484-BA6C-DEA975C9341F}">
      <dgm:prSet/>
      <dgm:spPr/>
      <dgm:t>
        <a:bodyPr/>
        <a:lstStyle/>
        <a:p>
          <a:endParaRPr lang="da-DK"/>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Y="14159" custLinFactNeighborX="622" custLinFactNeighborY="100000">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11C0F940-FF0F-4CCC-83AF-70E20C933038}" type="presOf" srcId="{09D8A2EA-E9B6-4C58-848D-D8633F9687AA}" destId="{B7AB3DE8-C481-4310-86E0-DCAD24CDCBD3}"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B521F163-547F-407F-9B0A-3D86878EB176}" srcId="{4AE9B607-D9DF-49F9-A277-B2F051ADFE2C}" destId="{F30615BE-CD07-4323-98D7-3447E6F53817}" srcOrd="0" destOrd="0" parTransId="{B1EA49B9-61C8-43F2-B7C3-962BA3DBAE46}" sibTransId="{51489AE1-737E-43E4-826A-784FB3485CC8}"/>
    <dgm:cxn modelId="{7B33106E-B63B-4172-8E9F-0C531686E8EC}" type="presOf" srcId="{EA992CB0-41A5-4DF9-A6CC-F54513E77C73}" destId="{B306C49D-8916-451B-8F2B-B1666EA0BDC6}" srcOrd="0" destOrd="0" presId="urn:microsoft.com/office/officeart/2005/8/layout/architecture+Icon"/>
    <dgm:cxn modelId="{0F1CDA78-9888-4D9F-A09D-420B5BF97571}" type="presOf" srcId="{CAE8DEC4-B921-46B5-925C-45476DDCC97A}" destId="{4C43D6F3-DE3A-4B14-BBB6-A0EFC5A76ABE}" srcOrd="0" destOrd="0" presId="urn:microsoft.com/office/officeart/2005/8/layout/architecture+Icon"/>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5943FBA2-1E09-47F7-947E-964C620F044E}" type="presOf" srcId="{F30615BE-CD07-4323-98D7-3447E6F53817}" destId="{1BE57B03-740E-4575-B02F-2BCE9C5E227A}" srcOrd="0" destOrd="0" presId="urn:microsoft.com/office/officeart/2005/8/layout/architecture+Icon"/>
    <dgm:cxn modelId="{78919DC0-ED4D-4956-9818-3FDD2A0F9552}" type="presOf" srcId="{728D80B3-C545-4D23-B77C-588460ADCC31}" destId="{E98D2218-60BC-4B5B-A391-F28BE3F6A444}" srcOrd="0" destOrd="0" presId="urn:microsoft.com/office/officeart/2005/8/layout/architecture+Icon"/>
    <dgm:cxn modelId="{C17291D9-9D3A-4F36-9954-4BE5CCF6D720}" type="presOf" srcId="{4AE9B607-D9DF-49F9-A277-B2F051ADFE2C}" destId="{A40447C2-93F5-4A4C-87B4-AFFE04B90752}"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4964EC70-1334-4998-8ECB-83F3D3B1C6C5}" type="presParOf" srcId="{A40447C2-93F5-4A4C-87B4-AFFE04B90752}" destId="{C01532DF-0278-4F5F-BDEA-D8FDA9284A55}" srcOrd="0" destOrd="0" presId="urn:microsoft.com/office/officeart/2005/8/layout/architecture+Icon"/>
    <dgm:cxn modelId="{E76E5FCE-5A14-4D22-AED9-28DE31696D98}" type="presParOf" srcId="{C01532DF-0278-4F5F-BDEA-D8FDA9284A55}" destId="{1BE57B03-740E-4575-B02F-2BCE9C5E227A}" srcOrd="0" destOrd="0" presId="urn:microsoft.com/office/officeart/2005/8/layout/architecture+Icon"/>
    <dgm:cxn modelId="{36DDEC36-0FB7-4AA9-A1A7-071E6220697E}" type="presParOf" srcId="{C01532DF-0278-4F5F-BDEA-D8FDA9284A55}" destId="{DB7A96EE-C6D2-4F30-AE87-474DF40BF1CF}" srcOrd="1" destOrd="0" presId="urn:microsoft.com/office/officeart/2005/8/layout/architecture+Icon"/>
    <dgm:cxn modelId="{9108D2C3-4A3D-4F6F-8408-75A814C0BEAF}" type="presParOf" srcId="{C01532DF-0278-4F5F-BDEA-D8FDA9284A55}" destId="{49BE7095-9D82-4101-8DA9-088616CCC540}" srcOrd="2" destOrd="0" presId="urn:microsoft.com/office/officeart/2005/8/layout/architecture+Icon"/>
    <dgm:cxn modelId="{6FC12D11-CD9B-46FF-AA2E-A032042D4F7F}" type="presParOf" srcId="{49BE7095-9D82-4101-8DA9-088616CCC540}" destId="{BBC68F48-6E01-469B-A5C8-A3F6EF05DD2F}" srcOrd="0" destOrd="0" presId="urn:microsoft.com/office/officeart/2005/8/layout/architecture+Icon"/>
    <dgm:cxn modelId="{C07B72A6-5C42-488D-9AFA-84F1E1D70209}" type="presParOf" srcId="{BBC68F48-6E01-469B-A5C8-A3F6EF05DD2F}" destId="{B7AB3DE8-C481-4310-86E0-DCAD24CDCBD3}" srcOrd="0" destOrd="0" presId="urn:microsoft.com/office/officeart/2005/8/layout/architecture+Icon"/>
    <dgm:cxn modelId="{E9F2652C-022B-4E93-A2E4-8B51DFA816FA}" type="presParOf" srcId="{BBC68F48-6E01-469B-A5C8-A3F6EF05DD2F}" destId="{872697EF-EE57-4DAA-A18E-6A7A00BD2580}" srcOrd="1" destOrd="0" presId="urn:microsoft.com/office/officeart/2005/8/layout/architecture+Icon"/>
    <dgm:cxn modelId="{AF849E48-39E8-4A42-BE85-13C602EAB3D2}" type="presParOf" srcId="{49BE7095-9D82-4101-8DA9-088616CCC540}" destId="{6848032B-5CAE-4BCF-8106-761E2768153B}" srcOrd="1" destOrd="0" presId="urn:microsoft.com/office/officeart/2005/8/layout/architecture+Icon"/>
    <dgm:cxn modelId="{4A7B944C-228A-4B2F-A1DE-55081C60FC38}" type="presParOf" srcId="{49BE7095-9D82-4101-8DA9-088616CCC540}" destId="{AA22B56F-633E-41F4-9D00-D935C29FB990}" srcOrd="2" destOrd="0" presId="urn:microsoft.com/office/officeart/2005/8/layout/architecture+Icon"/>
    <dgm:cxn modelId="{7E37548C-86F9-4845-9D92-DC3150221C97}" type="presParOf" srcId="{AA22B56F-633E-41F4-9D00-D935C29FB990}" destId="{4C43D6F3-DE3A-4B14-BBB6-A0EFC5A76ABE}" srcOrd="0" destOrd="0" presId="urn:microsoft.com/office/officeart/2005/8/layout/architecture+Icon"/>
    <dgm:cxn modelId="{040E9127-B069-42ED-99BE-883327A6CDF1}" type="presParOf" srcId="{AA22B56F-633E-41F4-9D00-D935C29FB990}" destId="{E23379FF-31DA-4AFD-840E-085F32B0ACD2}" srcOrd="1" destOrd="0" presId="urn:microsoft.com/office/officeart/2005/8/layout/architecture+Icon"/>
    <dgm:cxn modelId="{46A6B4D9-4FB9-4AED-A7A0-1076AF8E4743}" type="presParOf" srcId="{49BE7095-9D82-4101-8DA9-088616CCC540}" destId="{211FAC3B-4B02-45A6-BD62-B45B1E11964C}" srcOrd="3" destOrd="0" presId="urn:microsoft.com/office/officeart/2005/8/layout/architecture+Icon"/>
    <dgm:cxn modelId="{A87BF482-F76E-4655-8755-B6702E50F658}" type="presParOf" srcId="{49BE7095-9D82-4101-8DA9-088616CCC540}" destId="{28288775-5419-48AF-91AB-C574EFE5B628}" srcOrd="4" destOrd="0" presId="urn:microsoft.com/office/officeart/2005/8/layout/architecture+Icon"/>
    <dgm:cxn modelId="{0C440B37-E062-4E72-92B0-B935032ADCC8}" type="presParOf" srcId="{28288775-5419-48AF-91AB-C574EFE5B628}" destId="{B306C49D-8916-451B-8F2B-B1666EA0BDC6}" srcOrd="0" destOrd="0" presId="urn:microsoft.com/office/officeart/2005/8/layout/architecture+Icon"/>
    <dgm:cxn modelId="{24996D42-F21F-434A-8D8C-53F2ECEABE8C}" type="presParOf" srcId="{28288775-5419-48AF-91AB-C574EFE5B628}" destId="{04972F1B-72C8-477E-9E67-CCDC28492501}" srcOrd="1" destOrd="0" presId="urn:microsoft.com/office/officeart/2005/8/layout/architecture+Icon"/>
    <dgm:cxn modelId="{43083841-F0C4-49B8-A88C-326576BE6E6C}" type="presParOf" srcId="{49BE7095-9D82-4101-8DA9-088616CCC540}" destId="{3DF6FF99-EF92-4B44-BF44-84767E00E51A}" srcOrd="5" destOrd="0" presId="urn:microsoft.com/office/officeart/2005/8/layout/architecture+Icon"/>
    <dgm:cxn modelId="{B36FABFA-4408-4901-B689-317CDA566C39}" type="presParOf" srcId="{49BE7095-9D82-4101-8DA9-088616CCC540}" destId="{B43553FA-3AFD-4611-9136-FF40E20D371E}" srcOrd="6" destOrd="0" presId="urn:microsoft.com/office/officeart/2005/8/layout/architecture+Icon"/>
    <dgm:cxn modelId="{6B207B62-A573-4734-8D3F-6F2048E0A3CA}" type="presParOf" srcId="{B43553FA-3AFD-4611-9136-FF40E20D371E}" destId="{E98D2218-60BC-4B5B-A391-F28BE3F6A444}" srcOrd="0" destOrd="0" presId="urn:microsoft.com/office/officeart/2005/8/layout/architecture+Icon"/>
    <dgm:cxn modelId="{18B379C3-9090-41C7-989A-02387F7D8808}" type="presParOf" srcId="{B43553FA-3AFD-4611-9136-FF40E20D371E}" destId="{C82C5AC4-A160-4286-9DA5-33A60FCA7C0C}" srcOrd="1" destOrd="0" presId="urn:microsoft.com/office/officeart/2005/8/layout/architecture+Icon"/>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5CE542-E29F-466B-BAFA-3E69192D3080}" type="doc">
      <dgm:prSet loTypeId="urn:microsoft.com/office/officeart/2005/8/layout/chart3" loCatId="cycle" qsTypeId="urn:microsoft.com/office/officeart/2005/8/quickstyle/simple1" qsCatId="simple" csTypeId="urn:microsoft.com/office/officeart/2005/8/colors/accent1_2" csCatId="accent1" phldr="1"/>
      <dgm:spPr/>
    </dgm:pt>
    <dgm:pt modelId="{C1AFF613-73C9-416A-A026-CED5E03A5416}">
      <dgm:prSet phldrT="[Tekst]"/>
      <dgm:spPr>
        <a:solidFill>
          <a:schemeClr val="bg1"/>
        </a:solidFill>
        <a:ln>
          <a:solidFill>
            <a:srgbClr val="15143D"/>
          </a:solidFill>
        </a:ln>
      </dgm:spPr>
      <dgm:t>
        <a:bodyPr/>
        <a:lstStyle/>
        <a:p>
          <a:r>
            <a:rPr lang="en-GB" noProof="0" dirty="0">
              <a:solidFill>
                <a:srgbClr val="15143D"/>
              </a:solidFill>
            </a:rPr>
            <a:t>Audit</a:t>
          </a:r>
        </a:p>
      </dgm:t>
    </dgm:pt>
    <dgm:pt modelId="{F8C8485F-245B-4BB1-8924-45805473D2E9}" type="parTrans" cxnId="{4551E307-644A-4863-9BE6-801714BBC463}">
      <dgm:prSet/>
      <dgm:spPr/>
      <dgm:t>
        <a:bodyPr/>
        <a:lstStyle/>
        <a:p>
          <a:endParaRPr lang="da-DK"/>
        </a:p>
      </dgm:t>
    </dgm:pt>
    <dgm:pt modelId="{F3F41412-D673-4B52-A997-871FE1CAB8E7}" type="sibTrans" cxnId="{4551E307-644A-4863-9BE6-801714BBC463}">
      <dgm:prSet/>
      <dgm:spPr/>
      <dgm:t>
        <a:bodyPr/>
        <a:lstStyle/>
        <a:p>
          <a:endParaRPr lang="da-DK"/>
        </a:p>
      </dgm:t>
    </dgm:pt>
    <dgm:pt modelId="{E6CAC38C-7C83-4648-88C1-DC3677DD0471}">
      <dgm:prSet phldrT="[Tekst]"/>
      <dgm:spPr>
        <a:solidFill>
          <a:schemeClr val="bg1"/>
        </a:solidFill>
        <a:ln>
          <a:solidFill>
            <a:srgbClr val="15143D"/>
          </a:solidFill>
        </a:ln>
      </dgm:spPr>
      <dgm:t>
        <a:bodyPr/>
        <a:lstStyle/>
        <a:p>
          <a:r>
            <a:rPr lang="en-GB" noProof="0" dirty="0">
              <a:solidFill>
                <a:srgbClr val="15143D"/>
              </a:solidFill>
            </a:rPr>
            <a:t>Reconcile</a:t>
          </a:r>
        </a:p>
      </dgm:t>
    </dgm:pt>
    <dgm:pt modelId="{83DE9B69-2C86-47F9-B48C-650B8C4B3043}" type="parTrans" cxnId="{A636F9B2-37E1-4A6A-9AB1-0450EB0A74FF}">
      <dgm:prSet/>
      <dgm:spPr/>
      <dgm:t>
        <a:bodyPr/>
        <a:lstStyle/>
        <a:p>
          <a:endParaRPr lang="da-DK"/>
        </a:p>
      </dgm:t>
    </dgm:pt>
    <dgm:pt modelId="{03108269-3FC2-44B9-B88A-BB0B3378A966}" type="sibTrans" cxnId="{A636F9B2-37E1-4A6A-9AB1-0450EB0A74FF}">
      <dgm:prSet/>
      <dgm:spPr/>
      <dgm:t>
        <a:bodyPr/>
        <a:lstStyle/>
        <a:p>
          <a:endParaRPr lang="da-DK"/>
        </a:p>
      </dgm:t>
    </dgm:pt>
    <dgm:pt modelId="{4AFA3AC8-087B-4C15-9DAE-08D7DCC03520}">
      <dgm:prSet phldrT="[Tekst]"/>
      <dgm:spPr>
        <a:solidFill>
          <a:schemeClr val="bg1"/>
        </a:solidFill>
        <a:ln w="12700"/>
      </dgm:spPr>
      <dgm:t>
        <a:bodyPr/>
        <a:lstStyle/>
        <a:p>
          <a:r>
            <a:rPr lang="en-GB" noProof="0" dirty="0">
              <a:solidFill>
                <a:srgbClr val="15143D"/>
              </a:solidFill>
            </a:rPr>
            <a:t>Control</a:t>
          </a:r>
        </a:p>
      </dgm:t>
    </dgm:pt>
    <dgm:pt modelId="{DA150DD1-8F48-4724-998F-156D4DA5F05E}" type="parTrans" cxnId="{357EBBA2-9811-4FF0-911F-75ADFBBA5228}">
      <dgm:prSet/>
      <dgm:spPr/>
      <dgm:t>
        <a:bodyPr/>
        <a:lstStyle/>
        <a:p>
          <a:endParaRPr lang="da-DK"/>
        </a:p>
      </dgm:t>
    </dgm:pt>
    <dgm:pt modelId="{56DDC552-56CE-4D04-BA6F-DECE790876B9}" type="sibTrans" cxnId="{357EBBA2-9811-4FF0-911F-75ADFBBA5228}">
      <dgm:prSet/>
      <dgm:spPr/>
      <dgm:t>
        <a:bodyPr/>
        <a:lstStyle/>
        <a:p>
          <a:endParaRPr lang="da-DK"/>
        </a:p>
      </dgm:t>
    </dgm:pt>
    <dgm:pt modelId="{E5200688-A294-4FCC-856F-1F61C88035E3}" type="pres">
      <dgm:prSet presAssocID="{415CE542-E29F-466B-BAFA-3E69192D3080}" presName="compositeShape" presStyleCnt="0">
        <dgm:presLayoutVars>
          <dgm:chMax val="7"/>
          <dgm:dir/>
          <dgm:resizeHandles val="exact"/>
        </dgm:presLayoutVars>
      </dgm:prSet>
      <dgm:spPr/>
    </dgm:pt>
    <dgm:pt modelId="{15B33F9D-517C-40E1-BC53-50E704414871}" type="pres">
      <dgm:prSet presAssocID="{415CE542-E29F-466B-BAFA-3E69192D3080}" presName="wedge1" presStyleLbl="node1" presStyleIdx="0" presStyleCnt="3" custLinFactNeighborX="-5866" custLinFactNeighborY="2933"/>
      <dgm:spPr/>
    </dgm:pt>
    <dgm:pt modelId="{19DE0D16-7D5B-4ED1-A7C6-7A1C3BEEC948}" type="pres">
      <dgm:prSet presAssocID="{415CE542-E29F-466B-BAFA-3E69192D3080}" presName="wedge1Tx" presStyleLbl="node1" presStyleIdx="0" presStyleCnt="3">
        <dgm:presLayoutVars>
          <dgm:chMax val="0"/>
          <dgm:chPref val="0"/>
          <dgm:bulletEnabled val="1"/>
        </dgm:presLayoutVars>
      </dgm:prSet>
      <dgm:spPr/>
    </dgm:pt>
    <dgm:pt modelId="{BCCEA9E4-052F-4F8E-B82F-43E1037F0B34}" type="pres">
      <dgm:prSet presAssocID="{415CE542-E29F-466B-BAFA-3E69192D3080}" presName="wedge2" presStyleLbl="node1" presStyleIdx="1" presStyleCnt="3" custLinFactNeighborX="-461" custLinFactNeighborY="-1379"/>
      <dgm:spPr/>
    </dgm:pt>
    <dgm:pt modelId="{5196634D-192B-4521-99CB-07EAC7BBF254}" type="pres">
      <dgm:prSet presAssocID="{415CE542-E29F-466B-BAFA-3E69192D3080}" presName="wedge2Tx" presStyleLbl="node1" presStyleIdx="1" presStyleCnt="3">
        <dgm:presLayoutVars>
          <dgm:chMax val="0"/>
          <dgm:chPref val="0"/>
          <dgm:bulletEnabled val="1"/>
        </dgm:presLayoutVars>
      </dgm:prSet>
      <dgm:spPr/>
    </dgm:pt>
    <dgm:pt modelId="{AB4299A0-AF38-45FC-8933-57331914332C}" type="pres">
      <dgm:prSet presAssocID="{415CE542-E29F-466B-BAFA-3E69192D3080}" presName="wedge3" presStyleLbl="node1" presStyleIdx="2" presStyleCnt="3"/>
      <dgm:spPr/>
    </dgm:pt>
    <dgm:pt modelId="{C0F28EB8-6F80-4BCB-B2CF-F3A7C67C45AF}" type="pres">
      <dgm:prSet presAssocID="{415CE542-E29F-466B-BAFA-3E69192D3080}" presName="wedge3Tx" presStyleLbl="node1" presStyleIdx="2" presStyleCnt="3">
        <dgm:presLayoutVars>
          <dgm:chMax val="0"/>
          <dgm:chPref val="0"/>
          <dgm:bulletEnabled val="1"/>
        </dgm:presLayoutVars>
      </dgm:prSet>
      <dgm:spPr/>
    </dgm:pt>
  </dgm:ptLst>
  <dgm:cxnLst>
    <dgm:cxn modelId="{76F7AF07-87F5-4ED6-810E-F46D70DB58E3}" type="presOf" srcId="{4AFA3AC8-087B-4C15-9DAE-08D7DCC03520}" destId="{AB4299A0-AF38-45FC-8933-57331914332C}" srcOrd="0" destOrd="0" presId="urn:microsoft.com/office/officeart/2005/8/layout/chart3"/>
    <dgm:cxn modelId="{4551E307-644A-4863-9BE6-801714BBC463}" srcId="{415CE542-E29F-466B-BAFA-3E69192D3080}" destId="{C1AFF613-73C9-416A-A026-CED5E03A5416}" srcOrd="0" destOrd="0" parTransId="{F8C8485F-245B-4BB1-8924-45805473D2E9}" sibTransId="{F3F41412-D673-4B52-A997-871FE1CAB8E7}"/>
    <dgm:cxn modelId="{12CDED63-934B-4C3D-94CD-1B6088318E6A}" type="presOf" srcId="{E6CAC38C-7C83-4648-88C1-DC3677DD0471}" destId="{BCCEA9E4-052F-4F8E-B82F-43E1037F0B34}" srcOrd="0" destOrd="0" presId="urn:microsoft.com/office/officeart/2005/8/layout/chart3"/>
    <dgm:cxn modelId="{CA09A375-4CFA-426A-98BB-F2E4D78F53CF}" type="presOf" srcId="{C1AFF613-73C9-416A-A026-CED5E03A5416}" destId="{15B33F9D-517C-40E1-BC53-50E704414871}" srcOrd="0" destOrd="0" presId="urn:microsoft.com/office/officeart/2005/8/layout/chart3"/>
    <dgm:cxn modelId="{86E20D88-3B07-4DBD-B323-7BBB457292E5}" type="presOf" srcId="{4AFA3AC8-087B-4C15-9DAE-08D7DCC03520}" destId="{C0F28EB8-6F80-4BCB-B2CF-F3A7C67C45AF}" srcOrd="1" destOrd="0" presId="urn:microsoft.com/office/officeart/2005/8/layout/chart3"/>
    <dgm:cxn modelId="{945B9491-6FF5-46DE-9003-FD6E80E5107C}" type="presOf" srcId="{C1AFF613-73C9-416A-A026-CED5E03A5416}" destId="{19DE0D16-7D5B-4ED1-A7C6-7A1C3BEEC948}" srcOrd="1" destOrd="0" presId="urn:microsoft.com/office/officeart/2005/8/layout/chart3"/>
    <dgm:cxn modelId="{357EBBA2-9811-4FF0-911F-75ADFBBA5228}" srcId="{415CE542-E29F-466B-BAFA-3E69192D3080}" destId="{4AFA3AC8-087B-4C15-9DAE-08D7DCC03520}" srcOrd="2" destOrd="0" parTransId="{DA150DD1-8F48-4724-998F-156D4DA5F05E}" sibTransId="{56DDC552-56CE-4D04-BA6F-DECE790876B9}"/>
    <dgm:cxn modelId="{A636F9B2-37E1-4A6A-9AB1-0450EB0A74FF}" srcId="{415CE542-E29F-466B-BAFA-3E69192D3080}" destId="{E6CAC38C-7C83-4648-88C1-DC3677DD0471}" srcOrd="1" destOrd="0" parTransId="{83DE9B69-2C86-47F9-B48C-650B8C4B3043}" sibTransId="{03108269-3FC2-44B9-B88A-BB0B3378A966}"/>
    <dgm:cxn modelId="{B64377CD-2987-4C7C-BEDF-A45970ACE05E}" type="presOf" srcId="{415CE542-E29F-466B-BAFA-3E69192D3080}" destId="{E5200688-A294-4FCC-856F-1F61C88035E3}" srcOrd="0" destOrd="0" presId="urn:microsoft.com/office/officeart/2005/8/layout/chart3"/>
    <dgm:cxn modelId="{AEDA90D4-523C-47C5-98CF-A14061232DF8}" type="presOf" srcId="{E6CAC38C-7C83-4648-88C1-DC3677DD0471}" destId="{5196634D-192B-4521-99CB-07EAC7BBF254}" srcOrd="1" destOrd="0" presId="urn:microsoft.com/office/officeart/2005/8/layout/chart3"/>
    <dgm:cxn modelId="{E876B71A-820B-4B17-A2F0-32F70F6D4A93}" type="presParOf" srcId="{E5200688-A294-4FCC-856F-1F61C88035E3}" destId="{15B33F9D-517C-40E1-BC53-50E704414871}" srcOrd="0" destOrd="0" presId="urn:microsoft.com/office/officeart/2005/8/layout/chart3"/>
    <dgm:cxn modelId="{EE91B9DE-09E1-4257-BE71-EDC496BA7B59}" type="presParOf" srcId="{E5200688-A294-4FCC-856F-1F61C88035E3}" destId="{19DE0D16-7D5B-4ED1-A7C6-7A1C3BEEC948}" srcOrd="1" destOrd="0" presId="urn:microsoft.com/office/officeart/2005/8/layout/chart3"/>
    <dgm:cxn modelId="{6D8BB3CE-431B-4B53-873A-FDFFE1083E7C}" type="presParOf" srcId="{E5200688-A294-4FCC-856F-1F61C88035E3}" destId="{BCCEA9E4-052F-4F8E-B82F-43E1037F0B34}" srcOrd="2" destOrd="0" presId="urn:microsoft.com/office/officeart/2005/8/layout/chart3"/>
    <dgm:cxn modelId="{85A52C11-2F41-4B10-8ABE-2CFEF66E4E68}" type="presParOf" srcId="{E5200688-A294-4FCC-856F-1F61C88035E3}" destId="{5196634D-192B-4521-99CB-07EAC7BBF254}" srcOrd="3" destOrd="0" presId="urn:microsoft.com/office/officeart/2005/8/layout/chart3"/>
    <dgm:cxn modelId="{EA97D924-98CD-4D91-8E13-9C33F64C08F5}" type="presParOf" srcId="{E5200688-A294-4FCC-856F-1F61C88035E3}" destId="{AB4299A0-AF38-45FC-8933-57331914332C}" srcOrd="4" destOrd="0" presId="urn:microsoft.com/office/officeart/2005/8/layout/chart3"/>
    <dgm:cxn modelId="{860568A9-900E-4BAB-8066-3A27822A27B0}" type="presParOf" srcId="{E5200688-A294-4FCC-856F-1F61C88035E3}" destId="{C0F28EB8-6F80-4BCB-B2CF-F3A7C67C45AF}" srcOrd="5" destOrd="0" presId="urn:microsoft.com/office/officeart/2005/8/layout/chart3"/>
  </dgm:cxnLst>
  <dgm:bg>
    <a:no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rgbClr val="FFFF66"/>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en-GB" sz="2000" noProof="0" dirty="0">
            <a:solidFill>
              <a:srgbClr val="15143D"/>
            </a:solidFill>
            <a:latin typeface="Calibri" panose="020F0502020204030204" pitchFamily="34" charset="0"/>
          </a:endParaRPr>
        </a:p>
      </dgm:t>
    </dgm:pt>
    <dgm:pt modelId="{23215CF9-EF4E-4D6F-AC43-ACE2DEFF1978}" type="sibTrans" cxnId="{18CB9690-BE0C-4632-8759-6EF49D05EC16}">
      <dgm:prSet/>
      <dgm:spPr/>
      <dgm:t>
        <a:bodyPr/>
        <a:lstStyle/>
        <a:p>
          <a:endParaRPr lang="en-GB" sz="2000" noProof="0" dirty="0">
            <a:solidFill>
              <a:srgbClr val="15143D"/>
            </a:solidFill>
            <a:latin typeface="Calibri" panose="020F0502020204030204" pitchFamily="34" charset="0"/>
          </a:endParaRPr>
        </a:p>
      </dgm:t>
    </dgm:pt>
    <dgm:pt modelId="{EA992CB0-41A5-4DF9-A6CC-F54513E77C73}">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SEAM - Cloud and Services Asset Management</a:t>
          </a:r>
        </a:p>
      </dgm:t>
    </dgm:pt>
    <dgm:pt modelId="{52FABA49-6C24-4FD3-9FD6-295810CC7263}" type="parTrans" cxnId="{A4ACCE84-4613-469D-B894-D72FB53A32F7}">
      <dgm:prSet/>
      <dgm:spPr/>
      <dgm:t>
        <a:bodyPr/>
        <a:lstStyle/>
        <a:p>
          <a:endParaRPr lang="en-GB" sz="2000" noProof="0" dirty="0">
            <a:solidFill>
              <a:srgbClr val="15143D"/>
            </a:solidFill>
            <a:latin typeface="Calibri" panose="020F0502020204030204" pitchFamily="34" charset="0"/>
          </a:endParaRPr>
        </a:p>
      </dgm:t>
    </dgm:pt>
    <dgm:pt modelId="{3612724B-40BD-49A8-9412-41B8055825E0}" type="sibTrans" cxnId="{A4ACCE84-4613-469D-B894-D72FB53A32F7}">
      <dgm:prSet/>
      <dgm:spPr/>
      <dgm:t>
        <a:bodyPr/>
        <a:lstStyle/>
        <a:p>
          <a:endParaRPr lang="en-GB" sz="2000" noProof="0" dirty="0">
            <a:solidFill>
              <a:srgbClr val="15143D"/>
            </a:solidFill>
            <a:latin typeface="Calibri" panose="020F0502020204030204" pitchFamily="34" charset="0"/>
          </a:endParaRPr>
        </a:p>
      </dgm:t>
    </dgm:pt>
    <dgm:pt modelId="{728D80B3-C545-4D23-B77C-588460ADCC31}">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PINAM – People &amp; Information Asset Management</a:t>
          </a:r>
        </a:p>
      </dgm:t>
    </dgm:pt>
    <dgm:pt modelId="{CEC76C61-4845-43E1-9D70-BD10D3FE35EF}" type="parTrans" cxnId="{E665F85D-500D-4B8D-89C4-07A379789EF3}">
      <dgm:prSet/>
      <dgm:spPr/>
      <dgm:t>
        <a:bodyPr/>
        <a:lstStyle/>
        <a:p>
          <a:endParaRPr lang="en-GB" sz="2000" noProof="0" dirty="0">
            <a:solidFill>
              <a:srgbClr val="15143D"/>
            </a:solidFill>
            <a:latin typeface="Calibri" panose="020F0502020204030204" pitchFamily="34" charset="0"/>
          </a:endParaRPr>
        </a:p>
      </dgm:t>
    </dgm:pt>
    <dgm:pt modelId="{3EEA6E92-0A25-419E-AD5E-8002EB94B17C}" type="sibTrans" cxnId="{E665F85D-500D-4B8D-89C4-07A379789EF3}">
      <dgm:prSet/>
      <dgm:spPr/>
      <dgm:t>
        <a:bodyPr/>
        <a:lstStyle/>
        <a:p>
          <a:endParaRPr lang="en-GB" sz="2000" noProof="0" dirty="0">
            <a:solidFill>
              <a:srgbClr val="15143D"/>
            </a:solidFill>
            <a:latin typeface="Calibri" panose="020F0502020204030204" pitchFamily="34" charset="0"/>
          </a:endParaRPr>
        </a:p>
      </dgm:t>
    </dgm:pt>
    <dgm:pt modelId="{F30615BE-CD07-4323-98D7-3447E6F53817}">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ITAM - IT Asset Management</a:t>
          </a:r>
        </a:p>
      </dgm:t>
    </dgm:pt>
    <dgm:pt modelId="{51489AE1-737E-43E4-826A-784FB3485CC8}" type="sibTrans" cxnId="{B521F163-547F-407F-9B0A-3D86878EB176}">
      <dgm:prSet/>
      <dgm:spPr/>
      <dgm:t>
        <a:bodyPr/>
        <a:lstStyle/>
        <a:p>
          <a:endParaRPr lang="en-GB" sz="2000" noProof="0" dirty="0">
            <a:solidFill>
              <a:srgbClr val="15143D"/>
            </a:solidFill>
            <a:latin typeface="Calibri" panose="020F0502020204030204" pitchFamily="34" charset="0"/>
          </a:endParaRPr>
        </a:p>
      </dgm:t>
    </dgm:pt>
    <dgm:pt modelId="{B1EA49B9-61C8-43F2-B7C3-962BA3DBAE46}" type="parTrans" cxnId="{B521F163-547F-407F-9B0A-3D86878EB176}">
      <dgm:prSet/>
      <dgm:spPr/>
      <dgm:t>
        <a:bodyPr/>
        <a:lstStyle/>
        <a:p>
          <a:endParaRPr lang="en-GB" sz="2000" noProof="0" dirty="0">
            <a:solidFill>
              <a:srgbClr val="15143D"/>
            </a:solidFill>
            <a:latin typeface="Calibri" panose="020F0502020204030204" pitchFamily="34" charset="0"/>
          </a:endParaRPr>
        </a:p>
      </dgm:t>
    </dgm:pt>
    <dgm:pt modelId="{09D8A2EA-E9B6-4C58-848D-D8633F9687AA}">
      <dgm:prSet custT="1">
        <dgm:style>
          <a:lnRef idx="2">
            <a:schemeClr val="dk1"/>
          </a:lnRef>
          <a:fillRef idx="1">
            <a:schemeClr val="lt1"/>
          </a:fillRef>
          <a:effectRef idx="0">
            <a:schemeClr val="dk1"/>
          </a:effectRef>
          <a:fontRef idx="minor">
            <a:schemeClr val="dk1"/>
          </a:fontRef>
        </dgm:style>
      </dgm:prSet>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en-GB" sz="2000" noProof="0" dirty="0">
            <a:solidFill>
              <a:srgbClr val="15143D"/>
            </a:solidFill>
          </a:endParaRPr>
        </a:p>
      </dgm:t>
    </dgm:pt>
    <dgm:pt modelId="{9C7CE0FE-22CB-436F-ACFB-B0E000DEE871}" type="sibTrans" cxnId="{F3937BE8-23F9-4484-BA6C-DEA975C9341F}">
      <dgm:prSet/>
      <dgm:spPr/>
      <dgm:t>
        <a:bodyPr/>
        <a:lstStyle/>
        <a:p>
          <a:endParaRPr lang="en-GB" sz="2000" noProof="0" dirty="0">
            <a:solidFill>
              <a:srgbClr val="15143D"/>
            </a:solidFill>
          </a:endParaRPr>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Y="14159" custLinFactNeighborX="622" custLinFactNeighborY="100000">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47E1971D-2A2F-479F-A541-E418DDEA3237}" type="presOf" srcId="{09D8A2EA-E9B6-4C58-848D-D8633F9687AA}" destId="{B7AB3DE8-C481-4310-86E0-DCAD24CDCBD3}" srcOrd="0" destOrd="0" presId="urn:microsoft.com/office/officeart/2005/8/layout/architecture+Icon"/>
    <dgm:cxn modelId="{D159C539-ADC5-4923-9BA1-F1AD8FAF9CF1}" type="presOf" srcId="{728D80B3-C545-4D23-B77C-588460ADCC31}" destId="{E98D2218-60BC-4B5B-A391-F28BE3F6A444}"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B521F163-547F-407F-9B0A-3D86878EB176}" srcId="{4AE9B607-D9DF-49F9-A277-B2F051ADFE2C}" destId="{F30615BE-CD07-4323-98D7-3447E6F53817}" srcOrd="0" destOrd="0" parTransId="{B1EA49B9-61C8-43F2-B7C3-962BA3DBAE46}" sibTransId="{51489AE1-737E-43E4-826A-784FB3485CC8}"/>
    <dgm:cxn modelId="{6726794B-EC41-4D15-9C46-B9FEDBA1A8A6}" type="presOf" srcId="{4AE9B607-D9DF-49F9-A277-B2F051ADFE2C}" destId="{A40447C2-93F5-4A4C-87B4-AFFE04B90752}" srcOrd="0" destOrd="0" presId="urn:microsoft.com/office/officeart/2005/8/layout/architecture+Icon"/>
    <dgm:cxn modelId="{B2AC6982-AA24-43B5-86E7-98BE652857C0}" type="presOf" srcId="{EA992CB0-41A5-4DF9-A6CC-F54513E77C73}" destId="{B306C49D-8916-451B-8F2B-B1666EA0BDC6}" srcOrd="0" destOrd="0" presId="urn:microsoft.com/office/officeart/2005/8/layout/architecture+Icon"/>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6F2EBBA5-3EEE-4577-8C65-1E65D44CB73C}" type="presOf" srcId="{F30615BE-CD07-4323-98D7-3447E6F53817}" destId="{1BE57B03-740E-4575-B02F-2BCE9C5E227A}" srcOrd="0" destOrd="0" presId="urn:microsoft.com/office/officeart/2005/8/layout/architecture+Icon"/>
    <dgm:cxn modelId="{FE59C1B3-2D5C-4A70-9475-AE18B7BE938F}" type="presOf" srcId="{CAE8DEC4-B921-46B5-925C-45476DDCC97A}" destId="{4C43D6F3-DE3A-4B14-BBB6-A0EFC5A76ABE}"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E881DA57-0ADA-40BA-B6EE-60B0009101B7}" type="presParOf" srcId="{A40447C2-93F5-4A4C-87B4-AFFE04B90752}" destId="{C01532DF-0278-4F5F-BDEA-D8FDA9284A55}" srcOrd="0" destOrd="0" presId="urn:microsoft.com/office/officeart/2005/8/layout/architecture+Icon"/>
    <dgm:cxn modelId="{8B5B4AE7-60E5-4B69-9142-256656F02752}" type="presParOf" srcId="{C01532DF-0278-4F5F-BDEA-D8FDA9284A55}" destId="{1BE57B03-740E-4575-B02F-2BCE9C5E227A}" srcOrd="0" destOrd="0" presId="urn:microsoft.com/office/officeart/2005/8/layout/architecture+Icon"/>
    <dgm:cxn modelId="{E818DA09-BA3E-4256-B399-8B39C498A072}" type="presParOf" srcId="{C01532DF-0278-4F5F-BDEA-D8FDA9284A55}" destId="{DB7A96EE-C6D2-4F30-AE87-474DF40BF1CF}" srcOrd="1" destOrd="0" presId="urn:microsoft.com/office/officeart/2005/8/layout/architecture+Icon"/>
    <dgm:cxn modelId="{E67FA768-C66C-4D8D-B8F4-9BEBCBCF3729}" type="presParOf" srcId="{C01532DF-0278-4F5F-BDEA-D8FDA9284A55}" destId="{49BE7095-9D82-4101-8DA9-088616CCC540}" srcOrd="2" destOrd="0" presId="urn:microsoft.com/office/officeart/2005/8/layout/architecture+Icon"/>
    <dgm:cxn modelId="{D26CAE1A-C2BE-482F-A338-B00981CB4BF0}" type="presParOf" srcId="{49BE7095-9D82-4101-8DA9-088616CCC540}" destId="{BBC68F48-6E01-469B-A5C8-A3F6EF05DD2F}" srcOrd="0" destOrd="0" presId="urn:microsoft.com/office/officeart/2005/8/layout/architecture+Icon"/>
    <dgm:cxn modelId="{70CFCF65-F500-44DD-B892-B79CF2082828}" type="presParOf" srcId="{BBC68F48-6E01-469B-A5C8-A3F6EF05DD2F}" destId="{B7AB3DE8-C481-4310-86E0-DCAD24CDCBD3}" srcOrd="0" destOrd="0" presId="urn:microsoft.com/office/officeart/2005/8/layout/architecture+Icon"/>
    <dgm:cxn modelId="{F7353107-CD93-4CC0-88AA-F48E4B6C66F4}" type="presParOf" srcId="{BBC68F48-6E01-469B-A5C8-A3F6EF05DD2F}" destId="{872697EF-EE57-4DAA-A18E-6A7A00BD2580}" srcOrd="1" destOrd="0" presId="urn:microsoft.com/office/officeart/2005/8/layout/architecture+Icon"/>
    <dgm:cxn modelId="{5A2E6FEE-885F-4762-9A30-D15E16B31403}" type="presParOf" srcId="{49BE7095-9D82-4101-8DA9-088616CCC540}" destId="{6848032B-5CAE-4BCF-8106-761E2768153B}" srcOrd="1" destOrd="0" presId="urn:microsoft.com/office/officeart/2005/8/layout/architecture+Icon"/>
    <dgm:cxn modelId="{6C47536E-5255-41EA-AA03-B58B06E4EA26}" type="presParOf" srcId="{49BE7095-9D82-4101-8DA9-088616CCC540}" destId="{AA22B56F-633E-41F4-9D00-D935C29FB990}" srcOrd="2" destOrd="0" presId="urn:microsoft.com/office/officeart/2005/8/layout/architecture+Icon"/>
    <dgm:cxn modelId="{041EAC64-C188-4FFC-AC94-F875270D502C}" type="presParOf" srcId="{AA22B56F-633E-41F4-9D00-D935C29FB990}" destId="{4C43D6F3-DE3A-4B14-BBB6-A0EFC5A76ABE}" srcOrd="0" destOrd="0" presId="urn:microsoft.com/office/officeart/2005/8/layout/architecture+Icon"/>
    <dgm:cxn modelId="{EB7E73B1-DED5-45CC-9C5F-08468BB7EE47}" type="presParOf" srcId="{AA22B56F-633E-41F4-9D00-D935C29FB990}" destId="{E23379FF-31DA-4AFD-840E-085F32B0ACD2}" srcOrd="1" destOrd="0" presId="urn:microsoft.com/office/officeart/2005/8/layout/architecture+Icon"/>
    <dgm:cxn modelId="{63260555-621F-4697-B5EC-34BF589C3B54}" type="presParOf" srcId="{49BE7095-9D82-4101-8DA9-088616CCC540}" destId="{211FAC3B-4B02-45A6-BD62-B45B1E11964C}" srcOrd="3" destOrd="0" presId="urn:microsoft.com/office/officeart/2005/8/layout/architecture+Icon"/>
    <dgm:cxn modelId="{3F6465D9-F5B1-4AC8-AF8C-870F8B278DBE}" type="presParOf" srcId="{49BE7095-9D82-4101-8DA9-088616CCC540}" destId="{28288775-5419-48AF-91AB-C574EFE5B628}" srcOrd="4" destOrd="0" presId="urn:microsoft.com/office/officeart/2005/8/layout/architecture+Icon"/>
    <dgm:cxn modelId="{60B82D7B-CD5C-4BED-9F67-BCF8E5B17B28}" type="presParOf" srcId="{28288775-5419-48AF-91AB-C574EFE5B628}" destId="{B306C49D-8916-451B-8F2B-B1666EA0BDC6}" srcOrd="0" destOrd="0" presId="urn:microsoft.com/office/officeart/2005/8/layout/architecture+Icon"/>
    <dgm:cxn modelId="{23A7AA3F-7B1B-414F-AA26-14D8EA1D3722}" type="presParOf" srcId="{28288775-5419-48AF-91AB-C574EFE5B628}" destId="{04972F1B-72C8-477E-9E67-CCDC28492501}" srcOrd="1" destOrd="0" presId="urn:microsoft.com/office/officeart/2005/8/layout/architecture+Icon"/>
    <dgm:cxn modelId="{87BF2F79-0644-42F0-9166-A785D57F1502}" type="presParOf" srcId="{49BE7095-9D82-4101-8DA9-088616CCC540}" destId="{3DF6FF99-EF92-4B44-BF44-84767E00E51A}" srcOrd="5" destOrd="0" presId="urn:microsoft.com/office/officeart/2005/8/layout/architecture+Icon"/>
    <dgm:cxn modelId="{0ADC7EEF-4A1C-4D9C-B46E-F856D8B6AFE5}" type="presParOf" srcId="{49BE7095-9D82-4101-8DA9-088616CCC540}" destId="{B43553FA-3AFD-4611-9136-FF40E20D371E}" srcOrd="6" destOrd="0" presId="urn:microsoft.com/office/officeart/2005/8/layout/architecture+Icon"/>
    <dgm:cxn modelId="{684D7FF5-2002-4B18-BA75-8FB127DD96B3}" type="presParOf" srcId="{B43553FA-3AFD-4611-9136-FF40E20D371E}" destId="{E98D2218-60BC-4B5B-A391-F28BE3F6A444}" srcOrd="0" destOrd="0" presId="urn:microsoft.com/office/officeart/2005/8/layout/architecture+Icon"/>
    <dgm:cxn modelId="{CDAB0E41-65C5-428F-B7E6-DC02A85EF87B}" type="presParOf" srcId="{B43553FA-3AFD-4611-9136-FF40E20D371E}" destId="{C82C5AC4-A160-4286-9DA5-33A60FCA7C0C}" srcOrd="1" destOrd="0" presId="urn:microsoft.com/office/officeart/2005/8/layout/architecture+Icon"/>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da-DK">
            <a:solidFill>
              <a:srgbClr val="15143D"/>
            </a:solidFill>
            <a:latin typeface="Calibri" panose="020F0502020204030204" pitchFamily="34" charset="0"/>
          </a:endParaRPr>
        </a:p>
      </dgm:t>
    </dgm:pt>
    <dgm:pt modelId="{23215CF9-EF4E-4D6F-AC43-ACE2DEFF1978}" type="sibTrans" cxnId="{18CB9690-BE0C-4632-8759-6EF49D05EC16}">
      <dgm:prSet/>
      <dgm:spPr/>
      <dgm:t>
        <a:bodyPr/>
        <a:lstStyle/>
        <a:p>
          <a:endParaRPr lang="da-DK">
            <a:solidFill>
              <a:srgbClr val="15143D"/>
            </a:solidFill>
            <a:latin typeface="Calibri" panose="020F0502020204030204" pitchFamily="34" charset="0"/>
          </a:endParaRPr>
        </a:p>
      </dgm:t>
    </dgm:pt>
    <dgm:pt modelId="{EA992CB0-41A5-4DF9-A6CC-F54513E77C73}">
      <dgm:prSet phldrT="[Tekst]" custT="1"/>
      <dgm:spPr>
        <a:solidFill>
          <a:srgbClr val="FFFF00"/>
        </a:solidFill>
        <a:ln>
          <a:solidFill>
            <a:srgbClr val="15143D"/>
          </a:solidFill>
        </a:ln>
      </dgm:spPr>
      <dgm:t>
        <a:bodyPr/>
        <a:lstStyle/>
        <a:p>
          <a:r>
            <a:rPr lang="en-GB" sz="2000" noProof="0" dirty="0">
              <a:solidFill>
                <a:srgbClr val="15143D"/>
              </a:solidFill>
              <a:latin typeface="Calibri" panose="020F0502020204030204" pitchFamily="34" charset="0"/>
            </a:rPr>
            <a:t>SEAM – Services and Cloud Asset Management</a:t>
          </a:r>
        </a:p>
      </dgm:t>
    </dgm:pt>
    <dgm:pt modelId="{52FABA49-6C24-4FD3-9FD6-295810CC7263}" type="parTrans" cxnId="{A4ACCE84-4613-469D-B894-D72FB53A32F7}">
      <dgm:prSet/>
      <dgm:spPr/>
      <dgm:t>
        <a:bodyPr/>
        <a:lstStyle/>
        <a:p>
          <a:endParaRPr lang="da-DK">
            <a:solidFill>
              <a:srgbClr val="15143D"/>
            </a:solidFill>
            <a:latin typeface="Calibri" panose="020F0502020204030204" pitchFamily="34" charset="0"/>
          </a:endParaRPr>
        </a:p>
      </dgm:t>
    </dgm:pt>
    <dgm:pt modelId="{3612724B-40BD-49A8-9412-41B8055825E0}" type="sibTrans" cxnId="{A4ACCE84-4613-469D-B894-D72FB53A32F7}">
      <dgm:prSet/>
      <dgm:spPr/>
      <dgm:t>
        <a:bodyPr/>
        <a:lstStyle/>
        <a:p>
          <a:endParaRPr lang="da-DK">
            <a:solidFill>
              <a:srgbClr val="15143D"/>
            </a:solidFill>
            <a:latin typeface="Calibri" panose="020F0502020204030204" pitchFamily="34" charset="0"/>
          </a:endParaRPr>
        </a:p>
      </dgm:t>
    </dgm:pt>
    <dgm:pt modelId="{728D80B3-C545-4D23-B77C-588460ADCC31}">
      <dgm:prSet phldrT="[Teks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PINAM – People &amp; Information Asset Management</a:t>
          </a:r>
        </a:p>
      </dgm:t>
    </dgm:pt>
    <dgm:pt modelId="{CEC76C61-4845-43E1-9D70-BD10D3FE35EF}" type="parTrans" cxnId="{E665F85D-500D-4B8D-89C4-07A379789EF3}">
      <dgm:prSet/>
      <dgm:spPr/>
      <dgm:t>
        <a:bodyPr/>
        <a:lstStyle/>
        <a:p>
          <a:endParaRPr lang="da-DK">
            <a:solidFill>
              <a:srgbClr val="15143D"/>
            </a:solidFill>
            <a:latin typeface="Calibri" panose="020F0502020204030204" pitchFamily="34" charset="0"/>
          </a:endParaRPr>
        </a:p>
      </dgm:t>
    </dgm:pt>
    <dgm:pt modelId="{3EEA6E92-0A25-419E-AD5E-8002EB94B17C}" type="sibTrans" cxnId="{E665F85D-500D-4B8D-89C4-07A379789EF3}">
      <dgm:prSet/>
      <dgm:spPr/>
      <dgm:t>
        <a:bodyPr/>
        <a:lstStyle/>
        <a:p>
          <a:endParaRPr lang="da-DK">
            <a:solidFill>
              <a:srgbClr val="15143D"/>
            </a:solidFill>
            <a:latin typeface="Calibri" panose="020F0502020204030204" pitchFamily="34" charset="0"/>
          </a:endParaRPr>
        </a:p>
      </dgm:t>
    </dgm:pt>
    <dgm:pt modelId="{F30615BE-CD07-4323-98D7-3447E6F53817}">
      <dgm:prSet phldrT="[Teks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ITAM- IT Asset Management</a:t>
          </a:r>
        </a:p>
      </dgm:t>
    </dgm:pt>
    <dgm:pt modelId="{51489AE1-737E-43E4-826A-784FB3485CC8}" type="sibTrans" cxnId="{B521F163-547F-407F-9B0A-3D86878EB176}">
      <dgm:prSet/>
      <dgm:spPr/>
      <dgm:t>
        <a:bodyPr/>
        <a:lstStyle/>
        <a:p>
          <a:endParaRPr lang="da-DK">
            <a:solidFill>
              <a:srgbClr val="15143D"/>
            </a:solidFill>
            <a:latin typeface="Calibri" panose="020F0502020204030204" pitchFamily="34" charset="0"/>
          </a:endParaRPr>
        </a:p>
      </dgm:t>
    </dgm:pt>
    <dgm:pt modelId="{B1EA49B9-61C8-43F2-B7C3-962BA3DBAE46}" type="parTrans" cxnId="{B521F163-547F-407F-9B0A-3D86878EB176}">
      <dgm:prSet/>
      <dgm:spPr/>
      <dgm:t>
        <a:bodyPr/>
        <a:lstStyle/>
        <a:p>
          <a:endParaRPr lang="da-DK">
            <a:solidFill>
              <a:srgbClr val="15143D"/>
            </a:solidFill>
            <a:latin typeface="Calibri" panose="020F0502020204030204" pitchFamily="34" charset="0"/>
          </a:endParaRPr>
        </a:p>
      </dgm:t>
    </dgm:pt>
    <dgm:pt modelId="{09D8A2EA-E9B6-4C58-848D-D8633F9687AA}">
      <dgm:prSe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da-DK">
            <a:solidFill>
              <a:srgbClr val="15143D"/>
            </a:solidFill>
          </a:endParaRPr>
        </a:p>
      </dgm:t>
    </dgm:pt>
    <dgm:pt modelId="{9C7CE0FE-22CB-436F-ACFB-B0E000DEE871}" type="sibTrans" cxnId="{F3937BE8-23F9-4484-BA6C-DEA975C9341F}">
      <dgm:prSet/>
      <dgm:spPr/>
      <dgm:t>
        <a:bodyPr/>
        <a:lstStyle/>
        <a:p>
          <a:endParaRPr lang="da-DK">
            <a:solidFill>
              <a:srgbClr val="15143D"/>
            </a:solidFill>
          </a:endParaRPr>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NeighborX="601" custLinFactNeighborY="9463">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510E0B2A-3E73-4E0F-AE56-7F0710A29AD6}" type="presOf" srcId="{EA992CB0-41A5-4DF9-A6CC-F54513E77C73}" destId="{B306C49D-8916-451B-8F2B-B1666EA0BDC6}" srcOrd="0" destOrd="0" presId="urn:microsoft.com/office/officeart/2005/8/layout/architecture+Icon"/>
    <dgm:cxn modelId="{8416932B-BE61-4850-90F7-096F8FA20252}" type="presOf" srcId="{F30615BE-CD07-4323-98D7-3447E6F53817}" destId="{1BE57B03-740E-4575-B02F-2BCE9C5E227A}" srcOrd="0" destOrd="0" presId="urn:microsoft.com/office/officeart/2005/8/layout/architecture+Icon"/>
    <dgm:cxn modelId="{86CD7F37-90E8-4E49-8EC6-D92631B2AD7C}" type="presOf" srcId="{4AE9B607-D9DF-49F9-A277-B2F051ADFE2C}" destId="{A40447C2-93F5-4A4C-87B4-AFFE04B90752}"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EACBC141-5048-44E3-8293-7ABB77429360}" type="presOf" srcId="{728D80B3-C545-4D23-B77C-588460ADCC31}" destId="{E98D2218-60BC-4B5B-A391-F28BE3F6A444}" srcOrd="0" destOrd="0" presId="urn:microsoft.com/office/officeart/2005/8/layout/architecture+Icon"/>
    <dgm:cxn modelId="{B521F163-547F-407F-9B0A-3D86878EB176}" srcId="{4AE9B607-D9DF-49F9-A277-B2F051ADFE2C}" destId="{F30615BE-CD07-4323-98D7-3447E6F53817}" srcOrd="0" destOrd="0" parTransId="{B1EA49B9-61C8-43F2-B7C3-962BA3DBAE46}" sibTransId="{51489AE1-737E-43E4-826A-784FB3485CC8}"/>
    <dgm:cxn modelId="{4A494144-E0DB-43ED-8282-6F5EF8AE7B50}" type="presOf" srcId="{CAE8DEC4-B921-46B5-925C-45476DDCC97A}" destId="{4C43D6F3-DE3A-4B14-BBB6-A0EFC5A76ABE}" srcOrd="0" destOrd="0" presId="urn:microsoft.com/office/officeart/2005/8/layout/architecture+Icon"/>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20B459AA-7346-4F0E-9CDF-EAB19D0050A8}" type="presOf" srcId="{09D8A2EA-E9B6-4C58-848D-D8633F9687AA}" destId="{B7AB3DE8-C481-4310-86E0-DCAD24CDCBD3}"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63D38E48-67C3-4A95-AAFC-6F4C996894AB}" type="presParOf" srcId="{A40447C2-93F5-4A4C-87B4-AFFE04B90752}" destId="{C01532DF-0278-4F5F-BDEA-D8FDA9284A55}" srcOrd="0" destOrd="0" presId="urn:microsoft.com/office/officeart/2005/8/layout/architecture+Icon"/>
    <dgm:cxn modelId="{89D007A9-01FB-4BD7-946F-287B4820A338}" type="presParOf" srcId="{C01532DF-0278-4F5F-BDEA-D8FDA9284A55}" destId="{1BE57B03-740E-4575-B02F-2BCE9C5E227A}" srcOrd="0" destOrd="0" presId="urn:microsoft.com/office/officeart/2005/8/layout/architecture+Icon"/>
    <dgm:cxn modelId="{4FFBFF9C-A32D-48B2-9AF5-8CD4FE071DC1}" type="presParOf" srcId="{C01532DF-0278-4F5F-BDEA-D8FDA9284A55}" destId="{DB7A96EE-C6D2-4F30-AE87-474DF40BF1CF}" srcOrd="1" destOrd="0" presId="urn:microsoft.com/office/officeart/2005/8/layout/architecture+Icon"/>
    <dgm:cxn modelId="{0F165549-14F9-4842-AE89-F2939575FE4F}" type="presParOf" srcId="{C01532DF-0278-4F5F-BDEA-D8FDA9284A55}" destId="{49BE7095-9D82-4101-8DA9-088616CCC540}" srcOrd="2" destOrd="0" presId="urn:microsoft.com/office/officeart/2005/8/layout/architecture+Icon"/>
    <dgm:cxn modelId="{BB877AE7-56E6-4CAE-AD96-51787BA90D1F}" type="presParOf" srcId="{49BE7095-9D82-4101-8DA9-088616CCC540}" destId="{BBC68F48-6E01-469B-A5C8-A3F6EF05DD2F}" srcOrd="0" destOrd="0" presId="urn:microsoft.com/office/officeart/2005/8/layout/architecture+Icon"/>
    <dgm:cxn modelId="{9338107C-9930-4654-88F4-0921EB829BF0}" type="presParOf" srcId="{BBC68F48-6E01-469B-A5C8-A3F6EF05DD2F}" destId="{B7AB3DE8-C481-4310-86E0-DCAD24CDCBD3}" srcOrd="0" destOrd="0" presId="urn:microsoft.com/office/officeart/2005/8/layout/architecture+Icon"/>
    <dgm:cxn modelId="{90293F02-5C80-4DA9-B1B3-B9850CB59437}" type="presParOf" srcId="{BBC68F48-6E01-469B-A5C8-A3F6EF05DD2F}" destId="{872697EF-EE57-4DAA-A18E-6A7A00BD2580}" srcOrd="1" destOrd="0" presId="urn:microsoft.com/office/officeart/2005/8/layout/architecture+Icon"/>
    <dgm:cxn modelId="{9158CC60-CAA9-4EF9-8D45-0DA030D764FC}" type="presParOf" srcId="{49BE7095-9D82-4101-8DA9-088616CCC540}" destId="{6848032B-5CAE-4BCF-8106-761E2768153B}" srcOrd="1" destOrd="0" presId="urn:microsoft.com/office/officeart/2005/8/layout/architecture+Icon"/>
    <dgm:cxn modelId="{9D9B5C8A-67BE-4170-B897-CEF0FAD01203}" type="presParOf" srcId="{49BE7095-9D82-4101-8DA9-088616CCC540}" destId="{AA22B56F-633E-41F4-9D00-D935C29FB990}" srcOrd="2" destOrd="0" presId="urn:microsoft.com/office/officeart/2005/8/layout/architecture+Icon"/>
    <dgm:cxn modelId="{897814A6-50AE-4C6E-A361-B45476C11B90}" type="presParOf" srcId="{AA22B56F-633E-41F4-9D00-D935C29FB990}" destId="{4C43D6F3-DE3A-4B14-BBB6-A0EFC5A76ABE}" srcOrd="0" destOrd="0" presId="urn:microsoft.com/office/officeart/2005/8/layout/architecture+Icon"/>
    <dgm:cxn modelId="{FEB81669-2695-4477-B8D0-472DCED0A106}" type="presParOf" srcId="{AA22B56F-633E-41F4-9D00-D935C29FB990}" destId="{E23379FF-31DA-4AFD-840E-085F32B0ACD2}" srcOrd="1" destOrd="0" presId="urn:microsoft.com/office/officeart/2005/8/layout/architecture+Icon"/>
    <dgm:cxn modelId="{F26A406A-EAC6-4BD0-8C3E-AFACF9BDE52C}" type="presParOf" srcId="{49BE7095-9D82-4101-8DA9-088616CCC540}" destId="{211FAC3B-4B02-45A6-BD62-B45B1E11964C}" srcOrd="3" destOrd="0" presId="urn:microsoft.com/office/officeart/2005/8/layout/architecture+Icon"/>
    <dgm:cxn modelId="{4D0236FD-5156-4EF1-B8E7-C57131AEFD55}" type="presParOf" srcId="{49BE7095-9D82-4101-8DA9-088616CCC540}" destId="{28288775-5419-48AF-91AB-C574EFE5B628}" srcOrd="4" destOrd="0" presId="urn:microsoft.com/office/officeart/2005/8/layout/architecture+Icon"/>
    <dgm:cxn modelId="{FC36D960-4B64-43DF-98B2-173C75967445}" type="presParOf" srcId="{28288775-5419-48AF-91AB-C574EFE5B628}" destId="{B306C49D-8916-451B-8F2B-B1666EA0BDC6}" srcOrd="0" destOrd="0" presId="urn:microsoft.com/office/officeart/2005/8/layout/architecture+Icon"/>
    <dgm:cxn modelId="{63EDBBEE-9F6F-42CB-A441-4412E069393F}" type="presParOf" srcId="{28288775-5419-48AF-91AB-C574EFE5B628}" destId="{04972F1B-72C8-477E-9E67-CCDC28492501}" srcOrd="1" destOrd="0" presId="urn:microsoft.com/office/officeart/2005/8/layout/architecture+Icon"/>
    <dgm:cxn modelId="{32705D95-61F6-4A89-9858-11A96C1A4937}" type="presParOf" srcId="{49BE7095-9D82-4101-8DA9-088616CCC540}" destId="{3DF6FF99-EF92-4B44-BF44-84767E00E51A}" srcOrd="5" destOrd="0" presId="urn:microsoft.com/office/officeart/2005/8/layout/architecture+Icon"/>
    <dgm:cxn modelId="{11B5C11D-D538-42BA-8C00-3E10FD2EA185}" type="presParOf" srcId="{49BE7095-9D82-4101-8DA9-088616CCC540}" destId="{B43553FA-3AFD-4611-9136-FF40E20D371E}" srcOrd="6" destOrd="0" presId="urn:microsoft.com/office/officeart/2005/8/layout/architecture+Icon"/>
    <dgm:cxn modelId="{A5BCA6D1-4850-4C85-B531-19A65761649C}" type="presParOf" srcId="{B43553FA-3AFD-4611-9136-FF40E20D371E}" destId="{E98D2218-60BC-4B5B-A391-F28BE3F6A444}" srcOrd="0" destOrd="0" presId="urn:microsoft.com/office/officeart/2005/8/layout/architecture+Icon"/>
    <dgm:cxn modelId="{3D46A075-CE2F-4AF7-BFCB-D40B495E6FC0}" type="presParOf" srcId="{B43553FA-3AFD-4611-9136-FF40E20D371E}" destId="{C82C5AC4-A160-4286-9DA5-33A60FCA7C0C}" srcOrd="1" destOrd="0" presId="urn:microsoft.com/office/officeart/2005/8/layout/architecture+Icon"/>
  </dgm:cxnLst>
  <dgm:bg>
    <a:solidFill>
      <a:schemeClr val="bg1"/>
    </a:solidFill>
    <a:effectLst>
      <a:innerShdw blurRad="63500" dist="50800" dir="13500000">
        <a:prstClr val="black">
          <a:alpha val="50000"/>
        </a:prstClr>
      </a:innerShdw>
    </a:effectLst>
  </dgm:bg>
  <dgm:whole>
    <a:ln>
      <a:solidFill>
        <a:srgbClr val="15143D"/>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en-GB" sz="2000" noProof="0" dirty="0">
            <a:latin typeface="Calibri" panose="020F0502020204030204" pitchFamily="34" charset="0"/>
          </a:endParaRPr>
        </a:p>
      </dgm:t>
    </dgm:pt>
    <dgm:pt modelId="{23215CF9-EF4E-4D6F-AC43-ACE2DEFF1978}" type="sibTrans" cxnId="{18CB9690-BE0C-4632-8759-6EF49D05EC16}">
      <dgm:prSet/>
      <dgm:spPr/>
      <dgm:t>
        <a:bodyPr/>
        <a:lstStyle/>
        <a:p>
          <a:endParaRPr lang="en-GB" sz="2000" noProof="0" dirty="0">
            <a:latin typeface="Calibri" panose="020F0502020204030204" pitchFamily="34" charset="0"/>
          </a:endParaRPr>
        </a:p>
      </dgm:t>
    </dgm:pt>
    <dgm:pt modelId="{EA992CB0-41A5-4DF9-A6CC-F54513E77C73}">
      <dgm:prSet phldrT="[Teks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SEAM –  Cloud and Services Asset Management</a:t>
          </a:r>
        </a:p>
      </dgm:t>
    </dgm:pt>
    <dgm:pt modelId="{52FABA49-6C24-4FD3-9FD6-295810CC7263}" type="parTrans" cxnId="{A4ACCE84-4613-469D-B894-D72FB53A32F7}">
      <dgm:prSet/>
      <dgm:spPr/>
      <dgm:t>
        <a:bodyPr/>
        <a:lstStyle/>
        <a:p>
          <a:endParaRPr lang="en-GB" sz="2000" noProof="0" dirty="0">
            <a:latin typeface="Calibri" panose="020F0502020204030204" pitchFamily="34" charset="0"/>
          </a:endParaRPr>
        </a:p>
      </dgm:t>
    </dgm:pt>
    <dgm:pt modelId="{3612724B-40BD-49A8-9412-41B8055825E0}" type="sibTrans" cxnId="{A4ACCE84-4613-469D-B894-D72FB53A32F7}">
      <dgm:prSet/>
      <dgm:spPr/>
      <dgm:t>
        <a:bodyPr/>
        <a:lstStyle/>
        <a:p>
          <a:endParaRPr lang="en-GB" sz="2000" noProof="0" dirty="0">
            <a:latin typeface="Calibri" panose="020F0502020204030204" pitchFamily="34" charset="0"/>
          </a:endParaRPr>
        </a:p>
      </dgm:t>
    </dgm:pt>
    <dgm:pt modelId="{728D80B3-C545-4D23-B77C-588460ADCC31}">
      <dgm:prSet phldrT="[Tekst]" custT="1"/>
      <dgm:spPr>
        <a:solidFill>
          <a:srgbClr val="FFFF00"/>
        </a:solidFill>
        <a:ln>
          <a:solidFill>
            <a:srgbClr val="15143D"/>
          </a:solidFill>
        </a:ln>
      </dgm:spPr>
      <dgm:t>
        <a:bodyPr/>
        <a:lstStyle/>
        <a:p>
          <a:r>
            <a:rPr lang="en-GB" sz="2000" noProof="0" dirty="0">
              <a:solidFill>
                <a:srgbClr val="15143D"/>
              </a:solidFill>
              <a:latin typeface="Calibri" panose="020F0502020204030204" pitchFamily="34" charset="0"/>
            </a:rPr>
            <a:t>PINAM – People and Information Asset Management</a:t>
          </a:r>
        </a:p>
      </dgm:t>
    </dgm:pt>
    <dgm:pt modelId="{CEC76C61-4845-43E1-9D70-BD10D3FE35EF}" type="parTrans" cxnId="{E665F85D-500D-4B8D-89C4-07A379789EF3}">
      <dgm:prSet/>
      <dgm:spPr/>
      <dgm:t>
        <a:bodyPr/>
        <a:lstStyle/>
        <a:p>
          <a:endParaRPr lang="en-GB" sz="2000" noProof="0" dirty="0">
            <a:latin typeface="Calibri" panose="020F0502020204030204" pitchFamily="34" charset="0"/>
          </a:endParaRPr>
        </a:p>
      </dgm:t>
    </dgm:pt>
    <dgm:pt modelId="{3EEA6E92-0A25-419E-AD5E-8002EB94B17C}" type="sibTrans" cxnId="{E665F85D-500D-4B8D-89C4-07A379789EF3}">
      <dgm:prSet/>
      <dgm:spPr/>
      <dgm:t>
        <a:bodyPr/>
        <a:lstStyle/>
        <a:p>
          <a:endParaRPr lang="en-GB" sz="2000" noProof="0" dirty="0">
            <a:latin typeface="Calibri" panose="020F0502020204030204" pitchFamily="34" charset="0"/>
          </a:endParaRPr>
        </a:p>
      </dgm:t>
    </dgm:pt>
    <dgm:pt modelId="{F30615BE-CD07-4323-98D7-3447E6F53817}">
      <dgm:prSet phldrT="[Teks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ITAM - IT Asset Management</a:t>
          </a:r>
        </a:p>
      </dgm:t>
    </dgm:pt>
    <dgm:pt modelId="{51489AE1-737E-43E4-826A-784FB3485CC8}" type="sibTrans" cxnId="{B521F163-547F-407F-9B0A-3D86878EB176}">
      <dgm:prSet/>
      <dgm:spPr/>
      <dgm:t>
        <a:bodyPr/>
        <a:lstStyle/>
        <a:p>
          <a:endParaRPr lang="en-GB" sz="2000" noProof="0" dirty="0">
            <a:latin typeface="Calibri" panose="020F0502020204030204" pitchFamily="34" charset="0"/>
          </a:endParaRPr>
        </a:p>
      </dgm:t>
    </dgm:pt>
    <dgm:pt modelId="{B1EA49B9-61C8-43F2-B7C3-962BA3DBAE46}" type="parTrans" cxnId="{B521F163-547F-407F-9B0A-3D86878EB176}">
      <dgm:prSet/>
      <dgm:spPr/>
      <dgm:t>
        <a:bodyPr/>
        <a:lstStyle/>
        <a:p>
          <a:endParaRPr lang="en-GB" sz="2000" noProof="0" dirty="0">
            <a:latin typeface="Calibri" panose="020F0502020204030204" pitchFamily="34" charset="0"/>
          </a:endParaRPr>
        </a:p>
      </dgm:t>
    </dgm:pt>
    <dgm:pt modelId="{09D8A2EA-E9B6-4C58-848D-D8633F9687AA}">
      <dgm:prSet custT="1"/>
      <dgm:spPr>
        <a:solidFill>
          <a:schemeClr val="bg1"/>
        </a:solidFill>
        <a:ln>
          <a:solidFill>
            <a:srgbClr val="15143D"/>
          </a:solidFill>
        </a:ln>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en-GB" sz="2000" noProof="0" dirty="0"/>
        </a:p>
      </dgm:t>
    </dgm:pt>
    <dgm:pt modelId="{9C7CE0FE-22CB-436F-ACFB-B0E000DEE871}" type="sibTrans" cxnId="{F3937BE8-23F9-4484-BA6C-DEA975C9341F}">
      <dgm:prSet/>
      <dgm:spPr/>
      <dgm:t>
        <a:bodyPr/>
        <a:lstStyle/>
        <a:p>
          <a:endParaRPr lang="en-GB" sz="2000" noProof="0" dirty="0"/>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Y="14159" custLinFactNeighborX="622" custLinFactNeighborY="100000">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47E1971D-2A2F-479F-A541-E418DDEA3237}" type="presOf" srcId="{09D8A2EA-E9B6-4C58-848D-D8633F9687AA}" destId="{B7AB3DE8-C481-4310-86E0-DCAD24CDCBD3}" srcOrd="0" destOrd="0" presId="urn:microsoft.com/office/officeart/2005/8/layout/architecture+Icon"/>
    <dgm:cxn modelId="{D159C539-ADC5-4923-9BA1-F1AD8FAF9CF1}" type="presOf" srcId="{728D80B3-C545-4D23-B77C-588460ADCC31}" destId="{E98D2218-60BC-4B5B-A391-F28BE3F6A444}"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B521F163-547F-407F-9B0A-3D86878EB176}" srcId="{4AE9B607-D9DF-49F9-A277-B2F051ADFE2C}" destId="{F30615BE-CD07-4323-98D7-3447E6F53817}" srcOrd="0" destOrd="0" parTransId="{B1EA49B9-61C8-43F2-B7C3-962BA3DBAE46}" sibTransId="{51489AE1-737E-43E4-826A-784FB3485CC8}"/>
    <dgm:cxn modelId="{6726794B-EC41-4D15-9C46-B9FEDBA1A8A6}" type="presOf" srcId="{4AE9B607-D9DF-49F9-A277-B2F051ADFE2C}" destId="{A40447C2-93F5-4A4C-87B4-AFFE04B90752}" srcOrd="0" destOrd="0" presId="urn:microsoft.com/office/officeart/2005/8/layout/architecture+Icon"/>
    <dgm:cxn modelId="{B2AC6982-AA24-43B5-86E7-98BE652857C0}" type="presOf" srcId="{EA992CB0-41A5-4DF9-A6CC-F54513E77C73}" destId="{B306C49D-8916-451B-8F2B-B1666EA0BDC6}" srcOrd="0" destOrd="0" presId="urn:microsoft.com/office/officeart/2005/8/layout/architecture+Icon"/>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6F2EBBA5-3EEE-4577-8C65-1E65D44CB73C}" type="presOf" srcId="{F30615BE-CD07-4323-98D7-3447E6F53817}" destId="{1BE57B03-740E-4575-B02F-2BCE9C5E227A}" srcOrd="0" destOrd="0" presId="urn:microsoft.com/office/officeart/2005/8/layout/architecture+Icon"/>
    <dgm:cxn modelId="{FE59C1B3-2D5C-4A70-9475-AE18B7BE938F}" type="presOf" srcId="{CAE8DEC4-B921-46B5-925C-45476DDCC97A}" destId="{4C43D6F3-DE3A-4B14-BBB6-A0EFC5A76ABE}"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E881DA57-0ADA-40BA-B6EE-60B0009101B7}" type="presParOf" srcId="{A40447C2-93F5-4A4C-87B4-AFFE04B90752}" destId="{C01532DF-0278-4F5F-BDEA-D8FDA9284A55}" srcOrd="0" destOrd="0" presId="urn:microsoft.com/office/officeart/2005/8/layout/architecture+Icon"/>
    <dgm:cxn modelId="{8B5B4AE7-60E5-4B69-9142-256656F02752}" type="presParOf" srcId="{C01532DF-0278-4F5F-BDEA-D8FDA9284A55}" destId="{1BE57B03-740E-4575-B02F-2BCE9C5E227A}" srcOrd="0" destOrd="0" presId="urn:microsoft.com/office/officeart/2005/8/layout/architecture+Icon"/>
    <dgm:cxn modelId="{E818DA09-BA3E-4256-B399-8B39C498A072}" type="presParOf" srcId="{C01532DF-0278-4F5F-BDEA-D8FDA9284A55}" destId="{DB7A96EE-C6D2-4F30-AE87-474DF40BF1CF}" srcOrd="1" destOrd="0" presId="urn:microsoft.com/office/officeart/2005/8/layout/architecture+Icon"/>
    <dgm:cxn modelId="{E67FA768-C66C-4D8D-B8F4-9BEBCBCF3729}" type="presParOf" srcId="{C01532DF-0278-4F5F-BDEA-D8FDA9284A55}" destId="{49BE7095-9D82-4101-8DA9-088616CCC540}" srcOrd="2" destOrd="0" presId="urn:microsoft.com/office/officeart/2005/8/layout/architecture+Icon"/>
    <dgm:cxn modelId="{D26CAE1A-C2BE-482F-A338-B00981CB4BF0}" type="presParOf" srcId="{49BE7095-9D82-4101-8DA9-088616CCC540}" destId="{BBC68F48-6E01-469B-A5C8-A3F6EF05DD2F}" srcOrd="0" destOrd="0" presId="urn:microsoft.com/office/officeart/2005/8/layout/architecture+Icon"/>
    <dgm:cxn modelId="{70CFCF65-F500-44DD-B892-B79CF2082828}" type="presParOf" srcId="{BBC68F48-6E01-469B-A5C8-A3F6EF05DD2F}" destId="{B7AB3DE8-C481-4310-86E0-DCAD24CDCBD3}" srcOrd="0" destOrd="0" presId="urn:microsoft.com/office/officeart/2005/8/layout/architecture+Icon"/>
    <dgm:cxn modelId="{F7353107-CD93-4CC0-88AA-F48E4B6C66F4}" type="presParOf" srcId="{BBC68F48-6E01-469B-A5C8-A3F6EF05DD2F}" destId="{872697EF-EE57-4DAA-A18E-6A7A00BD2580}" srcOrd="1" destOrd="0" presId="urn:microsoft.com/office/officeart/2005/8/layout/architecture+Icon"/>
    <dgm:cxn modelId="{5A2E6FEE-885F-4762-9A30-D15E16B31403}" type="presParOf" srcId="{49BE7095-9D82-4101-8DA9-088616CCC540}" destId="{6848032B-5CAE-4BCF-8106-761E2768153B}" srcOrd="1" destOrd="0" presId="urn:microsoft.com/office/officeart/2005/8/layout/architecture+Icon"/>
    <dgm:cxn modelId="{6C47536E-5255-41EA-AA03-B58B06E4EA26}" type="presParOf" srcId="{49BE7095-9D82-4101-8DA9-088616CCC540}" destId="{AA22B56F-633E-41F4-9D00-D935C29FB990}" srcOrd="2" destOrd="0" presId="urn:microsoft.com/office/officeart/2005/8/layout/architecture+Icon"/>
    <dgm:cxn modelId="{041EAC64-C188-4FFC-AC94-F875270D502C}" type="presParOf" srcId="{AA22B56F-633E-41F4-9D00-D935C29FB990}" destId="{4C43D6F3-DE3A-4B14-BBB6-A0EFC5A76ABE}" srcOrd="0" destOrd="0" presId="urn:microsoft.com/office/officeart/2005/8/layout/architecture+Icon"/>
    <dgm:cxn modelId="{EB7E73B1-DED5-45CC-9C5F-08468BB7EE47}" type="presParOf" srcId="{AA22B56F-633E-41F4-9D00-D935C29FB990}" destId="{E23379FF-31DA-4AFD-840E-085F32B0ACD2}" srcOrd="1" destOrd="0" presId="urn:microsoft.com/office/officeart/2005/8/layout/architecture+Icon"/>
    <dgm:cxn modelId="{63260555-621F-4697-B5EC-34BF589C3B54}" type="presParOf" srcId="{49BE7095-9D82-4101-8DA9-088616CCC540}" destId="{211FAC3B-4B02-45A6-BD62-B45B1E11964C}" srcOrd="3" destOrd="0" presId="urn:microsoft.com/office/officeart/2005/8/layout/architecture+Icon"/>
    <dgm:cxn modelId="{3F6465D9-F5B1-4AC8-AF8C-870F8B278DBE}" type="presParOf" srcId="{49BE7095-9D82-4101-8DA9-088616CCC540}" destId="{28288775-5419-48AF-91AB-C574EFE5B628}" srcOrd="4" destOrd="0" presId="urn:microsoft.com/office/officeart/2005/8/layout/architecture+Icon"/>
    <dgm:cxn modelId="{60B82D7B-CD5C-4BED-9F67-BCF8E5B17B28}" type="presParOf" srcId="{28288775-5419-48AF-91AB-C574EFE5B628}" destId="{B306C49D-8916-451B-8F2B-B1666EA0BDC6}" srcOrd="0" destOrd="0" presId="urn:microsoft.com/office/officeart/2005/8/layout/architecture+Icon"/>
    <dgm:cxn modelId="{23A7AA3F-7B1B-414F-AA26-14D8EA1D3722}" type="presParOf" srcId="{28288775-5419-48AF-91AB-C574EFE5B628}" destId="{04972F1B-72C8-477E-9E67-CCDC28492501}" srcOrd="1" destOrd="0" presId="urn:microsoft.com/office/officeart/2005/8/layout/architecture+Icon"/>
    <dgm:cxn modelId="{87BF2F79-0644-42F0-9166-A785D57F1502}" type="presParOf" srcId="{49BE7095-9D82-4101-8DA9-088616CCC540}" destId="{3DF6FF99-EF92-4B44-BF44-84767E00E51A}" srcOrd="5" destOrd="0" presId="urn:microsoft.com/office/officeart/2005/8/layout/architecture+Icon"/>
    <dgm:cxn modelId="{0ADC7EEF-4A1C-4D9C-B46E-F856D8B6AFE5}" type="presParOf" srcId="{49BE7095-9D82-4101-8DA9-088616CCC540}" destId="{B43553FA-3AFD-4611-9136-FF40E20D371E}" srcOrd="6" destOrd="0" presId="urn:microsoft.com/office/officeart/2005/8/layout/architecture+Icon"/>
    <dgm:cxn modelId="{684D7FF5-2002-4B18-BA75-8FB127DD96B3}" type="presParOf" srcId="{B43553FA-3AFD-4611-9136-FF40E20D371E}" destId="{E98D2218-60BC-4B5B-A391-F28BE3F6A444}" srcOrd="0" destOrd="0" presId="urn:microsoft.com/office/officeart/2005/8/layout/architecture+Icon"/>
    <dgm:cxn modelId="{CDAB0E41-65C5-428F-B7E6-DC02A85EF87B}" type="presParOf" srcId="{B43553FA-3AFD-4611-9136-FF40E20D371E}" destId="{C82C5AC4-A160-4286-9DA5-33A60FCA7C0C}" srcOrd="1" destOrd="0" presId="urn:microsoft.com/office/officeart/2005/8/layout/architecture+Icon"/>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E9B607-D9DF-49F9-A277-B2F051ADFE2C}"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da-DK"/>
        </a:p>
      </dgm:t>
    </dgm:pt>
    <dgm:pt modelId="{CAE8DEC4-B921-46B5-925C-45476DDCC97A}">
      <dgm:prSet custT="1"/>
      <dgm:spPr>
        <a:solidFill>
          <a:srgbClr val="FFFF66"/>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SAM - Software Asset Management</a:t>
          </a:r>
        </a:p>
      </dgm:t>
    </dgm:pt>
    <dgm:pt modelId="{1634D5A4-C3BD-40F6-B219-1BEB139AFDD4}" type="parTrans" cxnId="{18CB9690-BE0C-4632-8759-6EF49D05EC16}">
      <dgm:prSet/>
      <dgm:spPr/>
      <dgm:t>
        <a:bodyPr/>
        <a:lstStyle/>
        <a:p>
          <a:endParaRPr lang="da-DK" sz="2000">
            <a:latin typeface="Calibri" panose="020F0502020204030204" pitchFamily="34" charset="0"/>
          </a:endParaRPr>
        </a:p>
      </dgm:t>
    </dgm:pt>
    <dgm:pt modelId="{23215CF9-EF4E-4D6F-AC43-ACE2DEFF1978}" type="sibTrans" cxnId="{18CB9690-BE0C-4632-8759-6EF49D05EC16}">
      <dgm:prSet/>
      <dgm:spPr/>
      <dgm:t>
        <a:bodyPr/>
        <a:lstStyle/>
        <a:p>
          <a:endParaRPr lang="da-DK" sz="2000">
            <a:latin typeface="Calibri" panose="020F0502020204030204" pitchFamily="34" charset="0"/>
          </a:endParaRPr>
        </a:p>
      </dgm:t>
    </dgm:pt>
    <dgm:pt modelId="{EA992CB0-41A5-4DF9-A6CC-F54513E77C73}">
      <dgm:prSet phldrT="[Tekst]" custT="1"/>
      <dgm:spPr>
        <a:solidFill>
          <a:srgbClr val="FFFF66"/>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SEAM –  Cloud and Services Asset Management</a:t>
          </a:r>
        </a:p>
      </dgm:t>
    </dgm:pt>
    <dgm:pt modelId="{52FABA49-6C24-4FD3-9FD6-295810CC7263}" type="parTrans" cxnId="{A4ACCE84-4613-469D-B894-D72FB53A32F7}">
      <dgm:prSet/>
      <dgm:spPr/>
      <dgm:t>
        <a:bodyPr/>
        <a:lstStyle/>
        <a:p>
          <a:endParaRPr lang="da-DK" sz="2000">
            <a:latin typeface="Calibri" panose="020F0502020204030204" pitchFamily="34" charset="0"/>
          </a:endParaRPr>
        </a:p>
      </dgm:t>
    </dgm:pt>
    <dgm:pt modelId="{3612724B-40BD-49A8-9412-41B8055825E0}" type="sibTrans" cxnId="{A4ACCE84-4613-469D-B894-D72FB53A32F7}">
      <dgm:prSet/>
      <dgm:spPr/>
      <dgm:t>
        <a:bodyPr/>
        <a:lstStyle/>
        <a:p>
          <a:endParaRPr lang="da-DK" sz="2000">
            <a:latin typeface="Calibri" panose="020F0502020204030204" pitchFamily="34" charset="0"/>
          </a:endParaRPr>
        </a:p>
      </dgm:t>
    </dgm:pt>
    <dgm:pt modelId="{728D80B3-C545-4D23-B77C-588460ADCC31}">
      <dgm:prSet phldrT="[Tekst]" custT="1"/>
      <dgm:spPr>
        <a:solidFill>
          <a:srgbClr val="FFFF66"/>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PINAM – People and Information Asset Management</a:t>
          </a:r>
        </a:p>
      </dgm:t>
    </dgm:pt>
    <dgm:pt modelId="{CEC76C61-4845-43E1-9D70-BD10D3FE35EF}" type="parTrans" cxnId="{E665F85D-500D-4B8D-89C4-07A379789EF3}">
      <dgm:prSet/>
      <dgm:spPr/>
      <dgm:t>
        <a:bodyPr/>
        <a:lstStyle/>
        <a:p>
          <a:endParaRPr lang="da-DK" sz="2000">
            <a:latin typeface="Calibri" panose="020F0502020204030204" pitchFamily="34" charset="0"/>
          </a:endParaRPr>
        </a:p>
      </dgm:t>
    </dgm:pt>
    <dgm:pt modelId="{3EEA6E92-0A25-419E-AD5E-8002EB94B17C}" type="sibTrans" cxnId="{E665F85D-500D-4B8D-89C4-07A379789EF3}">
      <dgm:prSet/>
      <dgm:spPr/>
      <dgm:t>
        <a:bodyPr/>
        <a:lstStyle/>
        <a:p>
          <a:endParaRPr lang="da-DK" sz="2000">
            <a:latin typeface="Calibri" panose="020F0502020204030204" pitchFamily="34" charset="0"/>
          </a:endParaRPr>
        </a:p>
      </dgm:t>
    </dgm:pt>
    <dgm:pt modelId="{F30615BE-CD07-4323-98D7-3447E6F53817}">
      <dgm:prSet phldrT="[Tekst]" custT="1"/>
      <dgm:spPr>
        <a:solidFill>
          <a:schemeClr val="bg1"/>
        </a:solidFill>
        <a:ln>
          <a:solidFill>
            <a:srgbClr val="15143D"/>
          </a:solidFill>
        </a:ln>
        <a:effectLst>
          <a:outerShdw blurRad="50800" dist="38100" dir="2700000" algn="tl" rotWithShape="0">
            <a:prstClr val="black">
              <a:alpha val="40000"/>
            </a:prstClr>
          </a:outerShdw>
        </a:effectLst>
      </dgm:spPr>
      <dgm:t>
        <a:bodyPr/>
        <a:lstStyle/>
        <a:p>
          <a:r>
            <a:rPr lang="en-GB" sz="2000" noProof="0" dirty="0">
              <a:solidFill>
                <a:srgbClr val="15143D"/>
              </a:solidFill>
              <a:latin typeface="Calibri" panose="020F0502020204030204" pitchFamily="34" charset="0"/>
            </a:rPr>
            <a:t>ITAM - IT Asset Management</a:t>
          </a:r>
        </a:p>
      </dgm:t>
    </dgm:pt>
    <dgm:pt modelId="{51489AE1-737E-43E4-826A-784FB3485CC8}" type="sibTrans" cxnId="{B521F163-547F-407F-9B0A-3D86878EB176}">
      <dgm:prSet/>
      <dgm:spPr/>
      <dgm:t>
        <a:bodyPr/>
        <a:lstStyle/>
        <a:p>
          <a:endParaRPr lang="da-DK" sz="2000">
            <a:latin typeface="Calibri" panose="020F0502020204030204" pitchFamily="34" charset="0"/>
          </a:endParaRPr>
        </a:p>
      </dgm:t>
    </dgm:pt>
    <dgm:pt modelId="{B1EA49B9-61C8-43F2-B7C3-962BA3DBAE46}" type="parTrans" cxnId="{B521F163-547F-407F-9B0A-3D86878EB176}">
      <dgm:prSet/>
      <dgm:spPr/>
      <dgm:t>
        <a:bodyPr/>
        <a:lstStyle/>
        <a:p>
          <a:endParaRPr lang="da-DK" sz="2000">
            <a:latin typeface="Calibri" panose="020F0502020204030204" pitchFamily="34" charset="0"/>
          </a:endParaRPr>
        </a:p>
      </dgm:t>
    </dgm:pt>
    <dgm:pt modelId="{09D8A2EA-E9B6-4C58-848D-D8633F9687AA}">
      <dgm:prSet custT="1">
        <dgm:style>
          <a:lnRef idx="2">
            <a:schemeClr val="dk1"/>
          </a:lnRef>
          <a:fillRef idx="1">
            <a:schemeClr val="lt1"/>
          </a:fillRef>
          <a:effectRef idx="0">
            <a:schemeClr val="dk1"/>
          </a:effectRef>
          <a:fontRef idx="minor">
            <a:schemeClr val="dk1"/>
          </a:fontRef>
        </dgm:style>
      </dgm:prSet>
      <dgm:spPr>
        <a:solidFill>
          <a:srgbClr val="FFFF66"/>
        </a:solidFill>
      </dgm:spPr>
      <dgm:t>
        <a:bodyPr/>
        <a:lstStyle/>
        <a:p>
          <a:r>
            <a:rPr lang="en-GB" sz="2000" noProof="0" dirty="0">
              <a:solidFill>
                <a:srgbClr val="15143D"/>
              </a:solidFill>
              <a:latin typeface="Calibri" panose="020F0502020204030204" pitchFamily="34" charset="0"/>
            </a:rPr>
            <a:t>HAM - Hardware Asset Management</a:t>
          </a:r>
          <a:endParaRPr lang="en-GB" sz="2000" noProof="0" dirty="0">
            <a:solidFill>
              <a:srgbClr val="15143D"/>
            </a:solidFill>
          </a:endParaRPr>
        </a:p>
      </dgm:t>
    </dgm:pt>
    <dgm:pt modelId="{11930E69-A4C8-4B24-A403-FA0A4FBB3DB0}" type="parTrans" cxnId="{F3937BE8-23F9-4484-BA6C-DEA975C9341F}">
      <dgm:prSet/>
      <dgm:spPr/>
      <dgm:t>
        <a:bodyPr/>
        <a:lstStyle/>
        <a:p>
          <a:endParaRPr lang="da-DK" sz="2000"/>
        </a:p>
      </dgm:t>
    </dgm:pt>
    <dgm:pt modelId="{9C7CE0FE-22CB-436F-ACFB-B0E000DEE871}" type="sibTrans" cxnId="{F3937BE8-23F9-4484-BA6C-DEA975C9341F}">
      <dgm:prSet/>
      <dgm:spPr/>
      <dgm:t>
        <a:bodyPr/>
        <a:lstStyle/>
        <a:p>
          <a:endParaRPr lang="da-DK" sz="2000"/>
        </a:p>
      </dgm:t>
    </dgm:pt>
    <dgm:pt modelId="{A40447C2-93F5-4A4C-87B4-AFFE04B90752}" type="pres">
      <dgm:prSet presAssocID="{4AE9B607-D9DF-49F9-A277-B2F051ADFE2C}" presName="Name0" presStyleCnt="0">
        <dgm:presLayoutVars>
          <dgm:chPref val="1"/>
          <dgm:dir/>
          <dgm:animOne val="branch"/>
          <dgm:animLvl val="lvl"/>
          <dgm:resizeHandles/>
        </dgm:presLayoutVars>
      </dgm:prSet>
      <dgm:spPr/>
    </dgm:pt>
    <dgm:pt modelId="{C01532DF-0278-4F5F-BDEA-D8FDA9284A55}" type="pres">
      <dgm:prSet presAssocID="{F30615BE-CD07-4323-98D7-3447E6F53817}" presName="vertOne" presStyleCnt="0"/>
      <dgm:spPr/>
    </dgm:pt>
    <dgm:pt modelId="{1BE57B03-740E-4575-B02F-2BCE9C5E227A}" type="pres">
      <dgm:prSet presAssocID="{F30615BE-CD07-4323-98D7-3447E6F53817}" presName="txOne" presStyleLbl="node0" presStyleIdx="0" presStyleCnt="1" custScaleY="21253" custLinFactY="14159" custLinFactNeighborX="622" custLinFactNeighborY="100000">
        <dgm:presLayoutVars>
          <dgm:chPref val="3"/>
        </dgm:presLayoutVars>
      </dgm:prSet>
      <dgm:spPr/>
    </dgm:pt>
    <dgm:pt modelId="{DB7A96EE-C6D2-4F30-AE87-474DF40BF1CF}" type="pres">
      <dgm:prSet presAssocID="{F30615BE-CD07-4323-98D7-3447E6F53817}" presName="parTransOne" presStyleCnt="0"/>
      <dgm:spPr/>
    </dgm:pt>
    <dgm:pt modelId="{49BE7095-9D82-4101-8DA9-088616CCC540}" type="pres">
      <dgm:prSet presAssocID="{F30615BE-CD07-4323-98D7-3447E6F53817}" presName="horzOne" presStyleCnt="0"/>
      <dgm:spPr/>
    </dgm:pt>
    <dgm:pt modelId="{BBC68F48-6E01-469B-A5C8-A3F6EF05DD2F}" type="pres">
      <dgm:prSet presAssocID="{09D8A2EA-E9B6-4C58-848D-D8633F9687AA}" presName="vertTwo" presStyleCnt="0"/>
      <dgm:spPr/>
    </dgm:pt>
    <dgm:pt modelId="{B7AB3DE8-C481-4310-86E0-DCAD24CDCBD3}" type="pres">
      <dgm:prSet presAssocID="{09D8A2EA-E9B6-4C58-848D-D8633F9687AA}" presName="txTwo" presStyleLbl="node2" presStyleIdx="0" presStyleCnt="4">
        <dgm:presLayoutVars>
          <dgm:chPref val="3"/>
        </dgm:presLayoutVars>
      </dgm:prSet>
      <dgm:spPr/>
    </dgm:pt>
    <dgm:pt modelId="{872697EF-EE57-4DAA-A18E-6A7A00BD2580}" type="pres">
      <dgm:prSet presAssocID="{09D8A2EA-E9B6-4C58-848D-D8633F9687AA}" presName="horzTwo" presStyleCnt="0"/>
      <dgm:spPr/>
    </dgm:pt>
    <dgm:pt modelId="{6848032B-5CAE-4BCF-8106-761E2768153B}" type="pres">
      <dgm:prSet presAssocID="{9C7CE0FE-22CB-436F-ACFB-B0E000DEE871}" presName="sibSpaceTwo" presStyleCnt="0"/>
      <dgm:spPr/>
    </dgm:pt>
    <dgm:pt modelId="{AA22B56F-633E-41F4-9D00-D935C29FB990}" type="pres">
      <dgm:prSet presAssocID="{CAE8DEC4-B921-46B5-925C-45476DDCC97A}" presName="vertTwo" presStyleCnt="0"/>
      <dgm:spPr/>
    </dgm:pt>
    <dgm:pt modelId="{4C43D6F3-DE3A-4B14-BBB6-A0EFC5A76ABE}" type="pres">
      <dgm:prSet presAssocID="{CAE8DEC4-B921-46B5-925C-45476DDCC97A}" presName="txTwo" presStyleLbl="node2" presStyleIdx="1" presStyleCnt="4">
        <dgm:presLayoutVars>
          <dgm:chPref val="3"/>
        </dgm:presLayoutVars>
      </dgm:prSet>
      <dgm:spPr/>
    </dgm:pt>
    <dgm:pt modelId="{E23379FF-31DA-4AFD-840E-085F32B0ACD2}" type="pres">
      <dgm:prSet presAssocID="{CAE8DEC4-B921-46B5-925C-45476DDCC97A}" presName="horzTwo" presStyleCnt="0"/>
      <dgm:spPr/>
    </dgm:pt>
    <dgm:pt modelId="{211FAC3B-4B02-45A6-BD62-B45B1E11964C}" type="pres">
      <dgm:prSet presAssocID="{23215CF9-EF4E-4D6F-AC43-ACE2DEFF1978}" presName="sibSpaceTwo" presStyleCnt="0"/>
      <dgm:spPr/>
    </dgm:pt>
    <dgm:pt modelId="{28288775-5419-48AF-91AB-C574EFE5B628}" type="pres">
      <dgm:prSet presAssocID="{EA992CB0-41A5-4DF9-A6CC-F54513E77C73}" presName="vertTwo" presStyleCnt="0"/>
      <dgm:spPr/>
    </dgm:pt>
    <dgm:pt modelId="{B306C49D-8916-451B-8F2B-B1666EA0BDC6}" type="pres">
      <dgm:prSet presAssocID="{EA992CB0-41A5-4DF9-A6CC-F54513E77C73}" presName="txTwo" presStyleLbl="node2" presStyleIdx="2" presStyleCnt="4">
        <dgm:presLayoutVars>
          <dgm:chPref val="3"/>
        </dgm:presLayoutVars>
      </dgm:prSet>
      <dgm:spPr/>
    </dgm:pt>
    <dgm:pt modelId="{04972F1B-72C8-477E-9E67-CCDC28492501}" type="pres">
      <dgm:prSet presAssocID="{EA992CB0-41A5-4DF9-A6CC-F54513E77C73}" presName="horzTwo" presStyleCnt="0"/>
      <dgm:spPr/>
    </dgm:pt>
    <dgm:pt modelId="{3DF6FF99-EF92-4B44-BF44-84767E00E51A}" type="pres">
      <dgm:prSet presAssocID="{3612724B-40BD-49A8-9412-41B8055825E0}" presName="sibSpaceTwo" presStyleCnt="0"/>
      <dgm:spPr/>
    </dgm:pt>
    <dgm:pt modelId="{B43553FA-3AFD-4611-9136-FF40E20D371E}" type="pres">
      <dgm:prSet presAssocID="{728D80B3-C545-4D23-B77C-588460ADCC31}" presName="vertTwo" presStyleCnt="0"/>
      <dgm:spPr/>
    </dgm:pt>
    <dgm:pt modelId="{E98D2218-60BC-4B5B-A391-F28BE3F6A444}" type="pres">
      <dgm:prSet presAssocID="{728D80B3-C545-4D23-B77C-588460ADCC31}" presName="txTwo" presStyleLbl="node2" presStyleIdx="3" presStyleCnt="4">
        <dgm:presLayoutVars>
          <dgm:chPref val="3"/>
        </dgm:presLayoutVars>
      </dgm:prSet>
      <dgm:spPr/>
    </dgm:pt>
    <dgm:pt modelId="{C82C5AC4-A160-4286-9DA5-33A60FCA7C0C}" type="pres">
      <dgm:prSet presAssocID="{728D80B3-C545-4D23-B77C-588460ADCC31}" presName="horzTwo" presStyleCnt="0"/>
      <dgm:spPr/>
    </dgm:pt>
  </dgm:ptLst>
  <dgm:cxnLst>
    <dgm:cxn modelId="{47E1971D-2A2F-479F-A541-E418DDEA3237}" type="presOf" srcId="{09D8A2EA-E9B6-4C58-848D-D8633F9687AA}" destId="{B7AB3DE8-C481-4310-86E0-DCAD24CDCBD3}" srcOrd="0" destOrd="0" presId="urn:microsoft.com/office/officeart/2005/8/layout/architecture+Icon"/>
    <dgm:cxn modelId="{D159C539-ADC5-4923-9BA1-F1AD8FAF9CF1}" type="presOf" srcId="{728D80B3-C545-4D23-B77C-588460ADCC31}" destId="{E98D2218-60BC-4B5B-A391-F28BE3F6A444}" srcOrd="0" destOrd="0" presId="urn:microsoft.com/office/officeart/2005/8/layout/architecture+Icon"/>
    <dgm:cxn modelId="{E665F85D-500D-4B8D-89C4-07A379789EF3}" srcId="{F30615BE-CD07-4323-98D7-3447E6F53817}" destId="{728D80B3-C545-4D23-B77C-588460ADCC31}" srcOrd="3" destOrd="0" parTransId="{CEC76C61-4845-43E1-9D70-BD10D3FE35EF}" sibTransId="{3EEA6E92-0A25-419E-AD5E-8002EB94B17C}"/>
    <dgm:cxn modelId="{B521F163-547F-407F-9B0A-3D86878EB176}" srcId="{4AE9B607-D9DF-49F9-A277-B2F051ADFE2C}" destId="{F30615BE-CD07-4323-98D7-3447E6F53817}" srcOrd="0" destOrd="0" parTransId="{B1EA49B9-61C8-43F2-B7C3-962BA3DBAE46}" sibTransId="{51489AE1-737E-43E4-826A-784FB3485CC8}"/>
    <dgm:cxn modelId="{6726794B-EC41-4D15-9C46-B9FEDBA1A8A6}" type="presOf" srcId="{4AE9B607-D9DF-49F9-A277-B2F051ADFE2C}" destId="{A40447C2-93F5-4A4C-87B4-AFFE04B90752}" srcOrd="0" destOrd="0" presId="urn:microsoft.com/office/officeart/2005/8/layout/architecture+Icon"/>
    <dgm:cxn modelId="{B2AC6982-AA24-43B5-86E7-98BE652857C0}" type="presOf" srcId="{EA992CB0-41A5-4DF9-A6CC-F54513E77C73}" destId="{B306C49D-8916-451B-8F2B-B1666EA0BDC6}" srcOrd="0" destOrd="0" presId="urn:microsoft.com/office/officeart/2005/8/layout/architecture+Icon"/>
    <dgm:cxn modelId="{A4ACCE84-4613-469D-B894-D72FB53A32F7}" srcId="{F30615BE-CD07-4323-98D7-3447E6F53817}" destId="{EA992CB0-41A5-4DF9-A6CC-F54513E77C73}" srcOrd="2" destOrd="0" parTransId="{52FABA49-6C24-4FD3-9FD6-295810CC7263}" sibTransId="{3612724B-40BD-49A8-9412-41B8055825E0}"/>
    <dgm:cxn modelId="{18CB9690-BE0C-4632-8759-6EF49D05EC16}" srcId="{F30615BE-CD07-4323-98D7-3447E6F53817}" destId="{CAE8DEC4-B921-46B5-925C-45476DDCC97A}" srcOrd="1" destOrd="0" parTransId="{1634D5A4-C3BD-40F6-B219-1BEB139AFDD4}" sibTransId="{23215CF9-EF4E-4D6F-AC43-ACE2DEFF1978}"/>
    <dgm:cxn modelId="{6F2EBBA5-3EEE-4577-8C65-1E65D44CB73C}" type="presOf" srcId="{F30615BE-CD07-4323-98D7-3447E6F53817}" destId="{1BE57B03-740E-4575-B02F-2BCE9C5E227A}" srcOrd="0" destOrd="0" presId="urn:microsoft.com/office/officeart/2005/8/layout/architecture+Icon"/>
    <dgm:cxn modelId="{FE59C1B3-2D5C-4A70-9475-AE18B7BE938F}" type="presOf" srcId="{CAE8DEC4-B921-46B5-925C-45476DDCC97A}" destId="{4C43D6F3-DE3A-4B14-BBB6-A0EFC5A76ABE}" srcOrd="0" destOrd="0" presId="urn:microsoft.com/office/officeart/2005/8/layout/architecture+Icon"/>
    <dgm:cxn modelId="{F3937BE8-23F9-4484-BA6C-DEA975C9341F}" srcId="{F30615BE-CD07-4323-98D7-3447E6F53817}" destId="{09D8A2EA-E9B6-4C58-848D-D8633F9687AA}" srcOrd="0" destOrd="0" parTransId="{11930E69-A4C8-4B24-A403-FA0A4FBB3DB0}" sibTransId="{9C7CE0FE-22CB-436F-ACFB-B0E000DEE871}"/>
    <dgm:cxn modelId="{E881DA57-0ADA-40BA-B6EE-60B0009101B7}" type="presParOf" srcId="{A40447C2-93F5-4A4C-87B4-AFFE04B90752}" destId="{C01532DF-0278-4F5F-BDEA-D8FDA9284A55}" srcOrd="0" destOrd="0" presId="urn:microsoft.com/office/officeart/2005/8/layout/architecture+Icon"/>
    <dgm:cxn modelId="{8B5B4AE7-60E5-4B69-9142-256656F02752}" type="presParOf" srcId="{C01532DF-0278-4F5F-BDEA-D8FDA9284A55}" destId="{1BE57B03-740E-4575-B02F-2BCE9C5E227A}" srcOrd="0" destOrd="0" presId="urn:microsoft.com/office/officeart/2005/8/layout/architecture+Icon"/>
    <dgm:cxn modelId="{E818DA09-BA3E-4256-B399-8B39C498A072}" type="presParOf" srcId="{C01532DF-0278-4F5F-BDEA-D8FDA9284A55}" destId="{DB7A96EE-C6D2-4F30-AE87-474DF40BF1CF}" srcOrd="1" destOrd="0" presId="urn:microsoft.com/office/officeart/2005/8/layout/architecture+Icon"/>
    <dgm:cxn modelId="{E67FA768-C66C-4D8D-B8F4-9BEBCBCF3729}" type="presParOf" srcId="{C01532DF-0278-4F5F-BDEA-D8FDA9284A55}" destId="{49BE7095-9D82-4101-8DA9-088616CCC540}" srcOrd="2" destOrd="0" presId="urn:microsoft.com/office/officeart/2005/8/layout/architecture+Icon"/>
    <dgm:cxn modelId="{D26CAE1A-C2BE-482F-A338-B00981CB4BF0}" type="presParOf" srcId="{49BE7095-9D82-4101-8DA9-088616CCC540}" destId="{BBC68F48-6E01-469B-A5C8-A3F6EF05DD2F}" srcOrd="0" destOrd="0" presId="urn:microsoft.com/office/officeart/2005/8/layout/architecture+Icon"/>
    <dgm:cxn modelId="{70CFCF65-F500-44DD-B892-B79CF2082828}" type="presParOf" srcId="{BBC68F48-6E01-469B-A5C8-A3F6EF05DD2F}" destId="{B7AB3DE8-C481-4310-86E0-DCAD24CDCBD3}" srcOrd="0" destOrd="0" presId="urn:microsoft.com/office/officeart/2005/8/layout/architecture+Icon"/>
    <dgm:cxn modelId="{F7353107-CD93-4CC0-88AA-F48E4B6C66F4}" type="presParOf" srcId="{BBC68F48-6E01-469B-A5C8-A3F6EF05DD2F}" destId="{872697EF-EE57-4DAA-A18E-6A7A00BD2580}" srcOrd="1" destOrd="0" presId="urn:microsoft.com/office/officeart/2005/8/layout/architecture+Icon"/>
    <dgm:cxn modelId="{5A2E6FEE-885F-4762-9A30-D15E16B31403}" type="presParOf" srcId="{49BE7095-9D82-4101-8DA9-088616CCC540}" destId="{6848032B-5CAE-4BCF-8106-761E2768153B}" srcOrd="1" destOrd="0" presId="urn:microsoft.com/office/officeart/2005/8/layout/architecture+Icon"/>
    <dgm:cxn modelId="{6C47536E-5255-41EA-AA03-B58B06E4EA26}" type="presParOf" srcId="{49BE7095-9D82-4101-8DA9-088616CCC540}" destId="{AA22B56F-633E-41F4-9D00-D935C29FB990}" srcOrd="2" destOrd="0" presId="urn:microsoft.com/office/officeart/2005/8/layout/architecture+Icon"/>
    <dgm:cxn modelId="{041EAC64-C188-4FFC-AC94-F875270D502C}" type="presParOf" srcId="{AA22B56F-633E-41F4-9D00-D935C29FB990}" destId="{4C43D6F3-DE3A-4B14-BBB6-A0EFC5A76ABE}" srcOrd="0" destOrd="0" presId="urn:microsoft.com/office/officeart/2005/8/layout/architecture+Icon"/>
    <dgm:cxn modelId="{EB7E73B1-DED5-45CC-9C5F-08468BB7EE47}" type="presParOf" srcId="{AA22B56F-633E-41F4-9D00-D935C29FB990}" destId="{E23379FF-31DA-4AFD-840E-085F32B0ACD2}" srcOrd="1" destOrd="0" presId="urn:microsoft.com/office/officeart/2005/8/layout/architecture+Icon"/>
    <dgm:cxn modelId="{63260555-621F-4697-B5EC-34BF589C3B54}" type="presParOf" srcId="{49BE7095-9D82-4101-8DA9-088616CCC540}" destId="{211FAC3B-4B02-45A6-BD62-B45B1E11964C}" srcOrd="3" destOrd="0" presId="urn:microsoft.com/office/officeart/2005/8/layout/architecture+Icon"/>
    <dgm:cxn modelId="{3F6465D9-F5B1-4AC8-AF8C-870F8B278DBE}" type="presParOf" srcId="{49BE7095-9D82-4101-8DA9-088616CCC540}" destId="{28288775-5419-48AF-91AB-C574EFE5B628}" srcOrd="4" destOrd="0" presId="urn:microsoft.com/office/officeart/2005/8/layout/architecture+Icon"/>
    <dgm:cxn modelId="{60B82D7B-CD5C-4BED-9F67-BCF8E5B17B28}" type="presParOf" srcId="{28288775-5419-48AF-91AB-C574EFE5B628}" destId="{B306C49D-8916-451B-8F2B-B1666EA0BDC6}" srcOrd="0" destOrd="0" presId="urn:microsoft.com/office/officeart/2005/8/layout/architecture+Icon"/>
    <dgm:cxn modelId="{23A7AA3F-7B1B-414F-AA26-14D8EA1D3722}" type="presParOf" srcId="{28288775-5419-48AF-91AB-C574EFE5B628}" destId="{04972F1B-72C8-477E-9E67-CCDC28492501}" srcOrd="1" destOrd="0" presId="urn:microsoft.com/office/officeart/2005/8/layout/architecture+Icon"/>
    <dgm:cxn modelId="{87BF2F79-0644-42F0-9166-A785D57F1502}" type="presParOf" srcId="{49BE7095-9D82-4101-8DA9-088616CCC540}" destId="{3DF6FF99-EF92-4B44-BF44-84767E00E51A}" srcOrd="5" destOrd="0" presId="urn:microsoft.com/office/officeart/2005/8/layout/architecture+Icon"/>
    <dgm:cxn modelId="{0ADC7EEF-4A1C-4D9C-B46E-F856D8B6AFE5}" type="presParOf" srcId="{49BE7095-9D82-4101-8DA9-088616CCC540}" destId="{B43553FA-3AFD-4611-9136-FF40E20D371E}" srcOrd="6" destOrd="0" presId="urn:microsoft.com/office/officeart/2005/8/layout/architecture+Icon"/>
    <dgm:cxn modelId="{684D7FF5-2002-4B18-BA75-8FB127DD96B3}" type="presParOf" srcId="{B43553FA-3AFD-4611-9136-FF40E20D371E}" destId="{E98D2218-60BC-4B5B-A391-F28BE3F6A444}" srcOrd="0" destOrd="0" presId="urn:microsoft.com/office/officeart/2005/8/layout/architecture+Icon"/>
    <dgm:cxn modelId="{CDAB0E41-65C5-428F-B7E6-DC02A85EF87B}" type="presParOf" srcId="{B43553FA-3AFD-4611-9136-FF40E20D371E}" destId="{C82C5AC4-A160-4286-9DA5-33A60FCA7C0C}" srcOrd="1" destOrd="0" presId="urn:microsoft.com/office/officeart/2005/8/layout/architecture+Icon"/>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ITAM -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Cloud and Services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and Information Asset Management</a:t>
          </a:r>
        </a:p>
      </dsp:txBody>
      <dsp:txXfrm>
        <a:off x="5842261" y="53005"/>
        <a:ext cx="1675830" cy="286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7CC2-C0EE-4F5E-BB30-83C15882EA48}">
      <dsp:nvSpPr>
        <dsp:cNvPr id="0" name=""/>
        <dsp:cNvSpPr/>
      </dsp:nvSpPr>
      <dsp:spPr>
        <a:xfrm>
          <a:off x="2286000" y="0"/>
          <a:ext cx="1524000" cy="1316082"/>
        </a:xfrm>
        <a:prstGeom prst="trapezoid">
          <a:avLst>
            <a:gd name="adj" fmla="val 5789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a-DK" sz="1400" kern="1200" dirty="0">
            <a:latin typeface="Calibri" panose="020F0502020204030204" pitchFamily="34" charset="0"/>
          </a:endParaRPr>
        </a:p>
        <a:p>
          <a:pPr marL="0" lvl="0" indent="0" algn="ctr" defTabSz="622300">
            <a:lnSpc>
              <a:spcPct val="90000"/>
            </a:lnSpc>
            <a:spcBef>
              <a:spcPct val="0"/>
            </a:spcBef>
            <a:spcAft>
              <a:spcPct val="35000"/>
            </a:spcAft>
            <a:buNone/>
          </a:pPr>
          <a:endParaRPr lang="da-DK" sz="1400" kern="1200" dirty="0">
            <a:latin typeface="Calibri" panose="020F0502020204030204" pitchFamily="34" charset="0"/>
          </a:endParaRPr>
        </a:p>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rPr>
            <a:t>Corporate</a:t>
          </a:r>
          <a:r>
            <a:rPr lang="da-DK" sz="1400" kern="1200" dirty="0">
              <a:latin typeface="Calibri" panose="020F0502020204030204" pitchFamily="34" charset="0"/>
            </a:rPr>
            <a:t> </a:t>
          </a:r>
        </a:p>
        <a:p>
          <a:pPr marL="0" lvl="0" indent="0" algn="ctr" defTabSz="622300">
            <a:lnSpc>
              <a:spcPct val="90000"/>
            </a:lnSpc>
            <a:spcBef>
              <a:spcPct val="0"/>
            </a:spcBef>
            <a:spcAft>
              <a:spcPct val="35000"/>
            </a:spcAft>
            <a:buNone/>
          </a:pPr>
          <a:r>
            <a:rPr lang="da-DK" sz="1400" kern="1200" dirty="0">
              <a:latin typeface="Calibri" panose="020F0502020204030204" pitchFamily="34" charset="0"/>
            </a:rPr>
            <a:t>organisation management</a:t>
          </a:r>
        </a:p>
      </dsp:txBody>
      <dsp:txXfrm>
        <a:off x="2286000" y="0"/>
        <a:ext cx="1524000" cy="1316082"/>
      </dsp:txXfrm>
    </dsp:sp>
    <dsp:sp modelId="{3FA536F9-E0A5-4CAA-952D-10A165C980FC}">
      <dsp:nvSpPr>
        <dsp:cNvPr id="0" name=""/>
        <dsp:cNvSpPr/>
      </dsp:nvSpPr>
      <dsp:spPr>
        <a:xfrm>
          <a:off x="1524000" y="1316082"/>
          <a:ext cx="3048000" cy="1316082"/>
        </a:xfrm>
        <a:prstGeom prst="trapezoid">
          <a:avLst>
            <a:gd name="adj" fmla="val 5789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rPr>
            <a:t>Manage</a:t>
          </a:r>
          <a:r>
            <a:rPr lang="da-DK" sz="1400" kern="1200" dirty="0">
              <a:latin typeface="Calibri" panose="020F0502020204030204" pitchFamily="34" charset="0"/>
            </a:rPr>
            <a:t> Asset Portfolio</a:t>
          </a:r>
        </a:p>
      </dsp:txBody>
      <dsp:txXfrm>
        <a:off x="2057400" y="1316082"/>
        <a:ext cx="1981200" cy="1316082"/>
      </dsp:txXfrm>
    </dsp:sp>
    <dsp:sp modelId="{982C17E7-18DE-4C09-B578-4CFB271E403C}">
      <dsp:nvSpPr>
        <dsp:cNvPr id="0" name=""/>
        <dsp:cNvSpPr/>
      </dsp:nvSpPr>
      <dsp:spPr>
        <a:xfrm>
          <a:off x="762000" y="2632165"/>
          <a:ext cx="4572000" cy="1316082"/>
        </a:xfrm>
        <a:prstGeom prst="trapezoid">
          <a:avLst>
            <a:gd name="adj" fmla="val 5789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rPr>
            <a:t>Manage</a:t>
          </a:r>
          <a:r>
            <a:rPr lang="da-DK" sz="1400" kern="1200" dirty="0">
              <a:latin typeface="Calibri" panose="020F0502020204030204" pitchFamily="34" charset="0"/>
            </a:rPr>
            <a:t> Asset System</a:t>
          </a:r>
          <a:endParaRPr lang="da-DK" sz="1400" kern="1200" dirty="0"/>
        </a:p>
      </dsp:txBody>
      <dsp:txXfrm>
        <a:off x="1562100" y="2632165"/>
        <a:ext cx="2971800" cy="1316082"/>
      </dsp:txXfrm>
    </dsp:sp>
    <dsp:sp modelId="{F5709461-FC72-4AC4-94E5-C336FEA73698}">
      <dsp:nvSpPr>
        <dsp:cNvPr id="0" name=""/>
        <dsp:cNvSpPr/>
      </dsp:nvSpPr>
      <dsp:spPr>
        <a:xfrm>
          <a:off x="0" y="3931322"/>
          <a:ext cx="6096000" cy="1316082"/>
        </a:xfrm>
        <a:prstGeom prst="trapezoid">
          <a:avLst>
            <a:gd name="adj" fmla="val 5789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rPr>
            <a:t>Manage</a:t>
          </a:r>
          <a:r>
            <a:rPr lang="da-DK" sz="1400" kern="1200" dirty="0">
              <a:latin typeface="Calibri" panose="020F0502020204030204" pitchFamily="34" charset="0"/>
            </a:rPr>
            <a:t> Assets</a:t>
          </a:r>
        </a:p>
      </dsp:txBody>
      <dsp:txXfrm>
        <a:off x="1066799" y="3931322"/>
        <a:ext cx="3962400" cy="1316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none" kern="1200" noProof="0" dirty="0">
              <a:solidFill>
                <a:srgbClr val="15143D"/>
              </a:solidFill>
              <a:latin typeface="Calibri" panose="020F0502020204030204" pitchFamily="34" charset="0"/>
            </a:rPr>
            <a:t>ITAM-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rgbClr val="F0EC4A"/>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Cloud and Services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&amp; Information Asset Management</a:t>
          </a:r>
        </a:p>
      </dsp:txBody>
      <dsp:txXfrm>
        <a:off x="5842261" y="53005"/>
        <a:ext cx="1675830" cy="2862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33F9D-517C-40E1-BC53-50E704414871}">
      <dsp:nvSpPr>
        <dsp:cNvPr id="0" name=""/>
        <dsp:cNvSpPr/>
      </dsp:nvSpPr>
      <dsp:spPr>
        <a:xfrm>
          <a:off x="1228854" y="374445"/>
          <a:ext cx="3413760" cy="3413760"/>
        </a:xfrm>
        <a:prstGeom prst="pie">
          <a:avLst>
            <a:gd name="adj1" fmla="val 16200000"/>
            <a:gd name="adj2" fmla="val 180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15143D"/>
              </a:solidFill>
            </a:rPr>
            <a:t>Audit</a:t>
          </a:r>
        </a:p>
      </dsp:txBody>
      <dsp:txXfrm>
        <a:off x="3084883" y="1004365"/>
        <a:ext cx="1158240" cy="1137920"/>
      </dsp:txXfrm>
    </dsp:sp>
    <dsp:sp modelId="{BCCEA9E4-052F-4F8E-B82F-43E1037F0B34}">
      <dsp:nvSpPr>
        <dsp:cNvPr id="0" name=""/>
        <dsp:cNvSpPr/>
      </dsp:nvSpPr>
      <dsp:spPr>
        <a:xfrm>
          <a:off x="1237396" y="328844"/>
          <a:ext cx="3413760" cy="3413760"/>
        </a:xfrm>
        <a:prstGeom prst="pie">
          <a:avLst>
            <a:gd name="adj1" fmla="val 1800000"/>
            <a:gd name="adj2" fmla="val 900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15143D"/>
              </a:solidFill>
            </a:rPr>
            <a:t>Reconcile</a:t>
          </a:r>
        </a:p>
      </dsp:txBody>
      <dsp:txXfrm>
        <a:off x="2172116" y="2482764"/>
        <a:ext cx="1544320" cy="1056640"/>
      </dsp:txXfrm>
    </dsp:sp>
    <dsp:sp modelId="{AB4299A0-AF38-45FC-8933-57331914332C}">
      <dsp:nvSpPr>
        <dsp:cNvPr id="0" name=""/>
        <dsp:cNvSpPr/>
      </dsp:nvSpPr>
      <dsp:spPr>
        <a:xfrm>
          <a:off x="1253134" y="375919"/>
          <a:ext cx="3413760" cy="3413760"/>
        </a:xfrm>
        <a:prstGeom prst="pie">
          <a:avLst>
            <a:gd name="adj1" fmla="val 9000000"/>
            <a:gd name="adj2" fmla="val 16200000"/>
          </a:avLst>
        </a:prstGeom>
        <a:solidFill>
          <a:schemeClr val="bg1"/>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rgbClr val="15143D"/>
              </a:solidFill>
            </a:rPr>
            <a:t>Control</a:t>
          </a:r>
        </a:p>
      </dsp:txBody>
      <dsp:txXfrm>
        <a:off x="1618894" y="1046480"/>
        <a:ext cx="1158240" cy="113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ITAM -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rgbClr val="FFFF66"/>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Cloud and Services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&amp; Information Asset Management</a:t>
          </a:r>
        </a:p>
      </dsp:txBody>
      <dsp:txXfrm>
        <a:off x="5842261" y="53005"/>
        <a:ext cx="1675830" cy="2862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ITAM-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rgbClr val="FFFF00"/>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Services and Cloud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&amp; Information Asset Management</a:t>
          </a:r>
        </a:p>
      </dsp:txBody>
      <dsp:txXfrm>
        <a:off x="5842261" y="53005"/>
        <a:ext cx="1675830" cy="2862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ITAM -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chemeClr val="bg1"/>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Cloud and Services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rgbClr val="FFFF00"/>
        </a:solidFill>
        <a:ln w="25400" cap="flat" cmpd="sng" algn="ctr">
          <a:solidFill>
            <a:srgbClr val="1514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and Information Asset Management</a:t>
          </a:r>
        </a:p>
      </dsp:txBody>
      <dsp:txXfrm>
        <a:off x="5842261" y="53005"/>
        <a:ext cx="1675830" cy="2862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57B03-740E-4575-B02F-2BCE9C5E227A}">
      <dsp:nvSpPr>
        <dsp:cNvPr id="0" name=""/>
        <dsp:cNvSpPr/>
      </dsp:nvSpPr>
      <dsp:spPr>
        <a:xfrm>
          <a:off x="2447" y="3289133"/>
          <a:ext cx="7569005" cy="630469"/>
        </a:xfrm>
        <a:prstGeom prst="roundRect">
          <a:avLst>
            <a:gd name="adj" fmla="val 10000"/>
          </a:avLst>
        </a:prstGeom>
        <a:solidFill>
          <a:schemeClr val="bg1"/>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ITAM - IT Asset Management</a:t>
          </a:r>
        </a:p>
      </dsp:txBody>
      <dsp:txXfrm>
        <a:off x="20913" y="3307599"/>
        <a:ext cx="7532073" cy="593537"/>
      </dsp:txXfrm>
    </dsp:sp>
    <dsp:sp modelId="{B7AB3DE8-C481-4310-86E0-DCAD24CDCBD3}">
      <dsp:nvSpPr>
        <dsp:cNvPr id="0" name=""/>
        <dsp:cNvSpPr/>
      </dsp:nvSpPr>
      <dsp:spPr>
        <a:xfrm>
          <a:off x="1223" y="868"/>
          <a:ext cx="1780104" cy="2966496"/>
        </a:xfrm>
        <a:prstGeom prst="roundRect">
          <a:avLst>
            <a:gd name="adj" fmla="val 10000"/>
          </a:avLst>
        </a:prstGeom>
        <a:solidFill>
          <a:srgbClr val="FFFF66"/>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HAM - Hardware Asset Management</a:t>
          </a:r>
          <a:endParaRPr lang="en-GB" sz="2000" kern="1200" noProof="0" dirty="0">
            <a:solidFill>
              <a:srgbClr val="15143D"/>
            </a:solidFill>
          </a:endParaRPr>
        </a:p>
      </dsp:txBody>
      <dsp:txXfrm>
        <a:off x="53360" y="53005"/>
        <a:ext cx="1675830" cy="2862222"/>
      </dsp:txXfrm>
    </dsp:sp>
    <dsp:sp modelId="{4C43D6F3-DE3A-4B14-BBB6-A0EFC5A76ABE}">
      <dsp:nvSpPr>
        <dsp:cNvPr id="0" name=""/>
        <dsp:cNvSpPr/>
      </dsp:nvSpPr>
      <dsp:spPr>
        <a:xfrm>
          <a:off x="1930857" y="868"/>
          <a:ext cx="1780104" cy="2966496"/>
        </a:xfrm>
        <a:prstGeom prst="roundRect">
          <a:avLst>
            <a:gd name="adj" fmla="val 10000"/>
          </a:avLst>
        </a:prstGeom>
        <a:solidFill>
          <a:srgbClr val="FFFF66"/>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SAM - Software Asset Management</a:t>
          </a:r>
        </a:p>
      </dsp:txBody>
      <dsp:txXfrm>
        <a:off x="1982994" y="53005"/>
        <a:ext cx="1675830" cy="2862222"/>
      </dsp:txXfrm>
    </dsp:sp>
    <dsp:sp modelId="{B306C49D-8916-451B-8F2B-B1666EA0BDC6}">
      <dsp:nvSpPr>
        <dsp:cNvPr id="0" name=""/>
        <dsp:cNvSpPr/>
      </dsp:nvSpPr>
      <dsp:spPr>
        <a:xfrm>
          <a:off x="3860490" y="868"/>
          <a:ext cx="1780104" cy="2966496"/>
        </a:xfrm>
        <a:prstGeom prst="roundRect">
          <a:avLst>
            <a:gd name="adj" fmla="val 10000"/>
          </a:avLst>
        </a:prstGeom>
        <a:solidFill>
          <a:srgbClr val="FFFF66"/>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SEAM –  Cloud and Services Asset Management</a:t>
          </a:r>
        </a:p>
      </dsp:txBody>
      <dsp:txXfrm>
        <a:off x="3912627" y="53005"/>
        <a:ext cx="1675830" cy="2862222"/>
      </dsp:txXfrm>
    </dsp:sp>
    <dsp:sp modelId="{E98D2218-60BC-4B5B-A391-F28BE3F6A444}">
      <dsp:nvSpPr>
        <dsp:cNvPr id="0" name=""/>
        <dsp:cNvSpPr/>
      </dsp:nvSpPr>
      <dsp:spPr>
        <a:xfrm>
          <a:off x="5790124" y="868"/>
          <a:ext cx="1780104" cy="2966496"/>
        </a:xfrm>
        <a:prstGeom prst="roundRect">
          <a:avLst>
            <a:gd name="adj" fmla="val 10000"/>
          </a:avLst>
        </a:prstGeom>
        <a:solidFill>
          <a:srgbClr val="FFFF66"/>
        </a:solidFill>
        <a:ln w="25400" cap="flat" cmpd="sng" algn="ctr">
          <a:solidFill>
            <a:srgbClr val="15143D"/>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rgbClr val="15143D"/>
              </a:solidFill>
              <a:latin typeface="Calibri" panose="020F0502020204030204" pitchFamily="34" charset="0"/>
            </a:rPr>
            <a:t>PINAM – People and Information Asset Management</a:t>
          </a:r>
        </a:p>
      </dsp:txBody>
      <dsp:txXfrm>
        <a:off x="5842261" y="53005"/>
        <a:ext cx="1675830" cy="286222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Icon">
  <dgm:title val="Arkitekturlayout"/>
  <dgm:desc val="Bruges til at vise hierarkiske relationer, der er opbygget fra bunden. Dette layout fungerer godt til at vise arkitektoniske komponenter eller objekter, der er baseret på andre objekte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0.40194</cdr:x>
      <cdr:y>0.42506</cdr:y>
    </cdr:from>
    <cdr:to>
      <cdr:x>0.60454</cdr:x>
      <cdr:y>0.6137</cdr:y>
    </cdr:to>
    <cdr:sp macro="" textlink="">
      <cdr:nvSpPr>
        <cdr:cNvPr id="3" name="Tekstboks 2"/>
        <cdr:cNvSpPr txBox="1"/>
      </cdr:nvSpPr>
      <cdr:spPr>
        <a:xfrm xmlns:a="http://schemas.openxmlformats.org/drawingml/2006/main">
          <a:off x="3106455" y="2060532"/>
          <a:ext cx="1565753"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da-DK" sz="1600" b="1" dirty="0">
              <a:latin typeface="Calibri" panose="020F0502020204030204" pitchFamily="34" charset="0"/>
            </a:rPr>
            <a:t>IT Asset Management</a:t>
          </a:r>
        </a:p>
      </cdr:txBody>
    </cdr:sp>
  </cdr:relSizeAnchor>
  <cdr:relSizeAnchor xmlns:cdr="http://schemas.openxmlformats.org/drawingml/2006/chartDrawing">
    <cdr:from>
      <cdr:x>0.16856</cdr:x>
      <cdr:y>0.31654</cdr:y>
    </cdr:from>
    <cdr:to>
      <cdr:x>0.22042</cdr:x>
      <cdr:y>0.60982</cdr:y>
    </cdr:to>
    <cdr:sp macro="" textlink="">
      <cdr:nvSpPr>
        <cdr:cNvPr id="8" name="Venstrebuet pil 7"/>
        <cdr:cNvSpPr/>
      </cdr:nvSpPr>
      <cdr:spPr>
        <a:xfrm xmlns:a="http://schemas.openxmlformats.org/drawingml/2006/main" flipH="1" flipV="1">
          <a:off x="1302707" y="1534438"/>
          <a:ext cx="400832" cy="1421703"/>
        </a:xfrm>
        <a:prstGeom xmlns:a="http://schemas.openxmlformats.org/drawingml/2006/main" prst="curvedLeftArrow">
          <a:avLst/>
        </a:prstGeom>
        <a:solidFill xmlns:a="http://schemas.openxmlformats.org/drawingml/2006/main">
          <a:srgbClr val="000000">
            <a:lumMod val="50000"/>
            <a:lumOff val="50000"/>
          </a:srgbClr>
        </a:solidFill>
        <a:ln xmlns:a="http://schemas.openxmlformats.org/drawingml/2006/main" w="38100" cap="rnd" cmpd="sng" algn="ctr">
          <a:solidFill>
            <a:srgbClr val="000000">
              <a:lumMod val="50000"/>
              <a:lumOff val="50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rgbClr val="000000"/>
              </a:solidFill>
              <a:latin typeface="Arial"/>
            </a:defRPr>
          </a:lvl1pPr>
          <a:lvl2pPr marL="457200" algn="l" rtl="0" fontAlgn="base">
            <a:spcBef>
              <a:spcPct val="0"/>
            </a:spcBef>
            <a:spcAft>
              <a:spcPct val="0"/>
            </a:spcAft>
            <a:defRPr kern="1200">
              <a:solidFill>
                <a:srgbClr val="000000"/>
              </a:solidFill>
              <a:latin typeface="Arial"/>
            </a:defRPr>
          </a:lvl2pPr>
          <a:lvl3pPr marL="914400" algn="l" rtl="0" fontAlgn="base">
            <a:spcBef>
              <a:spcPct val="0"/>
            </a:spcBef>
            <a:spcAft>
              <a:spcPct val="0"/>
            </a:spcAft>
            <a:defRPr kern="1200">
              <a:solidFill>
                <a:srgbClr val="000000"/>
              </a:solidFill>
              <a:latin typeface="Arial"/>
            </a:defRPr>
          </a:lvl3pPr>
          <a:lvl4pPr marL="1371600" algn="l" rtl="0" fontAlgn="base">
            <a:spcBef>
              <a:spcPct val="0"/>
            </a:spcBef>
            <a:spcAft>
              <a:spcPct val="0"/>
            </a:spcAft>
            <a:defRPr kern="1200">
              <a:solidFill>
                <a:srgbClr val="000000"/>
              </a:solidFill>
              <a:latin typeface="Arial"/>
            </a:defRPr>
          </a:lvl4pPr>
          <a:lvl5pPr marL="1828800" algn="l" rtl="0" fontAlgn="base">
            <a:spcBef>
              <a:spcPct val="0"/>
            </a:spcBef>
            <a:spcAft>
              <a:spcPct val="0"/>
            </a:spcAft>
            <a:defRPr kern="1200">
              <a:solidFill>
                <a:srgbClr val="000000"/>
              </a:solidFill>
              <a:latin typeface="Arial"/>
            </a:defRPr>
          </a:lvl5pPr>
          <a:lvl6pPr marL="2286000" algn="l" defTabSz="914400" rtl="0" eaLnBrk="1" latinLnBrk="0" hangingPunct="1">
            <a:defRPr kern="1200">
              <a:solidFill>
                <a:srgbClr val="000000"/>
              </a:solidFill>
              <a:latin typeface="Arial"/>
            </a:defRPr>
          </a:lvl6pPr>
          <a:lvl7pPr marL="2743200" algn="l" defTabSz="914400" rtl="0" eaLnBrk="1" latinLnBrk="0" hangingPunct="1">
            <a:defRPr kern="1200">
              <a:solidFill>
                <a:srgbClr val="000000"/>
              </a:solidFill>
              <a:latin typeface="Arial"/>
            </a:defRPr>
          </a:lvl7pPr>
          <a:lvl8pPr marL="3200400" algn="l" defTabSz="914400" rtl="0" eaLnBrk="1" latinLnBrk="0" hangingPunct="1">
            <a:defRPr kern="1200">
              <a:solidFill>
                <a:srgbClr val="000000"/>
              </a:solidFill>
              <a:latin typeface="Arial"/>
            </a:defRPr>
          </a:lvl8pPr>
          <a:lvl9pPr marL="3657600" algn="l" defTabSz="914400" rtl="0" eaLnBrk="1" latinLnBrk="0" hangingPunct="1">
            <a:defRPr kern="1200">
              <a:solidFill>
                <a:srgbClr val="000000"/>
              </a:solidFill>
              <a:latin typeface="Arial"/>
            </a:defRPr>
          </a:lvl9pPr>
        </a:lstStyle>
        <a:p xmlns:a="http://schemas.openxmlformats.org/drawingml/2006/main">
          <a:pPr algn="ctr"/>
          <a:endParaRPr lang="da-DK">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0.39764</cdr:x>
      <cdr:y>0.46336</cdr:y>
    </cdr:from>
    <cdr:to>
      <cdr:x>0.60024</cdr:x>
      <cdr:y>0.652</cdr:y>
    </cdr:to>
    <cdr:sp macro="" textlink="">
      <cdr:nvSpPr>
        <cdr:cNvPr id="3" name="Tekstboks 2"/>
        <cdr:cNvSpPr txBox="1"/>
      </cdr:nvSpPr>
      <cdr:spPr>
        <a:xfrm xmlns:a="http://schemas.openxmlformats.org/drawingml/2006/main">
          <a:off x="3073166" y="2547428"/>
          <a:ext cx="1565805" cy="10370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GB" sz="1800" b="1" noProof="0" dirty="0">
              <a:latin typeface="Calibri" panose="020F0502020204030204" pitchFamily="34" charset="0"/>
            </a:rPr>
            <a:t>Hardware Asset Management</a:t>
          </a:r>
        </a:p>
      </cdr:txBody>
    </cdr:sp>
  </cdr:relSizeAnchor>
  <cdr:relSizeAnchor xmlns:cdr="http://schemas.openxmlformats.org/drawingml/2006/chartDrawing">
    <cdr:from>
      <cdr:x>0</cdr:x>
      <cdr:y>0</cdr:y>
    </cdr:from>
    <cdr:to>
      <cdr:x>0.29901</cdr:x>
      <cdr:y>0.26757</cdr:y>
    </cdr:to>
    <cdr:sp macro="" textlink="">
      <cdr:nvSpPr>
        <cdr:cNvPr id="2" name="Tekstfelt 1"/>
        <cdr:cNvSpPr txBox="1"/>
      </cdr:nvSpPr>
      <cdr:spPr>
        <a:xfrm xmlns:a="http://schemas.openxmlformats.org/drawingml/2006/main">
          <a:off x="-616509" y="-1417665"/>
          <a:ext cx="2310937" cy="1387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1600" dirty="0">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0.40194</cdr:x>
      <cdr:y>0.42506</cdr:y>
    </cdr:from>
    <cdr:to>
      <cdr:x>0.60454</cdr:x>
      <cdr:y>0.6137</cdr:y>
    </cdr:to>
    <cdr:sp macro="" textlink="">
      <cdr:nvSpPr>
        <cdr:cNvPr id="3" name="Tekstboks 2"/>
        <cdr:cNvSpPr txBox="1"/>
      </cdr:nvSpPr>
      <cdr:spPr>
        <a:xfrm xmlns:a="http://schemas.openxmlformats.org/drawingml/2006/main">
          <a:off x="3106455" y="2060532"/>
          <a:ext cx="1565753"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da-DK" sz="1800" b="1" dirty="0">
              <a:solidFill>
                <a:srgbClr val="15143D"/>
              </a:solidFill>
              <a:latin typeface="Calibri" panose="020F0502020204030204" pitchFamily="34" charset="0"/>
            </a:rPr>
            <a:t>Software Asset Management</a:t>
          </a:r>
        </a:p>
      </cdr:txBody>
    </cdr:sp>
  </cdr:relSizeAnchor>
  <cdr:relSizeAnchor xmlns:cdr="http://schemas.openxmlformats.org/drawingml/2006/chartDrawing">
    <cdr:from>
      <cdr:x>0.16856</cdr:x>
      <cdr:y>0.31654</cdr:y>
    </cdr:from>
    <cdr:to>
      <cdr:x>0.22042</cdr:x>
      <cdr:y>0.60982</cdr:y>
    </cdr:to>
    <cdr:sp macro="" textlink="">
      <cdr:nvSpPr>
        <cdr:cNvPr id="8" name="Venstrebuet pil 7"/>
        <cdr:cNvSpPr/>
      </cdr:nvSpPr>
      <cdr:spPr>
        <a:xfrm xmlns:a="http://schemas.openxmlformats.org/drawingml/2006/main" flipH="1" flipV="1">
          <a:off x="1302707" y="1534438"/>
          <a:ext cx="400832" cy="1421703"/>
        </a:xfrm>
        <a:prstGeom xmlns:a="http://schemas.openxmlformats.org/drawingml/2006/main" prst="curvedLeftArrow">
          <a:avLst/>
        </a:prstGeom>
        <a:solidFill xmlns:a="http://schemas.openxmlformats.org/drawingml/2006/main">
          <a:srgbClr val="000000">
            <a:lumMod val="50000"/>
            <a:lumOff val="50000"/>
          </a:srgbClr>
        </a:solidFill>
        <a:ln xmlns:a="http://schemas.openxmlformats.org/drawingml/2006/main" w="38100" cap="rnd" cmpd="sng" algn="ctr">
          <a:solidFill>
            <a:srgbClr val="000000">
              <a:lumMod val="50000"/>
              <a:lumOff val="50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rgbClr val="000000"/>
              </a:solidFill>
              <a:latin typeface="Arial"/>
            </a:defRPr>
          </a:lvl1pPr>
          <a:lvl2pPr marL="457200" algn="l" rtl="0" fontAlgn="base">
            <a:spcBef>
              <a:spcPct val="0"/>
            </a:spcBef>
            <a:spcAft>
              <a:spcPct val="0"/>
            </a:spcAft>
            <a:defRPr kern="1200">
              <a:solidFill>
                <a:srgbClr val="000000"/>
              </a:solidFill>
              <a:latin typeface="Arial"/>
            </a:defRPr>
          </a:lvl2pPr>
          <a:lvl3pPr marL="914400" algn="l" rtl="0" fontAlgn="base">
            <a:spcBef>
              <a:spcPct val="0"/>
            </a:spcBef>
            <a:spcAft>
              <a:spcPct val="0"/>
            </a:spcAft>
            <a:defRPr kern="1200">
              <a:solidFill>
                <a:srgbClr val="000000"/>
              </a:solidFill>
              <a:latin typeface="Arial"/>
            </a:defRPr>
          </a:lvl3pPr>
          <a:lvl4pPr marL="1371600" algn="l" rtl="0" fontAlgn="base">
            <a:spcBef>
              <a:spcPct val="0"/>
            </a:spcBef>
            <a:spcAft>
              <a:spcPct val="0"/>
            </a:spcAft>
            <a:defRPr kern="1200">
              <a:solidFill>
                <a:srgbClr val="000000"/>
              </a:solidFill>
              <a:latin typeface="Arial"/>
            </a:defRPr>
          </a:lvl4pPr>
          <a:lvl5pPr marL="1828800" algn="l" rtl="0" fontAlgn="base">
            <a:spcBef>
              <a:spcPct val="0"/>
            </a:spcBef>
            <a:spcAft>
              <a:spcPct val="0"/>
            </a:spcAft>
            <a:defRPr kern="1200">
              <a:solidFill>
                <a:srgbClr val="000000"/>
              </a:solidFill>
              <a:latin typeface="Arial"/>
            </a:defRPr>
          </a:lvl5pPr>
          <a:lvl6pPr marL="2286000" algn="l" defTabSz="914400" rtl="0" eaLnBrk="1" latinLnBrk="0" hangingPunct="1">
            <a:defRPr kern="1200">
              <a:solidFill>
                <a:srgbClr val="000000"/>
              </a:solidFill>
              <a:latin typeface="Arial"/>
            </a:defRPr>
          </a:lvl6pPr>
          <a:lvl7pPr marL="2743200" algn="l" defTabSz="914400" rtl="0" eaLnBrk="1" latinLnBrk="0" hangingPunct="1">
            <a:defRPr kern="1200">
              <a:solidFill>
                <a:srgbClr val="000000"/>
              </a:solidFill>
              <a:latin typeface="Arial"/>
            </a:defRPr>
          </a:lvl7pPr>
          <a:lvl8pPr marL="3200400" algn="l" defTabSz="914400" rtl="0" eaLnBrk="1" latinLnBrk="0" hangingPunct="1">
            <a:defRPr kern="1200">
              <a:solidFill>
                <a:srgbClr val="000000"/>
              </a:solidFill>
              <a:latin typeface="Arial"/>
            </a:defRPr>
          </a:lvl8pPr>
          <a:lvl9pPr marL="3657600" algn="l" defTabSz="914400" rtl="0" eaLnBrk="1" latinLnBrk="0" hangingPunct="1">
            <a:defRPr kern="1200">
              <a:solidFill>
                <a:srgbClr val="000000"/>
              </a:solidFill>
              <a:latin typeface="Arial"/>
            </a:defRPr>
          </a:lvl9pPr>
        </a:lstStyle>
        <a:p xmlns:a="http://schemas.openxmlformats.org/drawingml/2006/main">
          <a:pPr algn="ctr"/>
          <a:endParaRPr lang="da-DK">
            <a:solidFill>
              <a:srgbClr val="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0.37321</cdr:x>
      <cdr:y>0.42506</cdr:y>
    </cdr:from>
    <cdr:to>
      <cdr:x>0.61759</cdr:x>
      <cdr:y>0.6137</cdr:y>
    </cdr:to>
    <cdr:sp macro="" textlink="">
      <cdr:nvSpPr>
        <cdr:cNvPr id="3" name="Tekstboks 2"/>
        <cdr:cNvSpPr txBox="1"/>
      </cdr:nvSpPr>
      <cdr:spPr>
        <a:xfrm xmlns:a="http://schemas.openxmlformats.org/drawingml/2006/main">
          <a:off x="2884356" y="2060509"/>
          <a:ext cx="1888759" cy="91444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da-DK" sz="2400" b="1" dirty="0">
              <a:solidFill>
                <a:srgbClr val="15143D"/>
              </a:solidFill>
              <a:latin typeface="Calibri" panose="020F0502020204030204" pitchFamily="34" charset="0"/>
            </a:rPr>
            <a:t>IT Asset Management</a:t>
          </a:r>
        </a:p>
      </cdr:txBody>
    </cdr:sp>
  </cdr:relSizeAnchor>
  <cdr:relSizeAnchor xmlns:cdr="http://schemas.openxmlformats.org/drawingml/2006/chartDrawing">
    <cdr:from>
      <cdr:x>0.16856</cdr:x>
      <cdr:y>0.31654</cdr:y>
    </cdr:from>
    <cdr:to>
      <cdr:x>0.22042</cdr:x>
      <cdr:y>0.60982</cdr:y>
    </cdr:to>
    <cdr:sp macro="" textlink="">
      <cdr:nvSpPr>
        <cdr:cNvPr id="8" name="Venstrebuet pil 7"/>
        <cdr:cNvSpPr/>
      </cdr:nvSpPr>
      <cdr:spPr>
        <a:xfrm xmlns:a="http://schemas.openxmlformats.org/drawingml/2006/main" flipH="1" flipV="1">
          <a:off x="1302707" y="1534438"/>
          <a:ext cx="400832" cy="1421703"/>
        </a:xfrm>
        <a:prstGeom xmlns:a="http://schemas.openxmlformats.org/drawingml/2006/main" prst="curvedLeftArrow">
          <a:avLst/>
        </a:prstGeom>
        <a:solidFill xmlns:a="http://schemas.openxmlformats.org/drawingml/2006/main">
          <a:srgbClr val="000000">
            <a:lumMod val="50000"/>
            <a:lumOff val="50000"/>
          </a:srgbClr>
        </a:solidFill>
        <a:ln xmlns:a="http://schemas.openxmlformats.org/drawingml/2006/main" w="38100" cap="rnd" cmpd="sng" algn="ctr">
          <a:solidFill>
            <a:srgbClr val="000000">
              <a:lumMod val="50000"/>
              <a:lumOff val="50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rgbClr val="000000"/>
              </a:solidFill>
              <a:latin typeface="Arial"/>
            </a:defRPr>
          </a:lvl1pPr>
          <a:lvl2pPr marL="457200" algn="l" rtl="0" fontAlgn="base">
            <a:spcBef>
              <a:spcPct val="0"/>
            </a:spcBef>
            <a:spcAft>
              <a:spcPct val="0"/>
            </a:spcAft>
            <a:defRPr kern="1200">
              <a:solidFill>
                <a:srgbClr val="000000"/>
              </a:solidFill>
              <a:latin typeface="Arial"/>
            </a:defRPr>
          </a:lvl2pPr>
          <a:lvl3pPr marL="914400" algn="l" rtl="0" fontAlgn="base">
            <a:spcBef>
              <a:spcPct val="0"/>
            </a:spcBef>
            <a:spcAft>
              <a:spcPct val="0"/>
            </a:spcAft>
            <a:defRPr kern="1200">
              <a:solidFill>
                <a:srgbClr val="000000"/>
              </a:solidFill>
              <a:latin typeface="Arial"/>
            </a:defRPr>
          </a:lvl3pPr>
          <a:lvl4pPr marL="1371600" algn="l" rtl="0" fontAlgn="base">
            <a:spcBef>
              <a:spcPct val="0"/>
            </a:spcBef>
            <a:spcAft>
              <a:spcPct val="0"/>
            </a:spcAft>
            <a:defRPr kern="1200">
              <a:solidFill>
                <a:srgbClr val="000000"/>
              </a:solidFill>
              <a:latin typeface="Arial"/>
            </a:defRPr>
          </a:lvl4pPr>
          <a:lvl5pPr marL="1828800" algn="l" rtl="0" fontAlgn="base">
            <a:spcBef>
              <a:spcPct val="0"/>
            </a:spcBef>
            <a:spcAft>
              <a:spcPct val="0"/>
            </a:spcAft>
            <a:defRPr kern="1200">
              <a:solidFill>
                <a:srgbClr val="000000"/>
              </a:solidFill>
              <a:latin typeface="Arial"/>
            </a:defRPr>
          </a:lvl5pPr>
          <a:lvl6pPr marL="2286000" algn="l" defTabSz="914400" rtl="0" eaLnBrk="1" latinLnBrk="0" hangingPunct="1">
            <a:defRPr kern="1200">
              <a:solidFill>
                <a:srgbClr val="000000"/>
              </a:solidFill>
              <a:latin typeface="Arial"/>
            </a:defRPr>
          </a:lvl6pPr>
          <a:lvl7pPr marL="2743200" algn="l" defTabSz="914400" rtl="0" eaLnBrk="1" latinLnBrk="0" hangingPunct="1">
            <a:defRPr kern="1200">
              <a:solidFill>
                <a:srgbClr val="000000"/>
              </a:solidFill>
              <a:latin typeface="Arial"/>
            </a:defRPr>
          </a:lvl7pPr>
          <a:lvl8pPr marL="3200400" algn="l" defTabSz="914400" rtl="0" eaLnBrk="1" latinLnBrk="0" hangingPunct="1">
            <a:defRPr kern="1200">
              <a:solidFill>
                <a:srgbClr val="000000"/>
              </a:solidFill>
              <a:latin typeface="Arial"/>
            </a:defRPr>
          </a:lvl8pPr>
          <a:lvl9pPr marL="3657600" algn="l" defTabSz="914400" rtl="0" eaLnBrk="1" latinLnBrk="0" hangingPunct="1">
            <a:defRPr kern="1200">
              <a:solidFill>
                <a:srgbClr val="000000"/>
              </a:solidFill>
              <a:latin typeface="Arial"/>
            </a:defRPr>
          </a:lvl9pPr>
        </a:lstStyle>
        <a:p xmlns:a="http://schemas.openxmlformats.org/drawingml/2006/main">
          <a:pPr algn="ctr"/>
          <a:endParaRPr lang="da-DK">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2945954" cy="495676"/>
          </a:xfrm>
          <a:prstGeom prst="rect">
            <a:avLst/>
          </a:prstGeom>
          <a:noFill/>
          <a:ln w="9525">
            <a:noFill/>
            <a:miter lim="800000"/>
            <a:headEnd/>
            <a:tailEnd/>
          </a:ln>
          <a:effectLst/>
        </p:spPr>
        <p:txBody>
          <a:bodyPr vert="horz" wrap="square" lIns="90986" tIns="45493" rIns="90986" bIns="45493" numCol="1" anchor="t" anchorCtr="0" compatLnSpc="1">
            <a:prstTxWarp prst="textNoShape">
              <a:avLst/>
            </a:prstTxWarp>
          </a:bodyPr>
          <a:lstStyle>
            <a:lvl1pPr eaLnBrk="0" hangingPunct="0">
              <a:defRPr sz="1200">
                <a:latin typeface="Arial" pitchFamily="34" charset="0"/>
              </a:defRPr>
            </a:lvl1pPr>
          </a:lstStyle>
          <a:p>
            <a:pPr>
              <a:defRPr/>
            </a:pPr>
            <a:endParaRPr lang="en-US" dirty="0"/>
          </a:p>
        </p:txBody>
      </p:sp>
      <p:sp>
        <p:nvSpPr>
          <p:cNvPr id="97283" name="Rectangle 3"/>
          <p:cNvSpPr>
            <a:spLocks noGrp="1" noChangeArrowheads="1"/>
          </p:cNvSpPr>
          <p:nvPr>
            <p:ph type="dt" sz="quarter" idx="1"/>
          </p:nvPr>
        </p:nvSpPr>
        <p:spPr bwMode="auto">
          <a:xfrm>
            <a:off x="3850246" y="1"/>
            <a:ext cx="2945954" cy="495676"/>
          </a:xfrm>
          <a:prstGeom prst="rect">
            <a:avLst/>
          </a:prstGeom>
          <a:noFill/>
          <a:ln w="9525">
            <a:noFill/>
            <a:miter lim="800000"/>
            <a:headEnd/>
            <a:tailEnd/>
          </a:ln>
          <a:effectLst/>
        </p:spPr>
        <p:txBody>
          <a:bodyPr vert="horz" wrap="square" lIns="90986" tIns="45493" rIns="90986" bIns="45493" numCol="1" anchor="t" anchorCtr="0" compatLnSpc="1">
            <a:prstTxWarp prst="textNoShape">
              <a:avLst/>
            </a:prstTxWarp>
          </a:bodyPr>
          <a:lstStyle>
            <a:lvl1pPr algn="r" eaLnBrk="0" hangingPunct="0">
              <a:defRPr sz="1200">
                <a:latin typeface="Arial" pitchFamily="34" charset="0"/>
              </a:defRPr>
            </a:lvl1pPr>
          </a:lstStyle>
          <a:p>
            <a:pPr>
              <a:defRPr/>
            </a:pPr>
            <a:fld id="{65455955-B3C4-4B7F-8657-9A5636AF00F9}" type="datetimeFigureOut">
              <a:rPr lang="en-US"/>
              <a:pPr>
                <a:defRPr/>
              </a:pPr>
              <a:t>8/20/2020</a:t>
            </a:fld>
            <a:endParaRPr lang="en-US" dirty="0"/>
          </a:p>
        </p:txBody>
      </p:sp>
      <p:sp>
        <p:nvSpPr>
          <p:cNvPr id="97284" name="Rectangle 4"/>
          <p:cNvSpPr>
            <a:spLocks noGrp="1" noChangeArrowheads="1"/>
          </p:cNvSpPr>
          <p:nvPr>
            <p:ph type="ftr" sz="quarter" idx="2"/>
          </p:nvPr>
        </p:nvSpPr>
        <p:spPr bwMode="auto">
          <a:xfrm>
            <a:off x="0" y="9429323"/>
            <a:ext cx="2945954" cy="495676"/>
          </a:xfrm>
          <a:prstGeom prst="rect">
            <a:avLst/>
          </a:prstGeom>
          <a:noFill/>
          <a:ln w="9525">
            <a:noFill/>
            <a:miter lim="800000"/>
            <a:headEnd/>
            <a:tailEnd/>
          </a:ln>
          <a:effectLst/>
        </p:spPr>
        <p:txBody>
          <a:bodyPr vert="horz" wrap="square" lIns="90986" tIns="45493" rIns="90986" bIns="45493" numCol="1" anchor="b" anchorCtr="0" compatLnSpc="1">
            <a:prstTxWarp prst="textNoShape">
              <a:avLst/>
            </a:prstTxWarp>
          </a:bodyPr>
          <a:lstStyle>
            <a:lvl1pPr eaLnBrk="0" hangingPunct="0">
              <a:defRPr sz="1200">
                <a:latin typeface="Arial" pitchFamily="34" charset="0"/>
              </a:defRPr>
            </a:lvl1pPr>
          </a:lstStyle>
          <a:p>
            <a:pPr>
              <a:defRPr/>
            </a:pPr>
            <a:endParaRPr lang="en-US" dirty="0"/>
          </a:p>
        </p:txBody>
      </p:sp>
      <p:sp>
        <p:nvSpPr>
          <p:cNvPr id="97285" name="Rectangle 5"/>
          <p:cNvSpPr>
            <a:spLocks noGrp="1" noChangeArrowheads="1"/>
          </p:cNvSpPr>
          <p:nvPr>
            <p:ph type="sldNum" sz="quarter" idx="3"/>
          </p:nvPr>
        </p:nvSpPr>
        <p:spPr bwMode="auto">
          <a:xfrm>
            <a:off x="3850246" y="9429323"/>
            <a:ext cx="2945954" cy="495676"/>
          </a:xfrm>
          <a:prstGeom prst="rect">
            <a:avLst/>
          </a:prstGeom>
          <a:noFill/>
          <a:ln w="9525">
            <a:noFill/>
            <a:miter lim="800000"/>
            <a:headEnd/>
            <a:tailEnd/>
          </a:ln>
          <a:effectLst/>
        </p:spPr>
        <p:txBody>
          <a:bodyPr vert="horz" wrap="square" lIns="90986" tIns="45493" rIns="90986" bIns="45493" numCol="1" anchor="b" anchorCtr="0" compatLnSpc="1">
            <a:prstTxWarp prst="textNoShape">
              <a:avLst/>
            </a:prstTxWarp>
          </a:bodyPr>
          <a:lstStyle>
            <a:lvl1pPr algn="r" eaLnBrk="0" hangingPunct="0">
              <a:defRPr sz="1200">
                <a:latin typeface="Arial" pitchFamily="34" charset="0"/>
              </a:defRPr>
            </a:lvl1pPr>
          </a:lstStyle>
          <a:p>
            <a:pPr>
              <a:defRPr/>
            </a:pPr>
            <a:fld id="{CF6D9364-C330-46A4-90D8-CE693BD39426}" type="slidenum">
              <a:rPr lang="en-US"/>
              <a:pPr>
                <a:defRPr/>
              </a:pPr>
              <a:t>‹nr.›</a:t>
            </a:fld>
            <a:endParaRPr lang="en-US" dirty="0"/>
          </a:p>
        </p:txBody>
      </p:sp>
    </p:spTree>
    <p:extLst>
      <p:ext uri="{BB962C8B-B14F-4D97-AF65-F5344CB8AC3E}">
        <p14:creationId xmlns:p14="http://schemas.microsoft.com/office/powerpoint/2010/main" val="3162412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954" cy="495676"/>
          </a:xfrm>
          <a:prstGeom prst="rect">
            <a:avLst/>
          </a:prstGeom>
          <a:noFill/>
          <a:ln w="9525">
            <a:noFill/>
            <a:miter lim="800000"/>
            <a:headEnd/>
            <a:tailEnd/>
          </a:ln>
        </p:spPr>
        <p:txBody>
          <a:bodyPr vert="horz" wrap="square" lIns="96180" tIns="48091" rIns="96180" bIns="48091" numCol="1" anchor="t" anchorCtr="0" compatLnSpc="1">
            <a:prstTxWarp prst="textNoShape">
              <a:avLst/>
            </a:prstTxWarp>
          </a:bodyPr>
          <a:lstStyle>
            <a:lvl1pPr defTabSz="961978">
              <a:defRPr sz="1300">
                <a:latin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0246" y="1"/>
            <a:ext cx="2945954" cy="495676"/>
          </a:xfrm>
          <a:prstGeom prst="rect">
            <a:avLst/>
          </a:prstGeom>
          <a:noFill/>
          <a:ln w="9525">
            <a:noFill/>
            <a:miter lim="800000"/>
            <a:headEnd/>
            <a:tailEnd/>
          </a:ln>
        </p:spPr>
        <p:txBody>
          <a:bodyPr vert="horz" wrap="square" lIns="96180" tIns="48091" rIns="96180" bIns="48091" numCol="1" anchor="t" anchorCtr="0" compatLnSpc="1">
            <a:prstTxWarp prst="textNoShape">
              <a:avLst/>
            </a:prstTxWarp>
          </a:bodyPr>
          <a:lstStyle>
            <a:lvl1pPr algn="r" defTabSz="961978">
              <a:defRPr sz="1300">
                <a:latin typeface="Arial" pitchFamily="34" charset="0"/>
              </a:defRPr>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064" y="4715482"/>
            <a:ext cx="5437550" cy="4466002"/>
          </a:xfrm>
          <a:prstGeom prst="rect">
            <a:avLst/>
          </a:prstGeom>
          <a:noFill/>
          <a:ln w="9525">
            <a:noFill/>
            <a:miter lim="800000"/>
            <a:headEnd/>
            <a:tailEnd/>
          </a:ln>
        </p:spPr>
        <p:txBody>
          <a:bodyPr vert="horz" wrap="square" lIns="96180" tIns="48091" rIns="96180" bIns="480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9323"/>
            <a:ext cx="2945954" cy="495676"/>
          </a:xfrm>
          <a:prstGeom prst="rect">
            <a:avLst/>
          </a:prstGeom>
          <a:noFill/>
          <a:ln w="9525">
            <a:noFill/>
            <a:miter lim="800000"/>
            <a:headEnd/>
            <a:tailEnd/>
          </a:ln>
        </p:spPr>
        <p:txBody>
          <a:bodyPr vert="horz" wrap="square" lIns="96180" tIns="48091" rIns="96180" bIns="48091" numCol="1" anchor="b" anchorCtr="0" compatLnSpc="1">
            <a:prstTxWarp prst="textNoShape">
              <a:avLst/>
            </a:prstTxWarp>
          </a:bodyPr>
          <a:lstStyle>
            <a:lvl1pPr defTabSz="961978">
              <a:defRPr sz="1300">
                <a:latin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0246" y="9429323"/>
            <a:ext cx="2945954" cy="495676"/>
          </a:xfrm>
          <a:prstGeom prst="rect">
            <a:avLst/>
          </a:prstGeom>
          <a:noFill/>
          <a:ln w="9525">
            <a:noFill/>
            <a:miter lim="800000"/>
            <a:headEnd/>
            <a:tailEnd/>
          </a:ln>
        </p:spPr>
        <p:txBody>
          <a:bodyPr vert="horz" wrap="square" lIns="96180" tIns="48091" rIns="96180" bIns="48091" numCol="1" anchor="b" anchorCtr="0" compatLnSpc="1">
            <a:prstTxWarp prst="textNoShape">
              <a:avLst/>
            </a:prstTxWarp>
          </a:bodyPr>
          <a:lstStyle>
            <a:lvl1pPr algn="r" defTabSz="961978">
              <a:defRPr sz="1300">
                <a:latin typeface="Arial" pitchFamily="34" charset="0"/>
              </a:defRPr>
            </a:lvl1pPr>
          </a:lstStyle>
          <a:p>
            <a:pPr>
              <a:defRPr/>
            </a:pPr>
            <a:fld id="{26BD522E-516A-4C1E-B171-88503B907687}" type="slidenum">
              <a:rPr lang="en-US"/>
              <a:pPr>
                <a:defRPr/>
              </a:pPr>
              <a:t>‹nr.›</a:t>
            </a:fld>
            <a:endParaRPr lang="en-US" dirty="0"/>
          </a:p>
        </p:txBody>
      </p:sp>
    </p:spTree>
    <p:extLst>
      <p:ext uri="{BB962C8B-B14F-4D97-AF65-F5344CB8AC3E}">
        <p14:creationId xmlns:p14="http://schemas.microsoft.com/office/powerpoint/2010/main" val="2662082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15143D"/>
        </a:solidFill>
        <a:latin typeface="+mn-lt"/>
        <a:ea typeface="+mn-ea"/>
        <a:cs typeface="+mn-cs"/>
      </a:defRPr>
    </a:lvl1pPr>
    <a:lvl2pPr marL="457200" algn="l" rtl="0" eaLnBrk="0" fontAlgn="base" hangingPunct="0">
      <a:spcBef>
        <a:spcPct val="30000"/>
      </a:spcBef>
      <a:spcAft>
        <a:spcPct val="0"/>
      </a:spcAft>
      <a:defRPr sz="1200" kern="1200">
        <a:solidFill>
          <a:srgbClr val="15143D"/>
        </a:solidFill>
        <a:latin typeface="+mn-lt"/>
        <a:ea typeface="+mn-ea"/>
        <a:cs typeface="+mn-cs"/>
      </a:defRPr>
    </a:lvl2pPr>
    <a:lvl3pPr marL="914400" algn="l" rtl="0" eaLnBrk="0" fontAlgn="base" hangingPunct="0">
      <a:spcBef>
        <a:spcPct val="30000"/>
      </a:spcBef>
      <a:spcAft>
        <a:spcPct val="0"/>
      </a:spcAft>
      <a:defRPr sz="1200" kern="1200">
        <a:solidFill>
          <a:srgbClr val="15143D"/>
        </a:solidFill>
        <a:latin typeface="+mn-lt"/>
        <a:ea typeface="+mn-ea"/>
        <a:cs typeface="+mn-cs"/>
      </a:defRPr>
    </a:lvl3pPr>
    <a:lvl4pPr marL="1371600" algn="l" rtl="0" eaLnBrk="0" fontAlgn="base" hangingPunct="0">
      <a:spcBef>
        <a:spcPct val="30000"/>
      </a:spcBef>
      <a:spcAft>
        <a:spcPct val="0"/>
      </a:spcAft>
      <a:defRPr sz="1200" kern="1200">
        <a:solidFill>
          <a:srgbClr val="15143D"/>
        </a:solidFill>
        <a:latin typeface="+mn-lt"/>
        <a:ea typeface="+mn-ea"/>
        <a:cs typeface="+mn-cs"/>
      </a:defRPr>
    </a:lvl4pPr>
    <a:lvl5pPr marL="1828800" algn="l" rtl="0" eaLnBrk="0" fontAlgn="base" hangingPunct="0">
      <a:spcBef>
        <a:spcPct val="30000"/>
      </a:spcBef>
      <a:spcAft>
        <a:spcPct val="0"/>
      </a:spcAft>
      <a:defRPr sz="1200" kern="1200">
        <a:solidFill>
          <a:srgbClr val="15143D"/>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50246" y="9429323"/>
            <a:ext cx="2945954" cy="49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1" rIns="96180" bIns="4809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1300"/>
              <a:pPr algn="r" eaLnBrk="1" hangingPunct="1"/>
              <a:t>1</a:t>
            </a:fld>
            <a:endParaRPr lang="en-US" sz="13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103677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10</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en-GB" baseline="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116</a:t>
            </a:fld>
            <a:endParaRPr lang="en-US" dirty="0"/>
          </a:p>
        </p:txBody>
      </p:sp>
    </p:spTree>
    <p:extLst>
      <p:ext uri="{BB962C8B-B14F-4D97-AF65-F5344CB8AC3E}">
        <p14:creationId xmlns:p14="http://schemas.microsoft.com/office/powerpoint/2010/main" val="25982508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117</a:t>
            </a:fld>
            <a:endParaRPr lang="en-US" dirty="0"/>
          </a:p>
        </p:txBody>
      </p:sp>
    </p:spTree>
    <p:extLst>
      <p:ext uri="{BB962C8B-B14F-4D97-AF65-F5344CB8AC3E}">
        <p14:creationId xmlns:p14="http://schemas.microsoft.com/office/powerpoint/2010/main" val="21485654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118</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US" sz="800" dirty="0">
              <a:solidFill>
                <a:schemeClr val="tx1"/>
              </a:solidFill>
            </a:endParaRPr>
          </a:p>
        </p:txBody>
      </p:sp>
    </p:spTree>
    <p:extLst>
      <p:ext uri="{BB962C8B-B14F-4D97-AF65-F5344CB8AC3E}">
        <p14:creationId xmlns:p14="http://schemas.microsoft.com/office/powerpoint/2010/main" val="14736445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119</a:t>
            </a:fld>
            <a:endParaRPr lang="en-US" dirty="0"/>
          </a:p>
        </p:txBody>
      </p:sp>
    </p:spTree>
    <p:extLst>
      <p:ext uri="{BB962C8B-B14F-4D97-AF65-F5344CB8AC3E}">
        <p14:creationId xmlns:p14="http://schemas.microsoft.com/office/powerpoint/2010/main" val="4009665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120</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629747">
              <a:spcBef>
                <a:spcPct val="0"/>
              </a:spcBef>
              <a:defRPr/>
            </a:pPr>
            <a:endParaRPr lang="en-US" sz="800" dirty="0">
              <a:solidFill>
                <a:schemeClr val="tx1"/>
              </a:solidFill>
            </a:endParaRPr>
          </a:p>
        </p:txBody>
      </p:sp>
    </p:spTree>
    <p:extLst>
      <p:ext uri="{BB962C8B-B14F-4D97-AF65-F5344CB8AC3E}">
        <p14:creationId xmlns:p14="http://schemas.microsoft.com/office/powerpoint/2010/main" val="5317082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8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121</a:t>
            </a:fld>
            <a:endParaRPr lang="en-US" dirty="0"/>
          </a:p>
        </p:txBody>
      </p:sp>
    </p:spTree>
    <p:extLst>
      <p:ext uri="{BB962C8B-B14F-4D97-AF65-F5344CB8AC3E}">
        <p14:creationId xmlns:p14="http://schemas.microsoft.com/office/powerpoint/2010/main" val="29027364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122</a:t>
            </a:fld>
            <a:endParaRPr lang="en-US" dirty="0"/>
          </a:p>
        </p:txBody>
      </p:sp>
    </p:spTree>
    <p:extLst>
      <p:ext uri="{BB962C8B-B14F-4D97-AF65-F5344CB8AC3E}">
        <p14:creationId xmlns:p14="http://schemas.microsoft.com/office/powerpoint/2010/main" val="38257005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123</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baseline="0" noProof="0" dirty="0">
              <a:solidFill>
                <a:srgbClr val="15143D"/>
              </a:solidFill>
            </a:endParaRPr>
          </a:p>
        </p:txBody>
      </p:sp>
    </p:spTree>
    <p:extLst>
      <p:ext uri="{BB962C8B-B14F-4D97-AF65-F5344CB8AC3E}">
        <p14:creationId xmlns:p14="http://schemas.microsoft.com/office/powerpoint/2010/main" val="22842247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b="1" baseline="0" dirty="0"/>
          </a:p>
        </p:txBody>
      </p:sp>
    </p:spTree>
    <p:extLst>
      <p:ext uri="{BB962C8B-B14F-4D97-AF65-F5344CB8AC3E}">
        <p14:creationId xmlns:p14="http://schemas.microsoft.com/office/powerpoint/2010/main" val="18965295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a:spcBef>
                <a:spcPct val="0"/>
              </a:spcBef>
              <a:defRPr/>
            </a:pPr>
            <a:endParaRPr lang="en-US" sz="800" dirty="0"/>
          </a:p>
        </p:txBody>
      </p:sp>
    </p:spTree>
    <p:extLst>
      <p:ext uri="{BB962C8B-B14F-4D97-AF65-F5344CB8AC3E}">
        <p14:creationId xmlns:p14="http://schemas.microsoft.com/office/powerpoint/2010/main" val="163056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2" defTabSz="909985">
              <a:defRPr/>
            </a:pPr>
            <a:endParaRPr lang="en-GB" sz="20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11</a:t>
            </a:fld>
            <a:endParaRPr lang="en-US" dirty="0"/>
          </a:p>
        </p:txBody>
      </p:sp>
    </p:spTree>
    <p:extLst>
      <p:ext uri="{BB962C8B-B14F-4D97-AF65-F5344CB8AC3E}">
        <p14:creationId xmlns:p14="http://schemas.microsoft.com/office/powerpoint/2010/main" val="11382025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126</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800" dirty="0">
              <a:latin typeface="Calibri" panose="020F0502020204030204" pitchFamily="34" charset="0"/>
              <a:cs typeface="Arial" charset="0"/>
            </a:endParaRPr>
          </a:p>
        </p:txBody>
      </p:sp>
    </p:spTree>
    <p:extLst>
      <p:ext uri="{BB962C8B-B14F-4D97-AF65-F5344CB8AC3E}">
        <p14:creationId xmlns:p14="http://schemas.microsoft.com/office/powerpoint/2010/main" val="19799441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endParaRPr lang="en-GB" sz="8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127</a:t>
            </a:fld>
            <a:endParaRPr lang="en-US" dirty="0"/>
          </a:p>
        </p:txBody>
      </p:sp>
    </p:spTree>
    <p:extLst>
      <p:ext uri="{BB962C8B-B14F-4D97-AF65-F5344CB8AC3E}">
        <p14:creationId xmlns:p14="http://schemas.microsoft.com/office/powerpoint/2010/main" val="267451339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128</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GB" sz="800" dirty="0"/>
          </a:p>
        </p:txBody>
      </p:sp>
    </p:spTree>
    <p:extLst>
      <p:ext uri="{BB962C8B-B14F-4D97-AF65-F5344CB8AC3E}">
        <p14:creationId xmlns:p14="http://schemas.microsoft.com/office/powerpoint/2010/main" val="19813617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129</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GB" sz="800" dirty="0"/>
          </a:p>
        </p:txBody>
      </p:sp>
    </p:spTree>
    <p:extLst>
      <p:ext uri="{BB962C8B-B14F-4D97-AF65-F5344CB8AC3E}">
        <p14:creationId xmlns:p14="http://schemas.microsoft.com/office/powerpoint/2010/main" val="6280003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endParaRPr lang="en-GB" sz="8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130</a:t>
            </a:fld>
            <a:endParaRPr lang="en-US" dirty="0"/>
          </a:p>
        </p:txBody>
      </p:sp>
    </p:spTree>
    <p:extLst>
      <p:ext uri="{BB962C8B-B14F-4D97-AF65-F5344CB8AC3E}">
        <p14:creationId xmlns:p14="http://schemas.microsoft.com/office/powerpoint/2010/main" val="24352958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131</a:t>
            </a:fld>
            <a:endParaRPr lang="en-US" dirty="0"/>
          </a:p>
        </p:txBody>
      </p:sp>
    </p:spTree>
    <p:extLst>
      <p:ext uri="{BB962C8B-B14F-4D97-AF65-F5344CB8AC3E}">
        <p14:creationId xmlns:p14="http://schemas.microsoft.com/office/powerpoint/2010/main" val="32281408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132</a:t>
            </a:fld>
            <a:endParaRPr lang="en-US" dirty="0"/>
          </a:p>
        </p:txBody>
      </p:sp>
    </p:spTree>
    <p:extLst>
      <p:ext uri="{BB962C8B-B14F-4D97-AF65-F5344CB8AC3E}">
        <p14:creationId xmlns:p14="http://schemas.microsoft.com/office/powerpoint/2010/main" val="12810671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en-GB"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133</a:t>
            </a:fld>
            <a:endParaRPr lang="en-US" dirty="0"/>
          </a:p>
        </p:txBody>
      </p:sp>
    </p:spTree>
    <p:extLst>
      <p:ext uri="{BB962C8B-B14F-4D97-AF65-F5344CB8AC3E}">
        <p14:creationId xmlns:p14="http://schemas.microsoft.com/office/powerpoint/2010/main" val="12251435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134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GB" sz="800" dirty="0"/>
          </a:p>
        </p:txBody>
      </p:sp>
    </p:spTree>
    <p:extLst>
      <p:ext uri="{BB962C8B-B14F-4D97-AF65-F5344CB8AC3E}">
        <p14:creationId xmlns:p14="http://schemas.microsoft.com/office/powerpoint/2010/main" val="10703886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135</a:t>
            </a:fld>
            <a:endParaRPr lang="en-US" dirty="0"/>
          </a:p>
        </p:txBody>
      </p:sp>
    </p:spTree>
    <p:extLst>
      <p:ext uri="{BB962C8B-B14F-4D97-AF65-F5344CB8AC3E}">
        <p14:creationId xmlns:p14="http://schemas.microsoft.com/office/powerpoint/2010/main" val="4117901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12</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136</a:t>
            </a:fld>
            <a:endParaRPr lang="en-US" dirty="0"/>
          </a:p>
        </p:txBody>
      </p:sp>
    </p:spTree>
    <p:extLst>
      <p:ext uri="{BB962C8B-B14F-4D97-AF65-F5344CB8AC3E}">
        <p14:creationId xmlns:p14="http://schemas.microsoft.com/office/powerpoint/2010/main" val="24735724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137</a:t>
            </a:fld>
            <a:endParaRPr lang="en-US" dirty="0">
              <a:solidFill>
                <a:srgbClr val="000000"/>
              </a:solidFill>
            </a:endParaRPr>
          </a:p>
        </p:txBody>
      </p:sp>
    </p:spTree>
    <p:extLst>
      <p:ext uri="{BB962C8B-B14F-4D97-AF65-F5344CB8AC3E}">
        <p14:creationId xmlns:p14="http://schemas.microsoft.com/office/powerpoint/2010/main" val="16235143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143</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900"/>
              <a:pPr algn="r" eaLnBrk="1" hangingPunct="1"/>
              <a:t>144</a:t>
            </a:fld>
            <a:endParaRPr lang="en-US" sz="9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103677321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837347" y="6306374"/>
            <a:ext cx="2170951" cy="3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145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09559" lvl="3">
              <a:spcBef>
                <a:spcPct val="0"/>
              </a:spcBef>
            </a:pPr>
            <a:endParaRPr lang="en-US" dirty="0">
              <a:solidFill>
                <a:schemeClr val="tx1"/>
              </a:solidFill>
            </a:endParaRPr>
          </a:p>
        </p:txBody>
      </p:sp>
    </p:spTree>
    <p:extLst>
      <p:ext uri="{BB962C8B-B14F-4D97-AF65-F5344CB8AC3E}">
        <p14:creationId xmlns:p14="http://schemas.microsoft.com/office/powerpoint/2010/main" val="18774089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4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146</a:t>
            </a:fld>
            <a:endParaRPr lang="en-US" dirty="0"/>
          </a:p>
        </p:txBody>
      </p:sp>
    </p:spTree>
    <p:extLst>
      <p:ext uri="{BB962C8B-B14F-4D97-AF65-F5344CB8AC3E}">
        <p14:creationId xmlns:p14="http://schemas.microsoft.com/office/powerpoint/2010/main" val="487660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147</a:t>
            </a:fld>
            <a:endParaRPr lang="en-US" dirty="0"/>
          </a:p>
        </p:txBody>
      </p:sp>
    </p:spTree>
    <p:extLst>
      <p:ext uri="{BB962C8B-B14F-4D97-AF65-F5344CB8AC3E}">
        <p14:creationId xmlns:p14="http://schemas.microsoft.com/office/powerpoint/2010/main" val="14170929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148</a:t>
            </a:fld>
            <a:endParaRPr lang="en-US" dirty="0"/>
          </a:p>
        </p:txBody>
      </p:sp>
    </p:spTree>
    <p:extLst>
      <p:ext uri="{BB962C8B-B14F-4D97-AF65-F5344CB8AC3E}">
        <p14:creationId xmlns:p14="http://schemas.microsoft.com/office/powerpoint/2010/main" val="23011989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149</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sz="800" dirty="0">
              <a:latin typeface="Calibri" panose="020F0502020204030204" pitchFamily="34" charset="0"/>
              <a:cs typeface="Arial" charset="0"/>
            </a:endParaRPr>
          </a:p>
        </p:txBody>
      </p:sp>
    </p:spTree>
    <p:extLst>
      <p:ext uri="{BB962C8B-B14F-4D97-AF65-F5344CB8AC3E}">
        <p14:creationId xmlns:p14="http://schemas.microsoft.com/office/powerpoint/2010/main" val="30317229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150</a:t>
            </a:fld>
            <a:endParaRPr lang="en-US" dirty="0"/>
          </a:p>
        </p:txBody>
      </p:sp>
    </p:spTree>
    <p:extLst>
      <p:ext uri="{BB962C8B-B14F-4D97-AF65-F5344CB8AC3E}">
        <p14:creationId xmlns:p14="http://schemas.microsoft.com/office/powerpoint/2010/main" val="296435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9985">
              <a:defRPr/>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13</a:t>
            </a:fld>
            <a:endParaRPr lang="en-US" dirty="0"/>
          </a:p>
        </p:txBody>
      </p:sp>
    </p:spTree>
    <p:extLst>
      <p:ext uri="{BB962C8B-B14F-4D97-AF65-F5344CB8AC3E}">
        <p14:creationId xmlns:p14="http://schemas.microsoft.com/office/powerpoint/2010/main" val="40894154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151</a:t>
            </a:fld>
            <a:endParaRPr lang="en-US" dirty="0"/>
          </a:p>
        </p:txBody>
      </p:sp>
    </p:spTree>
    <p:extLst>
      <p:ext uri="{BB962C8B-B14F-4D97-AF65-F5344CB8AC3E}">
        <p14:creationId xmlns:p14="http://schemas.microsoft.com/office/powerpoint/2010/main" val="260401852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152</a:t>
            </a:fld>
            <a:endParaRPr lang="en-US" dirty="0"/>
          </a:p>
        </p:txBody>
      </p:sp>
    </p:spTree>
    <p:extLst>
      <p:ext uri="{BB962C8B-B14F-4D97-AF65-F5344CB8AC3E}">
        <p14:creationId xmlns:p14="http://schemas.microsoft.com/office/powerpoint/2010/main" val="4054712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153</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US" sz="800" dirty="0">
              <a:solidFill>
                <a:schemeClr val="tx1"/>
              </a:solidFill>
            </a:endParaRPr>
          </a:p>
        </p:txBody>
      </p:sp>
    </p:spTree>
    <p:extLst>
      <p:ext uri="{BB962C8B-B14F-4D97-AF65-F5344CB8AC3E}">
        <p14:creationId xmlns:p14="http://schemas.microsoft.com/office/powerpoint/2010/main" val="15186237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154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US" sz="800" dirty="0">
              <a:solidFill>
                <a:schemeClr val="tx1"/>
              </a:solidFill>
            </a:endParaRPr>
          </a:p>
        </p:txBody>
      </p:sp>
    </p:spTree>
    <p:extLst>
      <p:ext uri="{BB962C8B-B14F-4D97-AF65-F5344CB8AC3E}">
        <p14:creationId xmlns:p14="http://schemas.microsoft.com/office/powerpoint/2010/main" val="31602787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155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GB" sz="800" dirty="0">
              <a:solidFill>
                <a:schemeClr val="tx1"/>
              </a:solidFill>
            </a:endParaRPr>
          </a:p>
        </p:txBody>
      </p:sp>
    </p:spTree>
    <p:extLst>
      <p:ext uri="{BB962C8B-B14F-4D97-AF65-F5344CB8AC3E}">
        <p14:creationId xmlns:p14="http://schemas.microsoft.com/office/powerpoint/2010/main" val="37046445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156</a:t>
            </a:fld>
            <a:endParaRPr lang="en-US" dirty="0"/>
          </a:p>
        </p:txBody>
      </p:sp>
    </p:spTree>
    <p:extLst>
      <p:ext uri="{BB962C8B-B14F-4D97-AF65-F5344CB8AC3E}">
        <p14:creationId xmlns:p14="http://schemas.microsoft.com/office/powerpoint/2010/main" val="12875479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8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157</a:t>
            </a:fld>
            <a:endParaRPr lang="en-US" dirty="0"/>
          </a:p>
        </p:txBody>
      </p:sp>
    </p:spTree>
    <p:extLst>
      <p:ext uri="{BB962C8B-B14F-4D97-AF65-F5344CB8AC3E}">
        <p14:creationId xmlns:p14="http://schemas.microsoft.com/office/powerpoint/2010/main" val="14791496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158</a:t>
            </a:fld>
            <a:endParaRPr lang="en-US" dirty="0"/>
          </a:p>
        </p:txBody>
      </p:sp>
    </p:spTree>
    <p:extLst>
      <p:ext uri="{BB962C8B-B14F-4D97-AF65-F5344CB8AC3E}">
        <p14:creationId xmlns:p14="http://schemas.microsoft.com/office/powerpoint/2010/main" val="38203979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1" baseline="0"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159</a:t>
            </a:fld>
            <a:endParaRPr lang="en-US" dirty="0"/>
          </a:p>
        </p:txBody>
      </p:sp>
    </p:spTree>
    <p:extLst>
      <p:ext uri="{BB962C8B-B14F-4D97-AF65-F5344CB8AC3E}">
        <p14:creationId xmlns:p14="http://schemas.microsoft.com/office/powerpoint/2010/main" val="17783001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160</a:t>
            </a:fld>
            <a:endParaRPr lang="en-US" dirty="0"/>
          </a:p>
        </p:txBody>
      </p:sp>
    </p:spTree>
    <p:extLst>
      <p:ext uri="{BB962C8B-B14F-4D97-AF65-F5344CB8AC3E}">
        <p14:creationId xmlns:p14="http://schemas.microsoft.com/office/powerpoint/2010/main" val="247200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14</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8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161</a:t>
            </a:fld>
            <a:endParaRPr lang="en-US" dirty="0"/>
          </a:p>
        </p:txBody>
      </p:sp>
    </p:spTree>
    <p:extLst>
      <p:ext uri="{BB962C8B-B14F-4D97-AF65-F5344CB8AC3E}">
        <p14:creationId xmlns:p14="http://schemas.microsoft.com/office/powerpoint/2010/main" val="36732744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162</a:t>
            </a:fld>
            <a:endParaRPr lang="en-US" dirty="0"/>
          </a:p>
        </p:txBody>
      </p:sp>
    </p:spTree>
    <p:extLst>
      <p:ext uri="{BB962C8B-B14F-4D97-AF65-F5344CB8AC3E}">
        <p14:creationId xmlns:p14="http://schemas.microsoft.com/office/powerpoint/2010/main" val="3799503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163</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US" sz="800" dirty="0">
              <a:solidFill>
                <a:schemeClr val="tx1"/>
              </a:solidFill>
            </a:endParaRPr>
          </a:p>
        </p:txBody>
      </p:sp>
    </p:spTree>
    <p:extLst>
      <p:ext uri="{BB962C8B-B14F-4D97-AF65-F5344CB8AC3E}">
        <p14:creationId xmlns:p14="http://schemas.microsoft.com/office/powerpoint/2010/main" val="28057922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eaLnBrk="1" hangingPunct="1">
              <a:defRPr/>
            </a:pPr>
            <a:endParaRPr lang="en-GB" sz="8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164</a:t>
            </a:fld>
            <a:endParaRPr lang="en-US" dirty="0"/>
          </a:p>
        </p:txBody>
      </p:sp>
    </p:spTree>
    <p:extLst>
      <p:ext uri="{BB962C8B-B14F-4D97-AF65-F5344CB8AC3E}">
        <p14:creationId xmlns:p14="http://schemas.microsoft.com/office/powerpoint/2010/main" val="206925643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165</a:t>
            </a:fld>
            <a:endParaRPr lang="en-US" dirty="0"/>
          </a:p>
        </p:txBody>
      </p:sp>
    </p:spTree>
    <p:extLst>
      <p:ext uri="{BB962C8B-B14F-4D97-AF65-F5344CB8AC3E}">
        <p14:creationId xmlns:p14="http://schemas.microsoft.com/office/powerpoint/2010/main" val="41777894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166</a:t>
            </a:fld>
            <a:endParaRPr lang="en-US" dirty="0"/>
          </a:p>
        </p:txBody>
      </p:sp>
    </p:spTree>
    <p:extLst>
      <p:ext uri="{BB962C8B-B14F-4D97-AF65-F5344CB8AC3E}">
        <p14:creationId xmlns:p14="http://schemas.microsoft.com/office/powerpoint/2010/main" val="270123503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167</a:t>
            </a:fld>
            <a:endParaRPr lang="en-US" dirty="0"/>
          </a:p>
        </p:txBody>
      </p:sp>
    </p:spTree>
    <p:extLst>
      <p:ext uri="{BB962C8B-B14F-4D97-AF65-F5344CB8AC3E}">
        <p14:creationId xmlns:p14="http://schemas.microsoft.com/office/powerpoint/2010/main" val="27982457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168</a:t>
            </a:fld>
            <a:endParaRPr lang="en-US" dirty="0"/>
          </a:p>
        </p:txBody>
      </p:sp>
    </p:spTree>
    <p:extLst>
      <p:ext uri="{BB962C8B-B14F-4D97-AF65-F5344CB8AC3E}">
        <p14:creationId xmlns:p14="http://schemas.microsoft.com/office/powerpoint/2010/main" val="8031585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169</a:t>
            </a:fld>
            <a:endParaRPr lang="en-US" dirty="0"/>
          </a:p>
        </p:txBody>
      </p:sp>
    </p:spTree>
    <p:extLst>
      <p:ext uri="{BB962C8B-B14F-4D97-AF65-F5344CB8AC3E}">
        <p14:creationId xmlns:p14="http://schemas.microsoft.com/office/powerpoint/2010/main" val="234328862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sz="800" dirty="0">
              <a:solidFill>
                <a:schemeClr val="tx1"/>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170</a:t>
            </a:fld>
            <a:endParaRPr lang="en-US" dirty="0"/>
          </a:p>
        </p:txBody>
      </p:sp>
    </p:spTree>
    <p:extLst>
      <p:ext uri="{BB962C8B-B14F-4D97-AF65-F5344CB8AC3E}">
        <p14:creationId xmlns:p14="http://schemas.microsoft.com/office/powerpoint/2010/main" val="376132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15</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171</a:t>
            </a:fld>
            <a:endParaRPr lang="en-US" dirty="0"/>
          </a:p>
        </p:txBody>
      </p:sp>
    </p:spTree>
    <p:extLst>
      <p:ext uri="{BB962C8B-B14F-4D97-AF65-F5344CB8AC3E}">
        <p14:creationId xmlns:p14="http://schemas.microsoft.com/office/powerpoint/2010/main" val="96148568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da-DK" sz="800" dirty="0">
              <a:solidFill>
                <a:schemeClr val="tx1"/>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172</a:t>
            </a:fld>
            <a:endParaRPr lang="en-US" dirty="0"/>
          </a:p>
        </p:txBody>
      </p:sp>
    </p:spTree>
    <p:extLst>
      <p:ext uri="{BB962C8B-B14F-4D97-AF65-F5344CB8AC3E}">
        <p14:creationId xmlns:p14="http://schemas.microsoft.com/office/powerpoint/2010/main" val="151619226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1"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173</a:t>
            </a:fld>
            <a:endParaRPr lang="en-US" dirty="0"/>
          </a:p>
        </p:txBody>
      </p:sp>
    </p:spTree>
    <p:extLst>
      <p:ext uri="{BB962C8B-B14F-4D97-AF65-F5344CB8AC3E}">
        <p14:creationId xmlns:p14="http://schemas.microsoft.com/office/powerpoint/2010/main" val="4991270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174</a:t>
            </a:fld>
            <a:endParaRPr lang="en-US" dirty="0"/>
          </a:p>
        </p:txBody>
      </p:sp>
    </p:spTree>
    <p:extLst>
      <p:ext uri="{BB962C8B-B14F-4D97-AF65-F5344CB8AC3E}">
        <p14:creationId xmlns:p14="http://schemas.microsoft.com/office/powerpoint/2010/main" val="27566053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175</a:t>
            </a:fld>
            <a:endParaRPr lang="en-US" dirty="0"/>
          </a:p>
        </p:txBody>
      </p:sp>
    </p:spTree>
    <p:extLst>
      <p:ext uri="{BB962C8B-B14F-4D97-AF65-F5344CB8AC3E}">
        <p14:creationId xmlns:p14="http://schemas.microsoft.com/office/powerpoint/2010/main" val="322055245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176</a:t>
            </a:fld>
            <a:endParaRPr lang="en-US" dirty="0"/>
          </a:p>
        </p:txBody>
      </p:sp>
    </p:spTree>
    <p:extLst>
      <p:ext uri="{BB962C8B-B14F-4D97-AF65-F5344CB8AC3E}">
        <p14:creationId xmlns:p14="http://schemas.microsoft.com/office/powerpoint/2010/main" val="319012312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177</a:t>
            </a:fld>
            <a:endParaRPr lang="en-US" dirty="0"/>
          </a:p>
        </p:txBody>
      </p:sp>
    </p:spTree>
    <p:extLst>
      <p:ext uri="{BB962C8B-B14F-4D97-AF65-F5344CB8AC3E}">
        <p14:creationId xmlns:p14="http://schemas.microsoft.com/office/powerpoint/2010/main" val="131684246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178</a:t>
            </a:fld>
            <a:endParaRPr lang="en-US" dirty="0"/>
          </a:p>
        </p:txBody>
      </p:sp>
    </p:spTree>
    <p:extLst>
      <p:ext uri="{BB962C8B-B14F-4D97-AF65-F5344CB8AC3E}">
        <p14:creationId xmlns:p14="http://schemas.microsoft.com/office/powerpoint/2010/main" val="80991806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179</a:t>
            </a:fld>
            <a:endParaRPr lang="en-US" dirty="0"/>
          </a:p>
        </p:txBody>
      </p:sp>
    </p:spTree>
    <p:extLst>
      <p:ext uri="{BB962C8B-B14F-4D97-AF65-F5344CB8AC3E}">
        <p14:creationId xmlns:p14="http://schemas.microsoft.com/office/powerpoint/2010/main" val="339168549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SzPct val="80000"/>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180</a:t>
            </a:fld>
            <a:endParaRPr lang="en-US" dirty="0"/>
          </a:p>
        </p:txBody>
      </p:sp>
    </p:spTree>
    <p:extLst>
      <p:ext uri="{BB962C8B-B14F-4D97-AF65-F5344CB8AC3E}">
        <p14:creationId xmlns:p14="http://schemas.microsoft.com/office/powerpoint/2010/main" val="160616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16</a:t>
            </a:fld>
            <a:endParaRPr lang="en-US" dirty="0"/>
          </a:p>
        </p:txBody>
      </p:sp>
    </p:spTree>
    <p:extLst>
      <p:ext uri="{BB962C8B-B14F-4D97-AF65-F5344CB8AC3E}">
        <p14:creationId xmlns:p14="http://schemas.microsoft.com/office/powerpoint/2010/main" val="7965435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182</a:t>
            </a:fld>
            <a:endParaRPr lang="en-US" dirty="0"/>
          </a:p>
        </p:txBody>
      </p:sp>
    </p:spTree>
    <p:extLst>
      <p:ext uri="{BB962C8B-B14F-4D97-AF65-F5344CB8AC3E}">
        <p14:creationId xmlns:p14="http://schemas.microsoft.com/office/powerpoint/2010/main" val="27329037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183</a:t>
            </a:fld>
            <a:endParaRPr lang="en-US" dirty="0">
              <a:solidFill>
                <a:srgbClr val="000000"/>
              </a:solidFill>
            </a:endParaRPr>
          </a:p>
        </p:txBody>
      </p:sp>
    </p:spTree>
    <p:extLst>
      <p:ext uri="{BB962C8B-B14F-4D97-AF65-F5344CB8AC3E}">
        <p14:creationId xmlns:p14="http://schemas.microsoft.com/office/powerpoint/2010/main" val="29272775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26BD522E-516A-4C1E-B171-88503B907687}" type="slidenum">
              <a:rPr lang="en-US" smtClean="0"/>
              <a:pPr>
                <a:defRPr/>
              </a:pPr>
              <a:t>186</a:t>
            </a:fld>
            <a:endParaRPr lang="en-US" dirty="0"/>
          </a:p>
        </p:txBody>
      </p:sp>
    </p:spTree>
    <p:extLst>
      <p:ext uri="{BB962C8B-B14F-4D97-AF65-F5344CB8AC3E}">
        <p14:creationId xmlns:p14="http://schemas.microsoft.com/office/powerpoint/2010/main" val="281671077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26BD522E-516A-4C1E-B171-88503B907687}" type="slidenum">
              <a:rPr lang="en-US" smtClean="0"/>
              <a:pPr>
                <a:defRPr/>
              </a:pPr>
              <a:t>187</a:t>
            </a:fld>
            <a:endParaRPr lang="en-US" dirty="0"/>
          </a:p>
        </p:txBody>
      </p:sp>
    </p:spTree>
    <p:extLst>
      <p:ext uri="{BB962C8B-B14F-4D97-AF65-F5344CB8AC3E}">
        <p14:creationId xmlns:p14="http://schemas.microsoft.com/office/powerpoint/2010/main" val="16330525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26BD522E-516A-4C1E-B171-88503B907687}" type="slidenum">
              <a:rPr lang="en-US" smtClean="0"/>
              <a:pPr>
                <a:defRPr/>
              </a:pPr>
              <a:t>188</a:t>
            </a:fld>
            <a:endParaRPr lang="en-US" dirty="0"/>
          </a:p>
        </p:txBody>
      </p:sp>
    </p:spTree>
    <p:extLst>
      <p:ext uri="{BB962C8B-B14F-4D97-AF65-F5344CB8AC3E}">
        <p14:creationId xmlns:p14="http://schemas.microsoft.com/office/powerpoint/2010/main" val="15152043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189</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900"/>
              <a:pPr algn="r" eaLnBrk="1" hangingPunct="1"/>
              <a:t>190</a:t>
            </a:fld>
            <a:endParaRPr lang="en-US" sz="9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103677321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837347" y="6306374"/>
            <a:ext cx="2170951" cy="3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191</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09559" lvl="3">
              <a:spcBef>
                <a:spcPct val="0"/>
              </a:spcBef>
            </a:pPr>
            <a:endParaRPr lang="en-US" dirty="0">
              <a:solidFill>
                <a:schemeClr val="tx1"/>
              </a:solidFill>
            </a:endParaRPr>
          </a:p>
        </p:txBody>
      </p:sp>
    </p:spTree>
    <p:extLst>
      <p:ext uri="{BB962C8B-B14F-4D97-AF65-F5344CB8AC3E}">
        <p14:creationId xmlns:p14="http://schemas.microsoft.com/office/powerpoint/2010/main" val="187740892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8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192</a:t>
            </a:fld>
            <a:endParaRPr lang="en-US" dirty="0"/>
          </a:p>
        </p:txBody>
      </p:sp>
    </p:spTree>
    <p:extLst>
      <p:ext uri="{BB962C8B-B14F-4D97-AF65-F5344CB8AC3E}">
        <p14:creationId xmlns:p14="http://schemas.microsoft.com/office/powerpoint/2010/main" val="487660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36615" y="6520133"/>
            <a:ext cx="2017364" cy="34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193</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dirty="0">
              <a:solidFill>
                <a:srgbClr val="15143D"/>
              </a:solidFill>
            </a:endParaRPr>
          </a:p>
        </p:txBody>
      </p:sp>
    </p:spTree>
    <p:extLst>
      <p:ext uri="{BB962C8B-B14F-4D97-AF65-F5344CB8AC3E}">
        <p14:creationId xmlns:p14="http://schemas.microsoft.com/office/powerpoint/2010/main" val="15038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2" defTabSz="909985">
              <a:defRPr/>
            </a:pPr>
            <a:endParaRPr lang="en-GB" sz="20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17</a:t>
            </a:fld>
            <a:endParaRPr lang="en-US" dirty="0"/>
          </a:p>
        </p:txBody>
      </p:sp>
    </p:spTree>
    <p:extLst>
      <p:ext uri="{BB962C8B-B14F-4D97-AF65-F5344CB8AC3E}">
        <p14:creationId xmlns:p14="http://schemas.microsoft.com/office/powerpoint/2010/main" val="4713138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194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sz="800" dirty="0">
              <a:latin typeface="Calibri" panose="020F0502020204030204" pitchFamily="34" charset="0"/>
              <a:cs typeface="Arial" charset="0"/>
            </a:endParaRPr>
          </a:p>
        </p:txBody>
      </p:sp>
    </p:spTree>
    <p:extLst>
      <p:ext uri="{BB962C8B-B14F-4D97-AF65-F5344CB8AC3E}">
        <p14:creationId xmlns:p14="http://schemas.microsoft.com/office/powerpoint/2010/main" val="30317229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195</a:t>
            </a:fld>
            <a:endParaRPr lang="en-US" dirty="0"/>
          </a:p>
        </p:txBody>
      </p:sp>
    </p:spTree>
    <p:extLst>
      <p:ext uri="{BB962C8B-B14F-4D97-AF65-F5344CB8AC3E}">
        <p14:creationId xmlns:p14="http://schemas.microsoft.com/office/powerpoint/2010/main" val="290231202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196</a:t>
            </a:fld>
            <a:endParaRPr lang="en-US" dirty="0"/>
          </a:p>
        </p:txBody>
      </p:sp>
    </p:spTree>
    <p:extLst>
      <p:ext uri="{BB962C8B-B14F-4D97-AF65-F5344CB8AC3E}">
        <p14:creationId xmlns:p14="http://schemas.microsoft.com/office/powerpoint/2010/main" val="414961629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i="0"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197</a:t>
            </a:fld>
            <a:endParaRPr lang="en-US" dirty="0"/>
          </a:p>
        </p:txBody>
      </p:sp>
    </p:spTree>
    <p:extLst>
      <p:ext uri="{BB962C8B-B14F-4D97-AF65-F5344CB8AC3E}">
        <p14:creationId xmlns:p14="http://schemas.microsoft.com/office/powerpoint/2010/main" val="323982982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198</a:t>
            </a:fld>
            <a:endParaRPr lang="en-US" dirty="0"/>
          </a:p>
        </p:txBody>
      </p:sp>
    </p:spTree>
    <p:extLst>
      <p:ext uri="{BB962C8B-B14F-4D97-AF65-F5344CB8AC3E}">
        <p14:creationId xmlns:p14="http://schemas.microsoft.com/office/powerpoint/2010/main" val="38196741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199</a:t>
            </a:fld>
            <a:endParaRPr lang="en-US" dirty="0"/>
          </a:p>
        </p:txBody>
      </p:sp>
    </p:spTree>
    <p:extLst>
      <p:ext uri="{BB962C8B-B14F-4D97-AF65-F5344CB8AC3E}">
        <p14:creationId xmlns:p14="http://schemas.microsoft.com/office/powerpoint/2010/main" val="119880116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200</a:t>
            </a:fld>
            <a:endParaRPr lang="en-US" dirty="0"/>
          </a:p>
        </p:txBody>
      </p:sp>
    </p:spTree>
    <p:extLst>
      <p:ext uri="{BB962C8B-B14F-4D97-AF65-F5344CB8AC3E}">
        <p14:creationId xmlns:p14="http://schemas.microsoft.com/office/powerpoint/2010/main" val="48803616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201</a:t>
            </a:fld>
            <a:endParaRPr lang="en-US" dirty="0"/>
          </a:p>
        </p:txBody>
      </p:sp>
    </p:spTree>
    <p:extLst>
      <p:ext uri="{BB962C8B-B14F-4D97-AF65-F5344CB8AC3E}">
        <p14:creationId xmlns:p14="http://schemas.microsoft.com/office/powerpoint/2010/main" val="339253291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202</a:t>
            </a:fld>
            <a:endParaRPr lang="en-US" dirty="0"/>
          </a:p>
        </p:txBody>
      </p:sp>
    </p:spTree>
    <p:extLst>
      <p:ext uri="{BB962C8B-B14F-4D97-AF65-F5344CB8AC3E}">
        <p14:creationId xmlns:p14="http://schemas.microsoft.com/office/powerpoint/2010/main" val="205965541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203</a:t>
            </a:fld>
            <a:endParaRPr lang="en-US" dirty="0"/>
          </a:p>
        </p:txBody>
      </p:sp>
    </p:spTree>
    <p:extLst>
      <p:ext uri="{BB962C8B-B14F-4D97-AF65-F5344CB8AC3E}">
        <p14:creationId xmlns:p14="http://schemas.microsoft.com/office/powerpoint/2010/main" val="195998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18</a:t>
            </a:fld>
            <a:endParaRPr lang="en-US" dirty="0"/>
          </a:p>
        </p:txBody>
      </p:sp>
    </p:spTree>
    <p:extLst>
      <p:ext uri="{BB962C8B-B14F-4D97-AF65-F5344CB8AC3E}">
        <p14:creationId xmlns:p14="http://schemas.microsoft.com/office/powerpoint/2010/main" val="222525033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8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204</a:t>
            </a:fld>
            <a:endParaRPr lang="en-US" dirty="0"/>
          </a:p>
        </p:txBody>
      </p:sp>
    </p:spTree>
    <p:extLst>
      <p:ext uri="{BB962C8B-B14F-4D97-AF65-F5344CB8AC3E}">
        <p14:creationId xmlns:p14="http://schemas.microsoft.com/office/powerpoint/2010/main" val="406904478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205</a:t>
            </a:fld>
            <a:endParaRPr lang="en-US" dirty="0"/>
          </a:p>
        </p:txBody>
      </p:sp>
    </p:spTree>
    <p:extLst>
      <p:ext uri="{BB962C8B-B14F-4D97-AF65-F5344CB8AC3E}">
        <p14:creationId xmlns:p14="http://schemas.microsoft.com/office/powerpoint/2010/main" val="286361779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206</a:t>
            </a:fld>
            <a:endParaRPr lang="en-US" dirty="0"/>
          </a:p>
        </p:txBody>
      </p:sp>
    </p:spTree>
    <p:extLst>
      <p:ext uri="{BB962C8B-B14F-4D97-AF65-F5344CB8AC3E}">
        <p14:creationId xmlns:p14="http://schemas.microsoft.com/office/powerpoint/2010/main" val="46239868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207</a:t>
            </a:fld>
            <a:endParaRPr lang="en-US" dirty="0"/>
          </a:p>
        </p:txBody>
      </p:sp>
    </p:spTree>
    <p:extLst>
      <p:ext uri="{BB962C8B-B14F-4D97-AF65-F5344CB8AC3E}">
        <p14:creationId xmlns:p14="http://schemas.microsoft.com/office/powerpoint/2010/main" val="354934754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210</a:t>
            </a:fld>
            <a:endParaRPr lang="en-US" dirty="0"/>
          </a:p>
        </p:txBody>
      </p:sp>
    </p:spTree>
    <p:extLst>
      <p:ext uri="{BB962C8B-B14F-4D97-AF65-F5344CB8AC3E}">
        <p14:creationId xmlns:p14="http://schemas.microsoft.com/office/powerpoint/2010/main" val="156762199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212</a:t>
            </a:fld>
            <a:endParaRPr lang="en-US" dirty="0">
              <a:solidFill>
                <a:srgbClr val="000000"/>
              </a:solidFill>
            </a:endParaRPr>
          </a:p>
        </p:txBody>
      </p:sp>
    </p:spTree>
    <p:extLst>
      <p:ext uri="{BB962C8B-B14F-4D97-AF65-F5344CB8AC3E}">
        <p14:creationId xmlns:p14="http://schemas.microsoft.com/office/powerpoint/2010/main" val="12042191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216</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19</a:t>
            </a:fld>
            <a:endParaRPr lang="en-US" dirty="0"/>
          </a:p>
        </p:txBody>
      </p:sp>
    </p:spTree>
    <p:extLst>
      <p:ext uri="{BB962C8B-B14F-4D97-AF65-F5344CB8AC3E}">
        <p14:creationId xmlns:p14="http://schemas.microsoft.com/office/powerpoint/2010/main" val="118366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2" defTabSz="909985">
              <a:defRPr/>
            </a:pPr>
            <a:endParaRPr lang="en-GB"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20</a:t>
            </a:fld>
            <a:endParaRPr lang="en-US" dirty="0"/>
          </a:p>
        </p:txBody>
      </p:sp>
    </p:spTree>
    <p:extLst>
      <p:ext uri="{BB962C8B-B14F-4D97-AF65-F5344CB8AC3E}">
        <p14:creationId xmlns:p14="http://schemas.microsoft.com/office/powerpoint/2010/main" val="304925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21</a:t>
            </a:fld>
            <a:endParaRPr lang="en-US" dirty="0"/>
          </a:p>
        </p:txBody>
      </p:sp>
    </p:spTree>
    <p:extLst>
      <p:ext uri="{BB962C8B-B14F-4D97-AF65-F5344CB8AC3E}">
        <p14:creationId xmlns:p14="http://schemas.microsoft.com/office/powerpoint/2010/main" val="1413151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0622" indent="-170622">
              <a:buFont typeface="Arial" panose="020B0604020202020204" pitchFamily="34" charset="0"/>
              <a:buChar char="•"/>
              <a:defRPr/>
            </a:pPr>
            <a:endParaRPr lang="da-DK"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22</a:t>
            </a:fld>
            <a:endParaRPr lang="en-US" dirty="0"/>
          </a:p>
        </p:txBody>
      </p:sp>
    </p:spTree>
    <p:extLst>
      <p:ext uri="{BB962C8B-B14F-4D97-AF65-F5344CB8AC3E}">
        <p14:creationId xmlns:p14="http://schemas.microsoft.com/office/powerpoint/2010/main" val="125721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23</a:t>
            </a:fld>
            <a:endParaRPr lang="en-US" dirty="0"/>
          </a:p>
        </p:txBody>
      </p:sp>
    </p:spTree>
    <p:extLst>
      <p:ext uri="{BB962C8B-B14F-4D97-AF65-F5344CB8AC3E}">
        <p14:creationId xmlns:p14="http://schemas.microsoft.com/office/powerpoint/2010/main" val="150312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24</a:t>
            </a:fld>
            <a:endParaRPr lang="en-US" dirty="0"/>
          </a:p>
        </p:txBody>
      </p:sp>
    </p:spTree>
    <p:extLst>
      <p:ext uri="{BB962C8B-B14F-4D97-AF65-F5344CB8AC3E}">
        <p14:creationId xmlns:p14="http://schemas.microsoft.com/office/powerpoint/2010/main" val="2561799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25</a:t>
            </a:fld>
            <a:endParaRPr lang="en-US" dirty="0"/>
          </a:p>
        </p:txBody>
      </p:sp>
    </p:spTree>
    <p:extLst>
      <p:ext uri="{BB962C8B-B14F-4D97-AF65-F5344CB8AC3E}">
        <p14:creationId xmlns:p14="http://schemas.microsoft.com/office/powerpoint/2010/main" val="177713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baseline="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26</a:t>
            </a:fld>
            <a:endParaRPr lang="en-US" dirty="0"/>
          </a:p>
        </p:txBody>
      </p:sp>
    </p:spTree>
    <p:extLst>
      <p:ext uri="{BB962C8B-B14F-4D97-AF65-F5344CB8AC3E}">
        <p14:creationId xmlns:p14="http://schemas.microsoft.com/office/powerpoint/2010/main" val="1736485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latin typeface="+mn-lt"/>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27</a:t>
            </a:fld>
            <a:endParaRPr lang="en-US" dirty="0"/>
          </a:p>
        </p:txBody>
      </p:sp>
    </p:spTree>
    <p:extLst>
      <p:ext uri="{BB962C8B-B14F-4D97-AF65-F5344CB8AC3E}">
        <p14:creationId xmlns:p14="http://schemas.microsoft.com/office/powerpoint/2010/main" val="704103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106929" y="9102720"/>
            <a:ext cx="3142352" cy="4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1" rIns="96180" bIns="4809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1300"/>
              <a:pPr algn="r" eaLnBrk="1" hangingPunct="1"/>
              <a:t>28</a:t>
            </a:fld>
            <a:endParaRPr lang="en-US" sz="13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2199016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latin typeface="+mn-lt"/>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29</a:t>
            </a:fld>
            <a:endParaRPr lang="en-US" dirty="0"/>
          </a:p>
        </p:txBody>
      </p:sp>
    </p:spTree>
    <p:extLst>
      <p:ext uri="{BB962C8B-B14F-4D97-AF65-F5344CB8AC3E}">
        <p14:creationId xmlns:p14="http://schemas.microsoft.com/office/powerpoint/2010/main" val="17545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50246" y="9429323"/>
            <a:ext cx="2945954" cy="49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1" rIns="96180" bIns="4809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1300"/>
              <a:pPr algn="r" eaLnBrk="1" hangingPunct="1"/>
              <a:t>3</a:t>
            </a:fld>
            <a:endParaRPr lang="en-US" sz="13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p>
        </p:txBody>
      </p:sp>
    </p:spTree>
    <p:extLst>
      <p:ext uri="{BB962C8B-B14F-4D97-AF65-F5344CB8AC3E}">
        <p14:creationId xmlns:p14="http://schemas.microsoft.com/office/powerpoint/2010/main" val="894492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30</a:t>
            </a:fld>
            <a:endParaRPr lang="en-US" dirty="0"/>
          </a:p>
        </p:txBody>
      </p:sp>
    </p:spTree>
    <p:extLst>
      <p:ext uri="{BB962C8B-B14F-4D97-AF65-F5344CB8AC3E}">
        <p14:creationId xmlns:p14="http://schemas.microsoft.com/office/powerpoint/2010/main" val="256320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endParaRPr lang="en-GB"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31</a:t>
            </a:fld>
            <a:endParaRPr lang="en-US" dirty="0"/>
          </a:p>
        </p:txBody>
      </p:sp>
    </p:spTree>
    <p:extLst>
      <p:ext uri="{BB962C8B-B14F-4D97-AF65-F5344CB8AC3E}">
        <p14:creationId xmlns:p14="http://schemas.microsoft.com/office/powerpoint/2010/main" val="486013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0622" indent="-170622">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32</a:t>
            </a:fld>
            <a:endParaRPr lang="en-US" dirty="0"/>
          </a:p>
        </p:txBody>
      </p:sp>
    </p:spTree>
    <p:extLst>
      <p:ext uri="{BB962C8B-B14F-4D97-AF65-F5344CB8AC3E}">
        <p14:creationId xmlns:p14="http://schemas.microsoft.com/office/powerpoint/2010/main" val="2104260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33</a:t>
            </a:fld>
            <a:endParaRPr lang="en-US" dirty="0"/>
          </a:p>
        </p:txBody>
      </p:sp>
    </p:spTree>
    <p:extLst>
      <p:ext uri="{BB962C8B-B14F-4D97-AF65-F5344CB8AC3E}">
        <p14:creationId xmlns:p14="http://schemas.microsoft.com/office/powerpoint/2010/main" val="1736925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05778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40</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900"/>
              <a:pPr algn="r" eaLnBrk="1" hangingPunct="1"/>
              <a:t>41</a:t>
            </a:fld>
            <a:endParaRPr lang="en-US" sz="9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dirty="0"/>
              <a:t> </a:t>
            </a:r>
          </a:p>
        </p:txBody>
      </p:sp>
    </p:spTree>
    <p:extLst>
      <p:ext uri="{BB962C8B-B14F-4D97-AF65-F5344CB8AC3E}">
        <p14:creationId xmlns:p14="http://schemas.microsoft.com/office/powerpoint/2010/main" val="1036773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837347" y="6306374"/>
            <a:ext cx="2170951" cy="3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42</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dirty="0"/>
          </a:p>
        </p:txBody>
      </p:sp>
    </p:spTree>
    <p:extLst>
      <p:ext uri="{BB962C8B-B14F-4D97-AF65-F5344CB8AC3E}">
        <p14:creationId xmlns:p14="http://schemas.microsoft.com/office/powerpoint/2010/main" val="3547278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en-GB" sz="14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43</a:t>
            </a:fld>
            <a:endParaRPr lang="en-US" dirty="0"/>
          </a:p>
        </p:txBody>
      </p:sp>
    </p:spTree>
    <p:extLst>
      <p:ext uri="{BB962C8B-B14F-4D97-AF65-F5344CB8AC3E}">
        <p14:creationId xmlns:p14="http://schemas.microsoft.com/office/powerpoint/2010/main" val="3550714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44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dirty="0"/>
          </a:p>
        </p:txBody>
      </p:sp>
    </p:spTree>
    <p:extLst>
      <p:ext uri="{BB962C8B-B14F-4D97-AF65-F5344CB8AC3E}">
        <p14:creationId xmlns:p14="http://schemas.microsoft.com/office/powerpoint/2010/main" val="37046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a:pPr>
                <a:defRPr/>
              </a:pPr>
              <a:t>4</a:t>
            </a:fld>
            <a:endParaRPr lang="en-US" dirty="0"/>
          </a:p>
        </p:txBody>
      </p:sp>
    </p:spTree>
    <p:extLst>
      <p:ext uri="{BB962C8B-B14F-4D97-AF65-F5344CB8AC3E}">
        <p14:creationId xmlns:p14="http://schemas.microsoft.com/office/powerpoint/2010/main" val="896264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45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dirty="0"/>
          </a:p>
        </p:txBody>
      </p:sp>
    </p:spTree>
    <p:extLst>
      <p:ext uri="{BB962C8B-B14F-4D97-AF65-F5344CB8AC3E}">
        <p14:creationId xmlns:p14="http://schemas.microsoft.com/office/powerpoint/2010/main" val="1506004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8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46</a:t>
            </a:fld>
            <a:endParaRPr lang="en-US" dirty="0"/>
          </a:p>
        </p:txBody>
      </p:sp>
    </p:spTree>
    <p:extLst>
      <p:ext uri="{BB962C8B-B14F-4D97-AF65-F5344CB8AC3E}">
        <p14:creationId xmlns:p14="http://schemas.microsoft.com/office/powerpoint/2010/main" val="1425210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47</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a:defRPr/>
            </a:pPr>
            <a:endParaRPr lang="en-US" altLang="da-DK" sz="800" dirty="0">
              <a:latin typeface="Calibri" panose="020F0502020204030204" pitchFamily="34" charset="0"/>
              <a:cs typeface="Arial" charset="0"/>
            </a:endParaRPr>
          </a:p>
        </p:txBody>
      </p:sp>
    </p:spTree>
    <p:extLst>
      <p:ext uri="{BB962C8B-B14F-4D97-AF65-F5344CB8AC3E}">
        <p14:creationId xmlns:p14="http://schemas.microsoft.com/office/powerpoint/2010/main" val="2278658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48</a:t>
            </a:fld>
            <a:endParaRPr lang="en-US" dirty="0"/>
          </a:p>
        </p:txBody>
      </p:sp>
    </p:spTree>
    <p:extLst>
      <p:ext uri="{BB962C8B-B14F-4D97-AF65-F5344CB8AC3E}">
        <p14:creationId xmlns:p14="http://schemas.microsoft.com/office/powerpoint/2010/main" val="2288091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49</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p>
        </p:txBody>
      </p:sp>
    </p:spTree>
    <p:extLst>
      <p:ext uri="{BB962C8B-B14F-4D97-AF65-F5344CB8AC3E}">
        <p14:creationId xmlns:p14="http://schemas.microsoft.com/office/powerpoint/2010/main" val="3454836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50</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a:defRPr/>
            </a:pPr>
            <a:endParaRPr lang="da-DK" sz="800" dirty="0">
              <a:latin typeface="Calibri" panose="020F0502020204030204" pitchFamily="34" charset="0"/>
            </a:endParaRPr>
          </a:p>
        </p:txBody>
      </p:sp>
    </p:spTree>
    <p:extLst>
      <p:ext uri="{BB962C8B-B14F-4D97-AF65-F5344CB8AC3E}">
        <p14:creationId xmlns:p14="http://schemas.microsoft.com/office/powerpoint/2010/main" val="424634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51</a:t>
            </a:fld>
            <a:endParaRPr lang="en-US" dirty="0"/>
          </a:p>
        </p:txBody>
      </p:sp>
    </p:spTree>
    <p:extLst>
      <p:ext uri="{BB962C8B-B14F-4D97-AF65-F5344CB8AC3E}">
        <p14:creationId xmlns:p14="http://schemas.microsoft.com/office/powerpoint/2010/main" val="3960898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52</a:t>
            </a:fld>
            <a:endParaRPr lang="en-US" dirty="0"/>
          </a:p>
        </p:txBody>
      </p:sp>
    </p:spTree>
    <p:extLst>
      <p:ext uri="{BB962C8B-B14F-4D97-AF65-F5344CB8AC3E}">
        <p14:creationId xmlns:p14="http://schemas.microsoft.com/office/powerpoint/2010/main" val="1065097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53</a:t>
            </a:fld>
            <a:endParaRPr lang="en-US" dirty="0"/>
          </a:p>
        </p:txBody>
      </p:sp>
    </p:spTree>
    <p:extLst>
      <p:ext uri="{BB962C8B-B14F-4D97-AF65-F5344CB8AC3E}">
        <p14:creationId xmlns:p14="http://schemas.microsoft.com/office/powerpoint/2010/main" val="2832940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54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endParaRPr lang="en-GB" sz="800" dirty="0"/>
          </a:p>
        </p:txBody>
      </p:sp>
    </p:spTree>
    <p:extLst>
      <p:ext uri="{BB962C8B-B14F-4D97-AF65-F5344CB8AC3E}">
        <p14:creationId xmlns:p14="http://schemas.microsoft.com/office/powerpoint/2010/main" val="270416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a:pPr>
                <a:defRPr/>
              </a:pPr>
              <a:t>5</a:t>
            </a:fld>
            <a:endParaRPr lang="en-US" dirty="0"/>
          </a:p>
        </p:txBody>
      </p:sp>
    </p:spTree>
    <p:extLst>
      <p:ext uri="{BB962C8B-B14F-4D97-AF65-F5344CB8AC3E}">
        <p14:creationId xmlns:p14="http://schemas.microsoft.com/office/powerpoint/2010/main" val="2500477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55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a:defRPr/>
            </a:pPr>
            <a:endParaRPr lang="da-DK" sz="800" dirty="0">
              <a:latin typeface="Calibri" panose="020F0502020204030204" pitchFamily="34" charset="0"/>
            </a:endParaRPr>
          </a:p>
        </p:txBody>
      </p:sp>
    </p:spTree>
    <p:extLst>
      <p:ext uri="{BB962C8B-B14F-4D97-AF65-F5344CB8AC3E}">
        <p14:creationId xmlns:p14="http://schemas.microsoft.com/office/powerpoint/2010/main" val="5253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56</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en-GB" sz="800" dirty="0">
              <a:solidFill>
                <a:schemeClr val="tx1"/>
              </a:solidFill>
            </a:endParaRPr>
          </a:p>
        </p:txBody>
      </p:sp>
    </p:spTree>
    <p:extLst>
      <p:ext uri="{BB962C8B-B14F-4D97-AF65-F5344CB8AC3E}">
        <p14:creationId xmlns:p14="http://schemas.microsoft.com/office/powerpoint/2010/main" val="1677534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57</a:t>
            </a:fld>
            <a:endParaRPr lang="en-US" dirty="0"/>
          </a:p>
        </p:txBody>
      </p:sp>
    </p:spTree>
    <p:extLst>
      <p:ext uri="{BB962C8B-B14F-4D97-AF65-F5344CB8AC3E}">
        <p14:creationId xmlns:p14="http://schemas.microsoft.com/office/powerpoint/2010/main" val="149689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59</a:t>
            </a:fld>
            <a:endParaRPr lang="en-US" dirty="0"/>
          </a:p>
        </p:txBody>
      </p:sp>
    </p:spTree>
    <p:extLst>
      <p:ext uri="{BB962C8B-B14F-4D97-AF65-F5344CB8AC3E}">
        <p14:creationId xmlns:p14="http://schemas.microsoft.com/office/powerpoint/2010/main" val="946832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60</a:t>
            </a:fld>
            <a:endParaRPr lang="en-US" dirty="0"/>
          </a:p>
        </p:txBody>
      </p:sp>
    </p:spTree>
    <p:extLst>
      <p:ext uri="{BB962C8B-B14F-4D97-AF65-F5344CB8AC3E}">
        <p14:creationId xmlns:p14="http://schemas.microsoft.com/office/powerpoint/2010/main" val="329104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61</a:t>
            </a:fld>
            <a:endParaRPr lang="en-US" dirty="0"/>
          </a:p>
        </p:txBody>
      </p:sp>
    </p:spTree>
    <p:extLst>
      <p:ext uri="{BB962C8B-B14F-4D97-AF65-F5344CB8AC3E}">
        <p14:creationId xmlns:p14="http://schemas.microsoft.com/office/powerpoint/2010/main" val="3279534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62</a:t>
            </a:fld>
            <a:endParaRPr lang="en-US" dirty="0"/>
          </a:p>
        </p:txBody>
      </p:sp>
    </p:spTree>
    <p:extLst>
      <p:ext uri="{BB962C8B-B14F-4D97-AF65-F5344CB8AC3E}">
        <p14:creationId xmlns:p14="http://schemas.microsoft.com/office/powerpoint/2010/main" val="2573326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60013" y="6532645"/>
            <a:ext cx="2035267"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63</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a:defRPr/>
            </a:pPr>
            <a:endParaRPr lang="en-GB" sz="800" dirty="0">
              <a:latin typeface="Calibri" panose="020F0502020204030204" pitchFamily="34" charset="0"/>
            </a:endParaRPr>
          </a:p>
        </p:txBody>
      </p:sp>
    </p:spTree>
    <p:extLst>
      <p:ext uri="{BB962C8B-B14F-4D97-AF65-F5344CB8AC3E}">
        <p14:creationId xmlns:p14="http://schemas.microsoft.com/office/powerpoint/2010/main" val="339708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64</a:t>
            </a:fld>
            <a:endParaRPr lang="en-US" dirty="0">
              <a:solidFill>
                <a:srgbClr val="000000"/>
              </a:solidFill>
            </a:endParaRPr>
          </a:p>
        </p:txBody>
      </p:sp>
    </p:spTree>
    <p:extLst>
      <p:ext uri="{BB962C8B-B14F-4D97-AF65-F5344CB8AC3E}">
        <p14:creationId xmlns:p14="http://schemas.microsoft.com/office/powerpoint/2010/main" val="19628231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70</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a:pPr>
                <a:defRPr/>
              </a:pPr>
              <a:t>6</a:t>
            </a:fld>
            <a:endParaRPr lang="en-US" dirty="0"/>
          </a:p>
        </p:txBody>
      </p:sp>
    </p:spTree>
    <p:extLst>
      <p:ext uri="{BB962C8B-B14F-4D97-AF65-F5344CB8AC3E}">
        <p14:creationId xmlns:p14="http://schemas.microsoft.com/office/powerpoint/2010/main" val="31204583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2636615" y="6520133"/>
            <a:ext cx="2017364"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28" tIns="33214" rIns="66428" bIns="33214"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900"/>
              <a:pPr algn="r" eaLnBrk="1" hangingPunct="1"/>
              <a:t>71</a:t>
            </a:fld>
            <a:endParaRPr lang="en-US" sz="9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dirty="0"/>
              <a:t> </a:t>
            </a:r>
          </a:p>
        </p:txBody>
      </p:sp>
    </p:spTree>
    <p:extLst>
      <p:ext uri="{BB962C8B-B14F-4D97-AF65-F5344CB8AC3E}">
        <p14:creationId xmlns:p14="http://schemas.microsoft.com/office/powerpoint/2010/main" val="1036773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812389" y="6294296"/>
            <a:ext cx="2151855" cy="3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28" tIns="33214" rIns="66428" bIns="33214"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72</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dirty="0"/>
          </a:p>
        </p:txBody>
      </p:sp>
    </p:spTree>
    <p:extLst>
      <p:ext uri="{BB962C8B-B14F-4D97-AF65-F5344CB8AC3E}">
        <p14:creationId xmlns:p14="http://schemas.microsoft.com/office/powerpoint/2010/main" val="18774089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2" defTabSz="628488">
              <a:defRPr/>
            </a:pPr>
            <a:endParaRPr lang="en-GB" sz="14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73</a:t>
            </a:fld>
            <a:endParaRPr lang="en-US" dirty="0"/>
          </a:p>
        </p:txBody>
      </p:sp>
    </p:spTree>
    <p:extLst>
      <p:ext uri="{BB962C8B-B14F-4D97-AF65-F5344CB8AC3E}">
        <p14:creationId xmlns:p14="http://schemas.microsoft.com/office/powerpoint/2010/main" val="487660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36615" y="6520133"/>
            <a:ext cx="2017364"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28" tIns="33214" rIns="66428" bIns="33214"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74</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dirty="0">
              <a:latin typeface="Calibri" panose="020F0502020204030204" pitchFamily="34" charset="0"/>
              <a:cs typeface="Arial" charset="0"/>
            </a:endParaRPr>
          </a:p>
        </p:txBody>
      </p:sp>
    </p:spTree>
    <p:extLst>
      <p:ext uri="{BB962C8B-B14F-4D97-AF65-F5344CB8AC3E}">
        <p14:creationId xmlns:p14="http://schemas.microsoft.com/office/powerpoint/2010/main" val="3031722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36615" y="6520133"/>
            <a:ext cx="2017364"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28" tIns="33214" rIns="66428" bIns="33214"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75</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8488" eaLnBrk="1" hangingPunct="1">
              <a:defRPr/>
            </a:pPr>
            <a:endParaRPr lang="en-US" dirty="0">
              <a:solidFill>
                <a:schemeClr val="tx1"/>
              </a:solidFill>
            </a:endParaRPr>
          </a:p>
        </p:txBody>
      </p:sp>
    </p:spTree>
    <p:extLst>
      <p:ext uri="{BB962C8B-B14F-4D97-AF65-F5344CB8AC3E}">
        <p14:creationId xmlns:p14="http://schemas.microsoft.com/office/powerpoint/2010/main" val="370464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76</a:t>
            </a:fld>
            <a:endParaRPr lang="en-US" dirty="0"/>
          </a:p>
        </p:txBody>
      </p:sp>
    </p:spTree>
    <p:extLst>
      <p:ext uri="{BB962C8B-B14F-4D97-AF65-F5344CB8AC3E}">
        <p14:creationId xmlns:p14="http://schemas.microsoft.com/office/powerpoint/2010/main" val="14252107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17841" indent="-117841">
              <a:buFont typeface="Arial" panose="020B0604020202020204" pitchFamily="34" charset="0"/>
              <a:buChar char="•"/>
            </a:pPr>
            <a:endParaRPr lang="en-GB" baseline="0"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77</a:t>
            </a:fld>
            <a:endParaRPr lang="en-US" dirty="0"/>
          </a:p>
        </p:txBody>
      </p:sp>
    </p:spTree>
    <p:extLst>
      <p:ext uri="{BB962C8B-B14F-4D97-AF65-F5344CB8AC3E}">
        <p14:creationId xmlns:p14="http://schemas.microsoft.com/office/powerpoint/2010/main" val="1479149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78</a:t>
            </a:fld>
            <a:endParaRPr lang="en-US" dirty="0"/>
          </a:p>
        </p:txBody>
      </p:sp>
    </p:spTree>
    <p:extLst>
      <p:ext uri="{BB962C8B-B14F-4D97-AF65-F5344CB8AC3E}">
        <p14:creationId xmlns:p14="http://schemas.microsoft.com/office/powerpoint/2010/main" val="2937550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79</a:t>
            </a:fld>
            <a:endParaRPr lang="en-US" dirty="0"/>
          </a:p>
        </p:txBody>
      </p:sp>
    </p:spTree>
    <p:extLst>
      <p:ext uri="{BB962C8B-B14F-4D97-AF65-F5344CB8AC3E}">
        <p14:creationId xmlns:p14="http://schemas.microsoft.com/office/powerpoint/2010/main" val="3620858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8488">
              <a:defRPr/>
            </a:pPr>
            <a:endParaRPr lang="en-GB" baseline="0"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80</a:t>
            </a:fld>
            <a:endParaRPr lang="en-US" dirty="0"/>
          </a:p>
        </p:txBody>
      </p:sp>
    </p:spTree>
    <p:extLst>
      <p:ext uri="{BB962C8B-B14F-4D97-AF65-F5344CB8AC3E}">
        <p14:creationId xmlns:p14="http://schemas.microsoft.com/office/powerpoint/2010/main" val="205361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26BD522E-516A-4C1E-B171-88503B907687}" type="slidenum">
              <a:rPr lang="en-US"/>
              <a:pPr>
                <a:defRPr/>
              </a:pPr>
              <a:t>7</a:t>
            </a:fld>
            <a:endParaRPr lang="en-US" dirty="0"/>
          </a:p>
        </p:txBody>
      </p:sp>
    </p:spTree>
    <p:extLst>
      <p:ext uri="{BB962C8B-B14F-4D97-AF65-F5344CB8AC3E}">
        <p14:creationId xmlns:p14="http://schemas.microsoft.com/office/powerpoint/2010/main" val="1208983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en-US"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81</a:t>
            </a:fld>
            <a:endParaRPr lang="en-US" dirty="0"/>
          </a:p>
        </p:txBody>
      </p:sp>
    </p:spTree>
    <p:extLst>
      <p:ext uri="{BB962C8B-B14F-4D97-AF65-F5344CB8AC3E}">
        <p14:creationId xmlns:p14="http://schemas.microsoft.com/office/powerpoint/2010/main" val="42697199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en-US"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82</a:t>
            </a:fld>
            <a:endParaRPr lang="en-US" dirty="0"/>
          </a:p>
        </p:txBody>
      </p:sp>
    </p:spTree>
    <p:extLst>
      <p:ext uri="{BB962C8B-B14F-4D97-AF65-F5344CB8AC3E}">
        <p14:creationId xmlns:p14="http://schemas.microsoft.com/office/powerpoint/2010/main" val="930411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17841" indent="-117841">
              <a:buFont typeface="Arial" panose="020B0604020202020204" pitchFamily="34" charset="0"/>
              <a:buChar char="•"/>
              <a:defRPr/>
            </a:pPr>
            <a:endParaRPr lang="en-GB"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83</a:t>
            </a:fld>
            <a:endParaRPr lang="en-US" dirty="0"/>
          </a:p>
        </p:txBody>
      </p:sp>
    </p:spTree>
    <p:extLst>
      <p:ext uri="{BB962C8B-B14F-4D97-AF65-F5344CB8AC3E}">
        <p14:creationId xmlns:p14="http://schemas.microsoft.com/office/powerpoint/2010/main" val="1750662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84</a:t>
            </a:fld>
            <a:endParaRPr lang="en-US" dirty="0"/>
          </a:p>
        </p:txBody>
      </p:sp>
    </p:spTree>
    <p:extLst>
      <p:ext uri="{BB962C8B-B14F-4D97-AF65-F5344CB8AC3E}">
        <p14:creationId xmlns:p14="http://schemas.microsoft.com/office/powerpoint/2010/main" val="23445298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en-GB"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85</a:t>
            </a:fld>
            <a:endParaRPr lang="en-US" dirty="0"/>
          </a:p>
        </p:txBody>
      </p:sp>
    </p:spTree>
    <p:extLst>
      <p:ext uri="{BB962C8B-B14F-4D97-AF65-F5344CB8AC3E}">
        <p14:creationId xmlns:p14="http://schemas.microsoft.com/office/powerpoint/2010/main" val="3749578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en-GB" noProof="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86</a:t>
            </a:fld>
            <a:endParaRPr lang="en-US" dirty="0"/>
          </a:p>
        </p:txBody>
      </p:sp>
    </p:spTree>
    <p:extLst>
      <p:ext uri="{BB962C8B-B14F-4D97-AF65-F5344CB8AC3E}">
        <p14:creationId xmlns:p14="http://schemas.microsoft.com/office/powerpoint/2010/main" val="1808579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r>
              <a:rPr lang="en-GB" sz="800" dirty="0">
                <a:solidFill>
                  <a:schemeClr val="tx1"/>
                </a:solidFill>
              </a:rPr>
              <a:t>An increasing number of enterprises are audited by software suppliers each year. The result of the survey </a:t>
            </a:r>
            <a:r>
              <a:rPr lang="en-US" sz="800" dirty="0">
                <a:solidFill>
                  <a:schemeClr val="tx1"/>
                </a:solidFill>
              </a:rPr>
              <a:t>reflects the evolution of  use of unlicensed software worldwide per region</a:t>
            </a:r>
            <a:endParaRPr lang="da-DK" sz="800" dirty="0">
              <a:solidFill>
                <a:schemeClr val="tx1"/>
              </a:solidFill>
            </a:endParaRPr>
          </a:p>
          <a:p>
            <a:endParaRPr lang="en-US" dirty="0">
              <a:solidFill>
                <a:schemeClr val="tx1"/>
              </a:solidFill>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87</a:t>
            </a:fld>
            <a:endParaRPr lang="en-US" dirty="0"/>
          </a:p>
        </p:txBody>
      </p:sp>
    </p:spTree>
    <p:extLst>
      <p:ext uri="{BB962C8B-B14F-4D97-AF65-F5344CB8AC3E}">
        <p14:creationId xmlns:p14="http://schemas.microsoft.com/office/powerpoint/2010/main" val="32353681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800" dirty="0">
                <a:solidFill>
                  <a:schemeClr val="tx1"/>
                </a:solidFill>
              </a:rPr>
              <a:t>Data from the BSA Global Software Survey 2018 shows significant revenue generation opportunities in regions with strong intellectual property (IP) laws.</a:t>
            </a:r>
          </a:p>
          <a:p>
            <a:r>
              <a:rPr lang="en-GB" sz="800" dirty="0">
                <a:solidFill>
                  <a:schemeClr val="tx1"/>
                </a:solidFill>
              </a:rPr>
              <a:t>The survey shows the reason for why the Software publisher have focus on Audit. In 2017 the estimated value of unlicensed software is $46.302 Billion.</a:t>
            </a:r>
            <a:endParaRPr lang="da-DK" sz="800" dirty="0">
              <a:solidFill>
                <a:schemeClr val="tx1"/>
              </a:solidFill>
            </a:endParaRPr>
          </a:p>
          <a:p>
            <a:r>
              <a:rPr lang="en-GB" sz="800" dirty="0">
                <a:solidFill>
                  <a:schemeClr val="tx1"/>
                </a:solidFill>
              </a:rPr>
              <a:t>Enterprises that have been through a software license audit know what a blessing it can be to have a solid Software Asset Management program.</a:t>
            </a:r>
            <a:endParaRPr lang="en-US" dirty="0"/>
          </a:p>
          <a:p>
            <a:endParaRPr lang="en-GB" dirty="0">
              <a:solidFill>
                <a:schemeClr val="tx1"/>
              </a:solidFill>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88</a:t>
            </a:fld>
            <a:endParaRPr lang="en-US" dirty="0"/>
          </a:p>
        </p:txBody>
      </p:sp>
    </p:spTree>
    <p:extLst>
      <p:ext uri="{BB962C8B-B14F-4D97-AF65-F5344CB8AC3E}">
        <p14:creationId xmlns:p14="http://schemas.microsoft.com/office/powerpoint/2010/main" val="33838109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aseline="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89</a:t>
            </a:fld>
            <a:endParaRPr lang="en-US" dirty="0"/>
          </a:p>
        </p:txBody>
      </p:sp>
    </p:spTree>
    <p:extLst>
      <p:ext uri="{BB962C8B-B14F-4D97-AF65-F5344CB8AC3E}">
        <p14:creationId xmlns:p14="http://schemas.microsoft.com/office/powerpoint/2010/main" val="40063250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baseline="0" dirty="0">
              <a:solidFill>
                <a:srgbClr val="15143D"/>
              </a:solidFill>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90</a:t>
            </a:fld>
            <a:endParaRPr lang="en-US" dirty="0"/>
          </a:p>
        </p:txBody>
      </p:sp>
    </p:spTree>
    <p:extLst>
      <p:ext uri="{BB962C8B-B14F-4D97-AF65-F5344CB8AC3E}">
        <p14:creationId xmlns:p14="http://schemas.microsoft.com/office/powerpoint/2010/main" val="400850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50246" y="9429323"/>
            <a:ext cx="2945954" cy="49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0" tIns="48091" rIns="96180" bIns="4809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1300"/>
              <a:pPr algn="r" eaLnBrk="1" hangingPunct="1"/>
              <a:t>8</a:t>
            </a:fld>
            <a:endParaRPr lang="en-US" sz="13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3206381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91</a:t>
            </a:fld>
            <a:endParaRPr lang="en-US" dirty="0"/>
          </a:p>
        </p:txBody>
      </p:sp>
    </p:spTree>
    <p:extLst>
      <p:ext uri="{BB962C8B-B14F-4D97-AF65-F5344CB8AC3E}">
        <p14:creationId xmlns:p14="http://schemas.microsoft.com/office/powerpoint/2010/main" val="42781127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92</a:t>
            </a:fld>
            <a:endParaRPr lang="en-US" dirty="0"/>
          </a:p>
        </p:txBody>
      </p:sp>
    </p:spTree>
    <p:extLst>
      <p:ext uri="{BB962C8B-B14F-4D97-AF65-F5344CB8AC3E}">
        <p14:creationId xmlns:p14="http://schemas.microsoft.com/office/powerpoint/2010/main" val="6657665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93</a:t>
            </a:fld>
            <a:endParaRPr lang="en-US" dirty="0"/>
          </a:p>
        </p:txBody>
      </p:sp>
    </p:spTree>
    <p:extLst>
      <p:ext uri="{BB962C8B-B14F-4D97-AF65-F5344CB8AC3E}">
        <p14:creationId xmlns:p14="http://schemas.microsoft.com/office/powerpoint/2010/main" val="1478170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94</a:t>
            </a:fld>
            <a:endParaRPr lang="en-US" dirty="0"/>
          </a:p>
        </p:txBody>
      </p:sp>
    </p:spTree>
    <p:extLst>
      <p:ext uri="{BB962C8B-B14F-4D97-AF65-F5344CB8AC3E}">
        <p14:creationId xmlns:p14="http://schemas.microsoft.com/office/powerpoint/2010/main" val="31125550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en-GB" altLang="da-DK"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95</a:t>
            </a:fld>
            <a:endParaRPr lang="en-US" dirty="0"/>
          </a:p>
        </p:txBody>
      </p:sp>
    </p:spTree>
    <p:extLst>
      <p:ext uri="{BB962C8B-B14F-4D97-AF65-F5344CB8AC3E}">
        <p14:creationId xmlns:p14="http://schemas.microsoft.com/office/powerpoint/2010/main" val="717552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noProof="0" dirty="0">
              <a:solidFill>
                <a:srgbClr val="15143D"/>
              </a:solidFill>
              <a:latin typeface="+mn-lt"/>
            </a:endParaRPr>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96</a:t>
            </a:fld>
            <a:endParaRPr lang="en-US" dirty="0"/>
          </a:p>
        </p:txBody>
      </p:sp>
    </p:spTree>
    <p:extLst>
      <p:ext uri="{BB962C8B-B14F-4D97-AF65-F5344CB8AC3E}">
        <p14:creationId xmlns:p14="http://schemas.microsoft.com/office/powerpoint/2010/main" val="15859178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97</a:t>
            </a:fld>
            <a:endParaRPr lang="en-US" dirty="0"/>
          </a:p>
        </p:txBody>
      </p:sp>
    </p:spTree>
    <p:extLst>
      <p:ext uri="{BB962C8B-B14F-4D97-AF65-F5344CB8AC3E}">
        <p14:creationId xmlns:p14="http://schemas.microsoft.com/office/powerpoint/2010/main" val="1498515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98</a:t>
            </a:fld>
            <a:endParaRPr lang="en-US" dirty="0"/>
          </a:p>
        </p:txBody>
      </p:sp>
    </p:spTree>
    <p:extLst>
      <p:ext uri="{BB962C8B-B14F-4D97-AF65-F5344CB8AC3E}">
        <p14:creationId xmlns:p14="http://schemas.microsoft.com/office/powerpoint/2010/main" val="33820845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17841" indent="-117841">
              <a:buFont typeface="Arial" panose="020B0604020202020204" pitchFamily="34" charset="0"/>
              <a:buChar char="•"/>
              <a:defRPr/>
            </a:pPr>
            <a:endParaRPr lang="da-DK" dirty="0">
              <a:latin typeface="+mn-lt"/>
            </a:endParaRPr>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99</a:t>
            </a:fld>
            <a:endParaRPr lang="en-US" dirty="0"/>
          </a:p>
        </p:txBody>
      </p:sp>
    </p:spTree>
    <p:extLst>
      <p:ext uri="{BB962C8B-B14F-4D97-AF65-F5344CB8AC3E}">
        <p14:creationId xmlns:p14="http://schemas.microsoft.com/office/powerpoint/2010/main" val="24890231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a:solidFill>
                  <a:srgbClr val="000000"/>
                </a:solidFill>
              </a:rPr>
              <a:pPr>
                <a:defRPr/>
              </a:pPr>
              <a:t>100</a:t>
            </a:fld>
            <a:endParaRPr lang="en-US" dirty="0">
              <a:solidFill>
                <a:srgbClr val="000000"/>
              </a:solidFill>
            </a:endParaRPr>
          </a:p>
        </p:txBody>
      </p:sp>
    </p:spTree>
    <p:extLst>
      <p:ext uri="{BB962C8B-B14F-4D97-AF65-F5344CB8AC3E}">
        <p14:creationId xmlns:p14="http://schemas.microsoft.com/office/powerpoint/2010/main" val="83630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buFont typeface="Wingdings" pitchFamily="2" charset="2"/>
              <a:buNone/>
            </a:pPr>
            <a:endParaRPr lang="en-GB"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9</a:t>
            </a:fld>
            <a:endParaRPr lang="en-US" dirty="0"/>
          </a:p>
        </p:txBody>
      </p:sp>
    </p:spTree>
    <p:extLst>
      <p:ext uri="{BB962C8B-B14F-4D97-AF65-F5344CB8AC3E}">
        <p14:creationId xmlns:p14="http://schemas.microsoft.com/office/powerpoint/2010/main" val="26480884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106</a:t>
            </a:fld>
            <a:endParaRPr lang="en-US" dirty="0"/>
          </a:p>
        </p:txBody>
      </p:sp>
    </p:spTree>
    <p:extLst>
      <p:ext uri="{BB962C8B-B14F-4D97-AF65-F5344CB8AC3E}">
        <p14:creationId xmlns:p14="http://schemas.microsoft.com/office/powerpoint/2010/main" val="36430415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C6849C0C-D578-4109-9B94-8937DAE8BF88}" type="slidenum">
              <a:rPr lang="en-US" sz="900"/>
              <a:pPr algn="r" eaLnBrk="1" hangingPunct="1"/>
              <a:t>107</a:t>
            </a:fld>
            <a:endParaRPr lang="en-US" sz="900"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t> </a:t>
            </a:r>
          </a:p>
        </p:txBody>
      </p:sp>
    </p:spTree>
    <p:extLst>
      <p:ext uri="{BB962C8B-B14F-4D97-AF65-F5344CB8AC3E}">
        <p14:creationId xmlns:p14="http://schemas.microsoft.com/office/powerpoint/2010/main" val="10367732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818301" y="6306375"/>
            <a:ext cx="2156378" cy="3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108</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29747" eaLnBrk="1" hangingPunct="1">
              <a:defRPr/>
            </a:pPr>
            <a:endParaRPr lang="en-US" sz="800" dirty="0">
              <a:solidFill>
                <a:schemeClr val="tx1"/>
              </a:solidFill>
            </a:endParaRPr>
          </a:p>
          <a:p>
            <a:pPr defTabSz="629747" eaLnBrk="1" hangingPunct="1">
              <a:defRPr/>
            </a:pPr>
            <a:endParaRPr lang="en-US" sz="800" dirty="0">
              <a:solidFill>
                <a:schemeClr val="tx1"/>
              </a:solidFill>
            </a:endParaRPr>
          </a:p>
          <a:p>
            <a:pPr defTabSz="629747" eaLnBrk="1" hangingPunct="1">
              <a:defRPr/>
            </a:pPr>
            <a:endParaRPr lang="pt-BR" dirty="0"/>
          </a:p>
        </p:txBody>
      </p:sp>
    </p:spTree>
    <p:extLst>
      <p:ext uri="{BB962C8B-B14F-4D97-AF65-F5344CB8AC3E}">
        <p14:creationId xmlns:p14="http://schemas.microsoft.com/office/powerpoint/2010/main" val="24771543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400" dirty="0"/>
          </a:p>
        </p:txBody>
      </p:sp>
      <p:sp>
        <p:nvSpPr>
          <p:cNvPr id="4" name="Pladsholder til diasnummer 3"/>
          <p:cNvSpPr>
            <a:spLocks noGrp="1"/>
          </p:cNvSpPr>
          <p:nvPr>
            <p:ph type="sldNum" sz="quarter" idx="10"/>
          </p:nvPr>
        </p:nvSpPr>
        <p:spPr/>
        <p:txBody>
          <a:bodyPr/>
          <a:lstStyle/>
          <a:p>
            <a:pPr>
              <a:defRPr/>
            </a:pPr>
            <a:fld id="{26BD522E-516A-4C1E-B171-88503B907687}" type="slidenum">
              <a:rPr lang="en-US" smtClean="0"/>
              <a:pPr>
                <a:defRPr/>
              </a:pPr>
              <a:t>109</a:t>
            </a:fld>
            <a:endParaRPr lang="en-US" dirty="0"/>
          </a:p>
        </p:txBody>
      </p:sp>
    </p:spTree>
    <p:extLst>
      <p:ext uri="{BB962C8B-B14F-4D97-AF65-F5344CB8AC3E}">
        <p14:creationId xmlns:p14="http://schemas.microsoft.com/office/powerpoint/2010/main" val="35821741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110</a:t>
            </a:fld>
            <a:endParaRPr lang="en-US" dirty="0"/>
          </a:p>
        </p:txBody>
      </p:sp>
    </p:spTree>
    <p:extLst>
      <p:ext uri="{BB962C8B-B14F-4D97-AF65-F5344CB8AC3E}">
        <p14:creationId xmlns:p14="http://schemas.microsoft.com/office/powerpoint/2010/main" val="12196719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8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111</a:t>
            </a:fld>
            <a:endParaRPr lang="en-US" dirty="0"/>
          </a:p>
        </p:txBody>
      </p:sp>
    </p:spTree>
    <p:extLst>
      <p:ext uri="{BB962C8B-B14F-4D97-AF65-F5344CB8AC3E}">
        <p14:creationId xmlns:p14="http://schemas.microsoft.com/office/powerpoint/2010/main" val="34032208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2642157" y="6532646"/>
            <a:ext cx="2021604" cy="3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561" tIns="33281" rIns="66561" bIns="33281" anchor="b"/>
          <a:lstStyle>
            <a:lvl1pPr defTabSz="965200" eaLnBrk="0" hangingPunct="0">
              <a:defRPr>
                <a:solidFill>
                  <a:schemeClr val="tx1"/>
                </a:solidFill>
                <a:latin typeface="Arial" pitchFamily="34" charset="0"/>
              </a:defRPr>
            </a:lvl1pPr>
            <a:lvl2pPr marL="742950" indent="-285750" defTabSz="965200" eaLnBrk="0" hangingPunct="0">
              <a:defRPr>
                <a:solidFill>
                  <a:schemeClr val="tx1"/>
                </a:solidFill>
                <a:latin typeface="Arial" pitchFamily="34" charset="0"/>
              </a:defRPr>
            </a:lvl2pPr>
            <a:lvl3pPr marL="1143000" indent="-228600" defTabSz="965200" eaLnBrk="0" hangingPunct="0">
              <a:defRPr>
                <a:solidFill>
                  <a:schemeClr val="tx1"/>
                </a:solidFill>
                <a:latin typeface="Arial" pitchFamily="34" charset="0"/>
              </a:defRPr>
            </a:lvl3pPr>
            <a:lvl4pPr marL="1600200" indent="-228600" defTabSz="965200" eaLnBrk="0" hangingPunct="0">
              <a:defRPr>
                <a:solidFill>
                  <a:schemeClr val="tx1"/>
                </a:solidFill>
                <a:latin typeface="Arial" pitchFamily="34" charset="0"/>
              </a:defRPr>
            </a:lvl4pPr>
            <a:lvl5pPr marL="2057400" indent="-228600" defTabSz="965200" eaLnBrk="0" hangingPunct="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pPr algn="r" eaLnBrk="1" hangingPunct="1"/>
            <a:fld id="{30FB66FD-633A-47DD-B5E5-F452B58FAB42}" type="slidenum">
              <a:rPr lang="en-US" sz="900"/>
              <a:pPr algn="r" eaLnBrk="1" hangingPunct="1"/>
              <a:t>112</a:t>
            </a:fld>
            <a:endParaRPr lang="en-US" sz="9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a-DK" sz="800" dirty="0">
              <a:cs typeface="Arial" charset="0"/>
            </a:endParaRPr>
          </a:p>
        </p:txBody>
      </p:sp>
    </p:spTree>
    <p:extLst>
      <p:ext uri="{BB962C8B-B14F-4D97-AF65-F5344CB8AC3E}">
        <p14:creationId xmlns:p14="http://schemas.microsoft.com/office/powerpoint/2010/main" val="13776008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629747">
              <a:defRPr/>
            </a:pPr>
            <a:endParaRPr lang="en-GB"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113</a:t>
            </a:fld>
            <a:endParaRPr lang="en-US" dirty="0"/>
          </a:p>
        </p:txBody>
      </p:sp>
    </p:spTree>
    <p:extLst>
      <p:ext uri="{BB962C8B-B14F-4D97-AF65-F5344CB8AC3E}">
        <p14:creationId xmlns:p14="http://schemas.microsoft.com/office/powerpoint/2010/main" val="21144231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sz="140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114</a:t>
            </a:fld>
            <a:endParaRPr lang="en-US" dirty="0"/>
          </a:p>
        </p:txBody>
      </p:sp>
    </p:spTree>
    <p:extLst>
      <p:ext uri="{BB962C8B-B14F-4D97-AF65-F5344CB8AC3E}">
        <p14:creationId xmlns:p14="http://schemas.microsoft.com/office/powerpoint/2010/main" val="26745713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b="0" noProof="0" dirty="0"/>
          </a:p>
        </p:txBody>
      </p:sp>
      <p:sp>
        <p:nvSpPr>
          <p:cNvPr id="4" name="Pladsholder til slidenummer 3"/>
          <p:cNvSpPr>
            <a:spLocks noGrp="1"/>
          </p:cNvSpPr>
          <p:nvPr>
            <p:ph type="sldNum" sz="quarter" idx="10"/>
          </p:nvPr>
        </p:nvSpPr>
        <p:spPr/>
        <p:txBody>
          <a:bodyPr/>
          <a:lstStyle/>
          <a:p>
            <a:pPr>
              <a:defRPr/>
            </a:pPr>
            <a:fld id="{26BD522E-516A-4C1E-B171-88503B907687}" type="slidenum">
              <a:rPr lang="en-US" smtClean="0"/>
              <a:pPr>
                <a:defRPr/>
              </a:pPr>
              <a:t>115</a:t>
            </a:fld>
            <a:endParaRPr lang="en-US" dirty="0"/>
          </a:p>
        </p:txBody>
      </p:sp>
    </p:spTree>
    <p:extLst>
      <p:ext uri="{BB962C8B-B14F-4D97-AF65-F5344CB8AC3E}">
        <p14:creationId xmlns:p14="http://schemas.microsoft.com/office/powerpoint/2010/main" val="96464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34517" y="34164"/>
            <a:ext cx="6318834" cy="268288"/>
          </a:xfrm>
          <a:prstGeom prst="rect">
            <a:avLst/>
          </a:prstGeom>
        </p:spPr>
        <p:txBody>
          <a:bodyPr/>
          <a:lstStyle>
            <a:lvl1pPr marL="0" indent="0">
              <a:buNone/>
              <a:defRPr sz="1600" b="1">
                <a:solidFill>
                  <a:schemeClr val="bg1"/>
                </a:solidFill>
                <a:latin typeface="Calibri" panose="020F0502020204030204" pitchFamily="34" charset="0"/>
              </a:defRPr>
            </a:lvl1pPr>
          </a:lstStyle>
          <a:p>
            <a:pPr lvl="0"/>
            <a:endParaRPr lang="en-IN" dirty="0"/>
          </a:p>
        </p:txBody>
      </p:sp>
      <p:sp>
        <p:nvSpPr>
          <p:cNvPr id="6" name="Text Placeholder 4"/>
          <p:cNvSpPr>
            <a:spLocks noGrp="1"/>
          </p:cNvSpPr>
          <p:nvPr>
            <p:ph type="body" sz="quarter" idx="11"/>
          </p:nvPr>
        </p:nvSpPr>
        <p:spPr>
          <a:xfrm>
            <a:off x="1434517" y="322277"/>
            <a:ext cx="6312716" cy="268288"/>
          </a:xfrm>
          <a:prstGeom prst="rect">
            <a:avLst/>
          </a:prstGeom>
        </p:spPr>
        <p:txBody>
          <a:bodyPr/>
          <a:lstStyle>
            <a:lvl1pPr marL="0" indent="0">
              <a:buNone/>
              <a:defRPr sz="1600" b="1">
                <a:solidFill>
                  <a:schemeClr val="bg1"/>
                </a:solidFill>
                <a:latin typeface="Calibri" panose="020F0502020204030204" pitchFamily="34" charset="0"/>
              </a:defRPr>
            </a:lvl1pPr>
          </a:lstStyle>
          <a:p>
            <a:pPr lvl="0"/>
            <a:endParaRPr lang="en-IN" dirty="0"/>
          </a:p>
        </p:txBody>
      </p:sp>
      <p:sp>
        <p:nvSpPr>
          <p:cNvPr id="14" name="Text Placeholder 12"/>
          <p:cNvSpPr>
            <a:spLocks noGrp="1"/>
          </p:cNvSpPr>
          <p:nvPr>
            <p:ph type="body" sz="quarter" idx="12"/>
          </p:nvPr>
        </p:nvSpPr>
        <p:spPr>
          <a:xfrm>
            <a:off x="385763" y="819150"/>
            <a:ext cx="8447087" cy="5648325"/>
          </a:xfrm>
          <a:prstGeom prst="rect">
            <a:avLst/>
          </a:prstGeom>
        </p:spPr>
        <p:txBody>
          <a:bodyPr/>
          <a:lstStyle>
            <a:lvl1pPr marL="0" indent="0">
              <a:spcBef>
                <a:spcPts val="0"/>
              </a:spcBef>
              <a:spcAft>
                <a:spcPts val="838"/>
              </a:spcAft>
              <a:buNone/>
              <a:defRPr sz="1800" b="1">
                <a:solidFill>
                  <a:srgbClr val="15143D"/>
                </a:solidFill>
                <a:latin typeface="Calibri" panose="020F0502020204030204" pitchFamily="34" charset="0"/>
              </a:defRPr>
            </a:lvl1pPr>
            <a:lvl2pPr marL="0" indent="0">
              <a:spcBef>
                <a:spcPts val="0"/>
              </a:spcBef>
              <a:spcAft>
                <a:spcPts val="838"/>
              </a:spcAft>
              <a:buNone/>
              <a:defRPr sz="1600">
                <a:solidFill>
                  <a:srgbClr val="15143D"/>
                </a:solidFill>
                <a:latin typeface="Calibri" panose="020F0502020204030204" pitchFamily="34" charset="0"/>
              </a:defRPr>
            </a:lvl2pPr>
            <a:lvl3pPr marL="457200" indent="-34200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3295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extLst>
      <p:ext uri="{BB962C8B-B14F-4D97-AF65-F5344CB8AC3E}">
        <p14:creationId xmlns:p14="http://schemas.microsoft.com/office/powerpoint/2010/main" val="18742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4897438"/>
            <a:ext cx="9144000" cy="915987"/>
          </a:xfrm>
          <a:prstGeom prst="rect">
            <a:avLst/>
          </a:prstGeom>
          <a:solidFill>
            <a:srgbClr val="DA9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TextBox 24"/>
          <p:cNvSpPr txBox="1"/>
          <p:nvPr userDrawn="1"/>
        </p:nvSpPr>
        <p:spPr>
          <a:xfrm>
            <a:off x="7835317" y="4536311"/>
            <a:ext cx="1300294" cy="246221"/>
          </a:xfrm>
          <a:prstGeom prst="rect">
            <a:avLst/>
          </a:prstGeom>
          <a:noFill/>
        </p:spPr>
        <p:txBody>
          <a:bodyPr wrap="square" rtlCol="0">
            <a:spAutoFit/>
          </a:bodyPr>
          <a:lstStyle/>
          <a:p>
            <a:pPr algn="r"/>
            <a:r>
              <a:rPr lang="en-US" sz="1000" b="0" dirty="0">
                <a:solidFill>
                  <a:schemeClr val="bg1">
                    <a:lumMod val="50000"/>
                  </a:schemeClr>
                </a:solidFill>
              </a:rPr>
              <a:t>Release</a:t>
            </a:r>
            <a:r>
              <a:rPr lang="en-US" sz="1000" b="0" baseline="0" dirty="0">
                <a:solidFill>
                  <a:schemeClr val="bg1">
                    <a:lumMod val="50000"/>
                  </a:schemeClr>
                </a:solidFill>
              </a:rPr>
              <a:t> 1.0</a:t>
            </a:r>
            <a:endParaRPr lang="en-US" sz="1000" b="0" dirty="0">
              <a:solidFill>
                <a:schemeClr val="bg1">
                  <a:lumMod val="50000"/>
                </a:schemeClr>
              </a:solidFill>
            </a:endParaRPr>
          </a:p>
        </p:txBody>
      </p:sp>
      <p:cxnSp>
        <p:nvCxnSpPr>
          <p:cNvPr id="32" name="Straight Connector 31"/>
          <p:cNvCxnSpPr/>
          <p:nvPr userDrawn="1"/>
        </p:nvCxnSpPr>
        <p:spPr>
          <a:xfrm>
            <a:off x="0" y="4897436"/>
            <a:ext cx="92027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0" y="5813423"/>
            <a:ext cx="92027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Lige forbindelse 5"/>
          <p:cNvCxnSpPr/>
          <p:nvPr userDrawn="1"/>
        </p:nvCxnSpPr>
        <p:spPr>
          <a:xfrm flipV="1">
            <a:off x="2314576" y="3044420"/>
            <a:ext cx="4514848" cy="1"/>
          </a:xfrm>
          <a:prstGeom prst="line">
            <a:avLst/>
          </a:prstGeom>
          <a:ln w="38100">
            <a:solidFill>
              <a:srgbClr val="15143D"/>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p:ph type="body" sz="quarter" idx="12"/>
          </p:nvPr>
        </p:nvSpPr>
        <p:spPr>
          <a:xfrm>
            <a:off x="1671186" y="2173045"/>
            <a:ext cx="6312716" cy="784202"/>
          </a:xfrm>
          <a:prstGeom prst="rect">
            <a:avLst/>
          </a:prstGeom>
        </p:spPr>
        <p:txBody>
          <a:bodyPr/>
          <a:lstStyle>
            <a:lvl1pPr marL="0" indent="0">
              <a:buNone/>
              <a:defRPr sz="4400" b="1">
                <a:solidFill>
                  <a:srgbClr val="15143D"/>
                </a:solidFill>
                <a:latin typeface="Calibri" panose="020F0502020204030204" pitchFamily="34" charset="0"/>
              </a:defRPr>
            </a:lvl1pPr>
          </a:lstStyle>
          <a:p>
            <a:pPr lvl="0"/>
            <a:endParaRPr lang="en-IN" dirty="0"/>
          </a:p>
        </p:txBody>
      </p:sp>
      <p:sp>
        <p:nvSpPr>
          <p:cNvPr id="22" name="Text Placeholder 4"/>
          <p:cNvSpPr>
            <a:spLocks noGrp="1"/>
          </p:cNvSpPr>
          <p:nvPr>
            <p:ph type="body" sz="quarter" idx="13"/>
          </p:nvPr>
        </p:nvSpPr>
        <p:spPr>
          <a:xfrm>
            <a:off x="1672974" y="3089263"/>
            <a:ext cx="6312716" cy="784202"/>
          </a:xfrm>
          <a:prstGeom prst="rect">
            <a:avLst/>
          </a:prstGeom>
        </p:spPr>
        <p:txBody>
          <a:bodyPr/>
          <a:lstStyle>
            <a:lvl1pPr marL="0" indent="0" algn="ctr">
              <a:buNone/>
              <a:defRPr sz="4400" b="1">
                <a:solidFill>
                  <a:srgbClr val="15143D"/>
                </a:solidFill>
                <a:latin typeface="Calibri" panose="020F0502020204030204" pitchFamily="34" charset="0"/>
              </a:defRPr>
            </a:lvl1pPr>
          </a:lstStyle>
          <a:p>
            <a:pPr lvl="0"/>
            <a:endParaRPr lang="en-IN" dirty="0"/>
          </a:p>
        </p:txBody>
      </p:sp>
    </p:spTree>
    <p:extLst>
      <p:ext uri="{BB962C8B-B14F-4D97-AF65-F5344CB8AC3E}">
        <p14:creationId xmlns:p14="http://schemas.microsoft.com/office/powerpoint/2010/main" val="217653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2" name="Titel 1"/>
          <p:cNvSpPr>
            <a:spLocks noGrp="1"/>
          </p:cNvSpPr>
          <p:nvPr>
            <p:ph type="title"/>
          </p:nvPr>
        </p:nvSpPr>
        <p:spPr>
          <a:xfrm>
            <a:off x="543261" y="2318591"/>
            <a:ext cx="8229600" cy="1143000"/>
          </a:xfrm>
          <a:prstGeom prst="rect">
            <a:avLst/>
          </a:prstGeom>
        </p:spPr>
        <p:txBody>
          <a:bodyPr/>
          <a:lstStyle/>
          <a:p>
            <a:r>
              <a:rPr lang="da-DK" dirty="0"/>
              <a:t>Klik for at redigere i master</a:t>
            </a:r>
          </a:p>
        </p:txBody>
      </p:sp>
    </p:spTree>
    <p:extLst>
      <p:ext uri="{BB962C8B-B14F-4D97-AF65-F5344CB8AC3E}">
        <p14:creationId xmlns:p14="http://schemas.microsoft.com/office/powerpoint/2010/main" val="26584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of modul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1534" y="2948906"/>
            <a:ext cx="4660932" cy="1099112"/>
          </a:xfrm>
          <a:prstGeom prst="rect">
            <a:avLst/>
          </a:prstGeom>
          <a:noFill/>
          <a:ln>
            <a:noFill/>
          </a:ln>
          <a:effectLst/>
        </p:spPr>
      </p:pic>
    </p:spTree>
    <p:extLst>
      <p:ext uri="{BB962C8B-B14F-4D97-AF65-F5344CB8AC3E}">
        <p14:creationId xmlns:p14="http://schemas.microsoft.com/office/powerpoint/2010/main" val="313768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userDrawn="1"/>
        </p:nvSpPr>
        <p:spPr>
          <a:xfrm>
            <a:off x="0" y="4897438"/>
            <a:ext cx="9144000" cy="915987"/>
          </a:xfrm>
          <a:prstGeom prst="rect">
            <a:avLst/>
          </a:prstGeom>
          <a:solidFill>
            <a:srgbClr val="DA9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TextBox 24"/>
          <p:cNvSpPr txBox="1"/>
          <p:nvPr userDrawn="1"/>
        </p:nvSpPr>
        <p:spPr>
          <a:xfrm>
            <a:off x="7835317" y="4536311"/>
            <a:ext cx="1300294" cy="246221"/>
          </a:xfrm>
          <a:prstGeom prst="rect">
            <a:avLst/>
          </a:prstGeom>
          <a:noFill/>
        </p:spPr>
        <p:txBody>
          <a:bodyPr wrap="square" rtlCol="0">
            <a:spAutoFit/>
          </a:bodyPr>
          <a:lstStyle/>
          <a:p>
            <a:pPr algn="r"/>
            <a:r>
              <a:rPr lang="en-US" sz="1000" b="0" dirty="0">
                <a:solidFill>
                  <a:schemeClr val="bg1">
                    <a:lumMod val="50000"/>
                  </a:schemeClr>
                </a:solidFill>
              </a:rPr>
              <a:t>Release</a:t>
            </a:r>
            <a:r>
              <a:rPr lang="en-US" sz="1000" b="0" baseline="0" dirty="0">
                <a:solidFill>
                  <a:schemeClr val="bg1">
                    <a:lumMod val="50000"/>
                  </a:schemeClr>
                </a:solidFill>
              </a:rPr>
              <a:t> 1.0</a:t>
            </a:r>
            <a:endParaRPr lang="en-US" sz="1000" b="0" dirty="0">
              <a:solidFill>
                <a:schemeClr val="bg1">
                  <a:lumMod val="50000"/>
                </a:schemeClr>
              </a:solidFill>
            </a:endParaRPr>
          </a:p>
        </p:txBody>
      </p:sp>
      <p:cxnSp>
        <p:nvCxnSpPr>
          <p:cNvPr id="32" name="Straight Connector 31"/>
          <p:cNvCxnSpPr/>
          <p:nvPr userDrawn="1"/>
        </p:nvCxnSpPr>
        <p:spPr>
          <a:xfrm>
            <a:off x="0" y="4897436"/>
            <a:ext cx="92027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0" y="5813423"/>
            <a:ext cx="92027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Lige forbindelse 5"/>
          <p:cNvCxnSpPr/>
          <p:nvPr userDrawn="1"/>
        </p:nvCxnSpPr>
        <p:spPr>
          <a:xfrm flipV="1">
            <a:off x="2314576" y="3044420"/>
            <a:ext cx="4514848" cy="1"/>
          </a:xfrm>
          <a:prstGeom prst="line">
            <a:avLst/>
          </a:prstGeom>
          <a:ln w="38100">
            <a:solidFill>
              <a:srgbClr val="15143D"/>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p:ph type="body" sz="quarter" idx="12"/>
          </p:nvPr>
        </p:nvSpPr>
        <p:spPr>
          <a:xfrm>
            <a:off x="1671186" y="2173045"/>
            <a:ext cx="6312716" cy="784202"/>
          </a:xfrm>
          <a:prstGeom prst="rect">
            <a:avLst/>
          </a:prstGeom>
        </p:spPr>
        <p:txBody>
          <a:bodyPr/>
          <a:lstStyle>
            <a:lvl1pPr marL="0" indent="0">
              <a:buNone/>
              <a:defRPr sz="4400" b="1">
                <a:solidFill>
                  <a:srgbClr val="15143D"/>
                </a:solidFill>
                <a:latin typeface="Calibri" panose="020F0502020204030204" pitchFamily="34" charset="0"/>
              </a:defRPr>
            </a:lvl1pPr>
          </a:lstStyle>
          <a:p>
            <a:pPr lvl="0"/>
            <a:endParaRPr lang="en-IN" dirty="0"/>
          </a:p>
        </p:txBody>
      </p:sp>
      <p:sp>
        <p:nvSpPr>
          <p:cNvPr id="22" name="Text Placeholder 4"/>
          <p:cNvSpPr>
            <a:spLocks noGrp="1"/>
          </p:cNvSpPr>
          <p:nvPr>
            <p:ph type="body" sz="quarter" idx="13"/>
          </p:nvPr>
        </p:nvSpPr>
        <p:spPr>
          <a:xfrm>
            <a:off x="1672974" y="3089263"/>
            <a:ext cx="6312716" cy="784202"/>
          </a:xfrm>
          <a:prstGeom prst="rect">
            <a:avLst/>
          </a:prstGeom>
        </p:spPr>
        <p:txBody>
          <a:bodyPr/>
          <a:lstStyle>
            <a:lvl1pPr marL="0" indent="0" algn="ctr">
              <a:buNone/>
              <a:defRPr sz="4400" b="1">
                <a:solidFill>
                  <a:srgbClr val="15143D"/>
                </a:solidFill>
                <a:latin typeface="Calibri" panose="020F0502020204030204" pitchFamily="34" charset="0"/>
              </a:defRPr>
            </a:lvl1pPr>
          </a:lstStyle>
          <a:p>
            <a:pPr lvl="0"/>
            <a:endParaRPr lang="en-IN" dirty="0"/>
          </a:p>
        </p:txBody>
      </p:sp>
    </p:spTree>
    <p:extLst>
      <p:ext uri="{BB962C8B-B14F-4D97-AF65-F5344CB8AC3E}">
        <p14:creationId xmlns:p14="http://schemas.microsoft.com/office/powerpoint/2010/main" val="428279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userDrawn="1"/>
        </p:nvSpPr>
        <p:spPr>
          <a:xfrm>
            <a:off x="0" y="6594475"/>
            <a:ext cx="4343400" cy="215900"/>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800" dirty="0">
                <a:cs typeface="Arial" charset="0"/>
              </a:rPr>
              <a:t>Copyright © 2020, ITAMORG. All rights reserved.</a:t>
            </a:r>
          </a:p>
        </p:txBody>
      </p:sp>
      <p:sp>
        <p:nvSpPr>
          <p:cNvPr id="16" name="Slide Number Placeholder 5"/>
          <p:cNvSpPr txBox="1">
            <a:spLocks/>
          </p:cNvSpPr>
          <p:nvPr userDrawn="1"/>
        </p:nvSpPr>
        <p:spPr>
          <a:xfrm>
            <a:off x="8646428" y="6546850"/>
            <a:ext cx="539750" cy="311150"/>
          </a:xfrm>
          <a:prstGeom prst="rect">
            <a:avLst/>
          </a:prstGeom>
        </p:spPr>
        <p:txBody>
          <a:bodyPr/>
          <a:lstStyle>
            <a:lvl1pPr eaLnBrk="0" hangingPunct="0">
              <a:defRPr sz="2400">
                <a:solidFill>
                  <a:srgbClr val="CF0E30"/>
                </a:solidFill>
                <a:latin typeface="Arial" pitchFamily="34" charset="0"/>
                <a:ea typeface="ＭＳ Ｐゴシック" pitchFamily="34" charset="-128"/>
              </a:defRPr>
            </a:lvl1pPr>
            <a:lvl2pPr marL="742950" indent="-285750" eaLnBrk="0" hangingPunct="0">
              <a:defRPr sz="2400">
                <a:solidFill>
                  <a:srgbClr val="CF0E30"/>
                </a:solidFill>
                <a:latin typeface="Arial" pitchFamily="34" charset="0"/>
                <a:ea typeface="ＭＳ Ｐゴシック" pitchFamily="34" charset="-128"/>
              </a:defRPr>
            </a:lvl2pPr>
            <a:lvl3pPr marL="1143000" indent="-228600" eaLnBrk="0" hangingPunct="0">
              <a:defRPr sz="2400">
                <a:solidFill>
                  <a:srgbClr val="CF0E30"/>
                </a:solidFill>
                <a:latin typeface="Arial" pitchFamily="34" charset="0"/>
                <a:ea typeface="ＭＳ Ｐゴシック" pitchFamily="34" charset="-128"/>
              </a:defRPr>
            </a:lvl3pPr>
            <a:lvl4pPr marL="1600200" indent="-228600" eaLnBrk="0" hangingPunct="0">
              <a:defRPr sz="2400">
                <a:solidFill>
                  <a:srgbClr val="CF0E30"/>
                </a:solidFill>
                <a:latin typeface="Arial" pitchFamily="34" charset="0"/>
                <a:ea typeface="ＭＳ Ｐゴシック" pitchFamily="34" charset="-128"/>
              </a:defRPr>
            </a:lvl4pPr>
            <a:lvl5pPr marL="2057400" indent="-228600" eaLnBrk="0" hangingPunct="0">
              <a:defRPr sz="2400">
                <a:solidFill>
                  <a:srgbClr val="CF0E30"/>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rgbClr val="CF0E30"/>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rgbClr val="CF0E30"/>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rgbClr val="CF0E30"/>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rgbClr val="CF0E30"/>
                </a:solidFill>
                <a:latin typeface="Arial" pitchFamily="34" charset="0"/>
                <a:ea typeface="ＭＳ Ｐゴシック" pitchFamily="34" charset="-128"/>
              </a:defRPr>
            </a:lvl9pPr>
          </a:lstStyle>
          <a:p>
            <a:pPr algn="ctr" eaLnBrk="1" hangingPunct="1">
              <a:defRPr/>
            </a:pPr>
            <a:fld id="{A10421D3-BFB7-4D60-B6F1-49CBFF8C4969}" type="slidenum">
              <a:rPr lang="en-US" sz="1100" smtClean="0">
                <a:solidFill>
                  <a:schemeClr val="tx1"/>
                </a:solidFill>
              </a:rPr>
              <a:pPr algn="ctr" eaLnBrk="1" hangingPunct="1">
                <a:defRPr/>
              </a:pPr>
              <a:t>‹nr.›</a:t>
            </a:fld>
            <a:endParaRPr lang="en-US" sz="1100" dirty="0">
              <a:solidFill>
                <a:schemeClr val="tx1"/>
              </a:solidFill>
            </a:endParaRPr>
          </a:p>
        </p:txBody>
      </p:sp>
      <p:sp>
        <p:nvSpPr>
          <p:cNvPr id="18" name="Rectangle 17"/>
          <p:cNvSpPr/>
          <p:nvPr userDrawn="1"/>
        </p:nvSpPr>
        <p:spPr>
          <a:xfrm>
            <a:off x="1437936" y="-8213"/>
            <a:ext cx="7717420" cy="674687"/>
          </a:xfrm>
          <a:prstGeom prst="rect">
            <a:avLst/>
          </a:prstGeom>
          <a:solidFill>
            <a:srgbClr val="DA9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9" name="Straight Connector 18"/>
          <p:cNvCxnSpPr/>
          <p:nvPr userDrawn="1"/>
        </p:nvCxnSpPr>
        <p:spPr>
          <a:xfrm>
            <a:off x="-3175" y="674688"/>
            <a:ext cx="915035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8" idx="3"/>
          </p:cNvCxnSpPr>
          <p:nvPr userDrawn="1"/>
        </p:nvCxnSpPr>
        <p:spPr>
          <a:xfrm>
            <a:off x="1437936" y="326448"/>
            <a:ext cx="7717420" cy="26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Billed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56664" y="6576594"/>
            <a:ext cx="254037" cy="251661"/>
          </a:xfrm>
          <a:prstGeom prst="rect">
            <a:avLst/>
          </a:prstGeom>
          <a:noFill/>
          <a:ln>
            <a:noFill/>
          </a:ln>
          <a:effectLst/>
        </p:spPr>
      </p:pic>
      <p:pic>
        <p:nvPicPr>
          <p:cNvPr id="3" name="Billed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74" y="24380"/>
            <a:ext cx="1437691" cy="611272"/>
          </a:xfrm>
          <a:prstGeom prst="rect">
            <a:avLst/>
          </a:prstGeom>
        </p:spPr>
      </p:pic>
      <p:sp>
        <p:nvSpPr>
          <p:cNvPr id="4" name="Tekstboks 3"/>
          <p:cNvSpPr txBox="1"/>
          <p:nvPr userDrawn="1"/>
        </p:nvSpPr>
        <p:spPr>
          <a:xfrm>
            <a:off x="6958833" y="1197"/>
            <a:ext cx="2185167" cy="338554"/>
          </a:xfrm>
          <a:prstGeom prst="rect">
            <a:avLst/>
          </a:prstGeom>
          <a:noFill/>
        </p:spPr>
        <p:txBody>
          <a:bodyPr wrap="square" rtlCol="0">
            <a:spAutoFit/>
          </a:bodyPr>
          <a:lstStyle/>
          <a:p>
            <a:pPr algn="r"/>
            <a:r>
              <a:rPr lang="en-US" sz="1600" noProof="0" dirty="0">
                <a:solidFill>
                  <a:schemeClr val="bg1"/>
                </a:solidFill>
                <a:latin typeface="Calibri" panose="020F0502020204030204" pitchFamily="34" charset="0"/>
              </a:rPr>
              <a:t>ITAM Foundation</a:t>
            </a:r>
          </a:p>
        </p:txBody>
      </p:sp>
    </p:spTree>
  </p:cSld>
  <p:clrMap bg1="lt1" tx1="dk1" bg2="lt2" tx2="dk2" accent1="accent1" accent2="accent2" accent3="accent3" accent4="accent4" accent5="accent5" accent6="accent6" hlink="hlink" folHlink="folHlink"/>
  <p:sldLayoutIdLst>
    <p:sldLayoutId id="2147490243" r:id="rId1"/>
    <p:sldLayoutId id="2147490244" r:id="rId2"/>
    <p:sldLayoutId id="2147490245" r:id="rId3"/>
    <p:sldLayoutId id="2147490319" r:id="rId4"/>
    <p:sldLayoutId id="2147490318" r:id="rId5"/>
    <p:sldLayoutId id="2147490320" r:id="rId6"/>
  </p:sldLayoutIdLst>
  <p:hf hdr="0" ftr="0" dt="0"/>
  <p:txStyles>
    <p:titleStyle>
      <a:lvl1pPr algn="l" rtl="0" eaLnBrk="0" fontAlgn="base" hangingPunct="0">
        <a:spcBef>
          <a:spcPct val="0"/>
        </a:spcBef>
        <a:spcAft>
          <a:spcPct val="0"/>
        </a:spcAft>
        <a:defRPr sz="4400" cap="all">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Rounded MT Bold" pitchFamily="34" charset="0"/>
        </a:defRPr>
      </a:lvl2pPr>
      <a:lvl3pPr algn="l" rtl="0" eaLnBrk="0" fontAlgn="base" hangingPunct="0">
        <a:spcBef>
          <a:spcPct val="0"/>
        </a:spcBef>
        <a:spcAft>
          <a:spcPct val="0"/>
        </a:spcAft>
        <a:defRPr sz="4400">
          <a:solidFill>
            <a:schemeClr val="tx1"/>
          </a:solidFill>
          <a:latin typeface="Arial Rounded MT Bold" pitchFamily="34" charset="0"/>
        </a:defRPr>
      </a:lvl3pPr>
      <a:lvl4pPr algn="l" rtl="0" eaLnBrk="0" fontAlgn="base" hangingPunct="0">
        <a:spcBef>
          <a:spcPct val="0"/>
        </a:spcBef>
        <a:spcAft>
          <a:spcPct val="0"/>
        </a:spcAft>
        <a:defRPr sz="4400">
          <a:solidFill>
            <a:schemeClr val="tx1"/>
          </a:solidFill>
          <a:latin typeface="Arial Rounded MT Bold" pitchFamily="34" charset="0"/>
        </a:defRPr>
      </a:lvl4pPr>
      <a:lvl5pPr algn="l" rtl="0" eaLnBrk="0" fontAlgn="base" hangingPunct="0">
        <a:spcBef>
          <a:spcPct val="0"/>
        </a:spcBef>
        <a:spcAft>
          <a:spcPct val="0"/>
        </a:spcAft>
        <a:defRPr sz="4400">
          <a:solidFill>
            <a:schemeClr val="tx1"/>
          </a:solidFill>
          <a:latin typeface="Arial Rounded MT Bold" pitchFamily="34" charset="0"/>
        </a:defRPr>
      </a:lvl5pPr>
      <a:lvl6pPr marL="457200" algn="l" rtl="0" fontAlgn="base">
        <a:spcBef>
          <a:spcPct val="0"/>
        </a:spcBef>
        <a:spcAft>
          <a:spcPct val="0"/>
        </a:spcAft>
        <a:defRPr sz="4400">
          <a:solidFill>
            <a:schemeClr val="tx1"/>
          </a:solidFill>
          <a:latin typeface="Arial Rounded MT Bold" pitchFamily="34" charset="0"/>
        </a:defRPr>
      </a:lvl6pPr>
      <a:lvl7pPr marL="914400" algn="l" rtl="0" fontAlgn="base">
        <a:spcBef>
          <a:spcPct val="0"/>
        </a:spcBef>
        <a:spcAft>
          <a:spcPct val="0"/>
        </a:spcAft>
        <a:defRPr sz="4400">
          <a:solidFill>
            <a:schemeClr val="tx1"/>
          </a:solidFill>
          <a:latin typeface="Arial Rounded MT Bold" pitchFamily="34" charset="0"/>
        </a:defRPr>
      </a:lvl7pPr>
      <a:lvl8pPr marL="1371600" algn="l" rtl="0" fontAlgn="base">
        <a:spcBef>
          <a:spcPct val="0"/>
        </a:spcBef>
        <a:spcAft>
          <a:spcPct val="0"/>
        </a:spcAft>
        <a:defRPr sz="4400">
          <a:solidFill>
            <a:schemeClr val="tx1"/>
          </a:solidFill>
          <a:latin typeface="Arial Rounded MT Bold" pitchFamily="34" charset="0"/>
        </a:defRPr>
      </a:lvl8pPr>
      <a:lvl9pPr marL="1828800" algn="l"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notesSlide" Target="../notesSlides/notesSlide1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1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7.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8.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0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0.jpeg"/><Relationship Id="rId7" Type="http://schemas.openxmlformats.org/officeDocument/2006/relationships/image" Target="../media/image55.jpeg"/><Relationship Id="rId2" Type="http://schemas.openxmlformats.org/officeDocument/2006/relationships/notesSlide" Target="../notesSlides/notesSlide183.xml"/><Relationship Id="rId1" Type="http://schemas.openxmlformats.org/officeDocument/2006/relationships/slideLayout" Target="../slideLayouts/slideLayout1.xml"/><Relationship Id="rId6" Type="http://schemas.openxmlformats.org/officeDocument/2006/relationships/image" Target="../media/image38.WMF"/><Relationship Id="rId11" Type="http://schemas.openxmlformats.org/officeDocument/2006/relationships/image" Target="../media/image59.WMF"/><Relationship Id="rId5" Type="http://schemas.openxmlformats.org/officeDocument/2006/relationships/image" Target="../media/image54.WMF"/><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20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WMF"/><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184.xml"/><Relationship Id="rId1" Type="http://schemas.openxmlformats.org/officeDocument/2006/relationships/slideLayout" Target="../slideLayouts/slideLayout1.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emf"/></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iso19770.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itamorg.com/" TargetMode="External"/><Relationship Id="rId5" Type="http://schemas.openxmlformats.org/officeDocument/2006/relationships/hyperlink" Target="http://www.itamchannel.com/" TargetMode="External"/><Relationship Id="rId4" Type="http://schemas.openxmlformats.org/officeDocument/2006/relationships/hyperlink" Target="https://www.bing.com/search?q=ITIL4+practices&amp;cvid=809763e43d5347cf9fa4210acc1552f5&amp;FORM=ANSPA1&amp;PC=LCT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news.bloomberglaw.com/federal-contracting/ibm-beats-suit-alleging-irs-was-duped-into-signing-software-deal"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computerweekly.com/news/450413224/High-Court-rules-for-SAP-against-Diageo-in-indirect-licensing-case"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1020418" y="2272708"/>
            <a:ext cx="74417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4400" dirty="0">
                <a:solidFill>
                  <a:srgbClr val="15143D"/>
                </a:solidFill>
                <a:latin typeface="Calibri"/>
              </a:rPr>
              <a:t>IT Asset Management </a:t>
            </a:r>
          </a:p>
        </p:txBody>
      </p:sp>
      <p:sp>
        <p:nvSpPr>
          <p:cNvPr id="3" name="Rektangel 2"/>
          <p:cNvSpPr/>
          <p:nvPr/>
        </p:nvSpPr>
        <p:spPr>
          <a:xfrm>
            <a:off x="2846415" y="5171559"/>
            <a:ext cx="2717603" cy="461665"/>
          </a:xfrm>
          <a:prstGeom prst="rect">
            <a:avLst/>
          </a:prstGeom>
        </p:spPr>
        <p:txBody>
          <a:bodyPr wrap="none">
            <a:spAutoFit/>
          </a:bodyPr>
          <a:lstStyle/>
          <a:p>
            <a:r>
              <a:rPr lang="en-US" sz="2400" dirty="0">
                <a:solidFill>
                  <a:schemeClr val="bg1"/>
                </a:solidFill>
                <a:latin typeface="Calibri"/>
              </a:rPr>
              <a:t>General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ITAM definition</a:t>
            </a:r>
            <a:endParaRPr lang="en-US" dirty="0">
              <a:solidFill>
                <a:schemeClr val="bg1"/>
              </a:solidFill>
            </a:endParaRPr>
          </a:p>
        </p:txBody>
      </p:sp>
      <p:sp>
        <p:nvSpPr>
          <p:cNvPr id="4" name="Pladsholder til tekst 3"/>
          <p:cNvSpPr>
            <a:spLocks noGrp="1"/>
          </p:cNvSpPr>
          <p:nvPr>
            <p:ph type="body" sz="quarter" idx="12"/>
          </p:nvPr>
        </p:nvSpPr>
        <p:spPr/>
        <p:txBody>
          <a:bodyPr/>
          <a:lstStyle/>
          <a:p>
            <a:pPr marL="115200" lvl="2" indent="0" algn="ctr">
              <a:buNone/>
            </a:pPr>
            <a:endParaRPr lang="en-US" sz="2000" dirty="0"/>
          </a:p>
          <a:p>
            <a:pPr marL="115200" lvl="2" indent="0" algn="ctr">
              <a:buNone/>
            </a:pPr>
            <a:r>
              <a:rPr lang="en-GB" sz="2000" dirty="0"/>
              <a:t>ITAM is the strategic management of IT assets throughout their lifecycles:</a:t>
            </a:r>
          </a:p>
          <a:p>
            <a:pPr lvl="2">
              <a:buFont typeface="Arial" charset="0"/>
              <a:buChar char="•"/>
            </a:pPr>
            <a:endParaRPr lang="en-US" altLang="da-DK" sz="2000" dirty="0">
              <a:cs typeface="Calibri" pitchFamily="34" charset="0"/>
            </a:endParaRPr>
          </a:p>
          <a:p>
            <a:endParaRPr lang="da-DK" dirty="0"/>
          </a:p>
        </p:txBody>
      </p:sp>
      <p:graphicFrame>
        <p:nvGraphicFramePr>
          <p:cNvPr id="5" name="Diagram 4"/>
          <p:cNvGraphicFramePr/>
          <p:nvPr>
            <p:extLst>
              <p:ext uri="{D42A27DB-BD31-4B8C-83A1-F6EECF244321}">
                <p14:modId xmlns:p14="http://schemas.microsoft.com/office/powerpoint/2010/main" val="964960068"/>
              </p:ext>
            </p:extLst>
          </p:nvPr>
        </p:nvGraphicFramePr>
        <p:xfrm>
          <a:off x="300626" y="1559490"/>
          <a:ext cx="7728558" cy="4847573"/>
        </p:xfrm>
        <a:graphic>
          <a:graphicData uri="http://schemas.openxmlformats.org/drawingml/2006/chart">
            <c:chart xmlns:c="http://schemas.openxmlformats.org/drawingml/2006/chart" xmlns:r="http://schemas.openxmlformats.org/officeDocument/2006/relationships" r:id="rId3"/>
          </a:graphicData>
        </a:graphic>
      </p:graphicFrame>
      <p:sp>
        <p:nvSpPr>
          <p:cNvPr id="7" name="Venstrebuet pil 6"/>
          <p:cNvSpPr/>
          <p:nvPr/>
        </p:nvSpPr>
        <p:spPr>
          <a:xfrm>
            <a:off x="6325644" y="3081404"/>
            <a:ext cx="588723" cy="1615858"/>
          </a:xfrm>
          <a:prstGeom prst="curvedLeftArrow">
            <a:avLst/>
          </a:prstGeom>
          <a:solidFill>
            <a:schemeClr val="tx1">
              <a:lumMod val="50000"/>
              <a:lumOff val="50000"/>
            </a:schemeClr>
          </a:solidFill>
          <a:ln w="38100" cap="rnd">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625926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cs-CZ" dirty="0" err="1"/>
              <a:t>Quiz</a:t>
            </a:r>
            <a:r>
              <a:rPr lang="cs-CZ" dirty="0"/>
              <a:t> 3</a:t>
            </a:r>
            <a:endParaRPr lang="da-DK" dirty="0"/>
          </a:p>
        </p:txBody>
      </p:sp>
      <p:sp>
        <p:nvSpPr>
          <p:cNvPr id="6" name="Pladsholder til tekst 5"/>
          <p:cNvSpPr>
            <a:spLocks noGrp="1"/>
          </p:cNvSpPr>
          <p:nvPr>
            <p:ph type="body" sz="quarter" idx="11"/>
          </p:nvPr>
        </p:nvSpPr>
        <p:spPr/>
        <p:txBody>
          <a:bodyPr/>
          <a:lstStyle/>
          <a:p>
            <a:r>
              <a:rPr lang="cs-CZ" dirty="0" err="1"/>
              <a:t>What</a:t>
            </a:r>
            <a:r>
              <a:rPr lang="cs-CZ" dirty="0"/>
              <a:t> do </a:t>
            </a:r>
            <a:r>
              <a:rPr lang="cs-CZ" dirty="0" err="1"/>
              <a:t>you</a:t>
            </a:r>
            <a:r>
              <a:rPr lang="cs-CZ" dirty="0"/>
              <a:t> </a:t>
            </a:r>
            <a:r>
              <a:rPr lang="cs-CZ" dirty="0" err="1"/>
              <a:t>remeber</a:t>
            </a:r>
            <a:r>
              <a:rPr lang="cs-CZ" dirty="0"/>
              <a:t>?</a:t>
            </a:r>
            <a:endParaRPr lang="da-DK" dirty="0"/>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Why is SAM regarded as the most crucial area of ITAM?</a:t>
            </a:r>
          </a:p>
          <a:p>
            <a:pPr marL="800100" lvl="2" indent="-342900"/>
            <a:r>
              <a:rPr lang="en-GB" sz="2400" dirty="0"/>
              <a:t>greatest financial and legal risk in relation to vendor license conditions and complex compliance regulations such as license compliance, entitlement compliance, country specific regulations etc. </a:t>
            </a:r>
          </a:p>
          <a:p>
            <a:pPr marL="342900" lvl="1" indent="-342900"/>
            <a:r>
              <a:rPr lang="en-GB" sz="2800" dirty="0"/>
              <a:t>2. What is the definition of Software audit?  </a:t>
            </a:r>
          </a:p>
          <a:p>
            <a:pPr marL="800100" lvl="2" indent="-342900"/>
            <a:r>
              <a:rPr lang="en-GB" sz="2400" dirty="0"/>
              <a:t>A review of Software Assets conducted either internally or by an external compliance agency or software publisher in order to confirm compliance to copyright.</a:t>
            </a:r>
          </a:p>
          <a:p>
            <a:pPr marL="342900" lvl="1" indent="-342900"/>
            <a:r>
              <a:rPr lang="en-GB" sz="2800" dirty="0"/>
              <a:t>3. What are the 3 Tiers of SAM practice implementation?</a:t>
            </a:r>
          </a:p>
          <a:p>
            <a:pPr marL="800100" lvl="2" indent="-342900"/>
            <a:r>
              <a:rPr lang="en-GB" sz="2200" dirty="0"/>
              <a:t>Trustworthy data, Lifecycle integration, Optimisation.</a:t>
            </a:r>
            <a:endParaRPr lang="en-GB" sz="2600" dirty="0"/>
          </a:p>
        </p:txBody>
      </p:sp>
    </p:spTree>
    <p:extLst>
      <p:ext uri="{BB962C8B-B14F-4D97-AF65-F5344CB8AC3E}">
        <p14:creationId xmlns:p14="http://schemas.microsoft.com/office/powerpoint/2010/main" val="16097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Software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infrastructure utilization</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distribution method</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purchase terms and currency</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terms and conditions of software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pPr lvl="0">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Which of the following is a valid attribute of a software</a:t>
            </a:r>
            <a:r>
              <a:rPr lang="en-US" sz="1800" spc="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asset?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5342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Software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To achieve risk reduction, compliance and cost control.</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To prevent personnel of using shadow IT to achieve their business needs.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To be able to demonstrate that software is legally obtained.</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To enhance capacity and availability planning for strategic forecasting.</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the purpose of Software Asset</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management?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6530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Software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rigid installation processes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inadequate hardware specifications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risk of loss of proof of purchase</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uneducated end-users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54135"/>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lvl="0">
              <a:spcBef>
                <a:spcPts val="345"/>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creates a challenge for the IT Asset Manager when software needs</a:t>
            </a:r>
            <a:r>
              <a:rPr lang="en-US" sz="1800" spc="-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upgrading?</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5567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Software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It helps achieving a good overview of the software in the company which leads to optimization of the IT Infrastructure.</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It guarantees that no software penalties will be imposed.</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It reduces legal and financial risk for the organization and its responsible management.</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It makes efficient use of licenses and effectuates a well-balanced portfolio.</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156727"/>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4: </a:t>
            </a:r>
          </a:p>
          <a:p>
            <a:pPr lvl="0">
              <a:spcBef>
                <a:spcPts val="109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one of the most important reasons to invest in a good SAM</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solution?</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9589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Software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To confirm compliance to copyright and contract to make sure the software is used correctly, and the licenses are paid.</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To check if the correct versions of the software are in use, so that support and maintenance are in alignment with the contract.</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To make sure the software is used in compliance with the security policies of the organization.</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To optimize the balance between software in use and the available licenses, so that software is used efficiently.</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5: </a:t>
            </a:r>
          </a:p>
          <a:p>
            <a:pPr lvl="0">
              <a:spcBef>
                <a:spcPts val="345"/>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the purpose of an external software</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audit?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436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6501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937291" y="1705068"/>
            <a:ext cx="744175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4000" dirty="0"/>
              <a:t>IT Asset Management</a:t>
            </a:r>
          </a:p>
          <a:p>
            <a:pPr algn="ctr"/>
            <a:r>
              <a:rPr lang="en-GB" sz="4000" dirty="0"/>
              <a:t>Services and Cloud</a:t>
            </a:r>
          </a:p>
        </p:txBody>
      </p:sp>
      <p:sp>
        <p:nvSpPr>
          <p:cNvPr id="3" name="Rektangel 2"/>
          <p:cNvSpPr/>
          <p:nvPr/>
        </p:nvSpPr>
        <p:spPr>
          <a:xfrm>
            <a:off x="1562470" y="5171559"/>
            <a:ext cx="6232117" cy="461665"/>
          </a:xfrm>
          <a:prstGeom prst="rect">
            <a:avLst/>
          </a:prstGeom>
        </p:spPr>
        <p:txBody>
          <a:bodyPr wrap="square">
            <a:spAutoFit/>
          </a:bodyPr>
          <a:lstStyle/>
          <a:p>
            <a:pPr algn="ctr"/>
            <a:r>
              <a:rPr lang="en-GB" sz="2400" dirty="0">
                <a:solidFill>
                  <a:schemeClr val="bg1"/>
                </a:solidFill>
              </a:rPr>
              <a:t>Unit 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Service and Cloud Asset Management</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Learning Objectives</a:t>
            </a:r>
          </a:p>
        </p:txBody>
      </p:sp>
      <p:sp>
        <p:nvSpPr>
          <p:cNvPr id="79876" name="Text Placeholder 3"/>
          <p:cNvSpPr>
            <a:spLocks noGrp="1"/>
          </p:cNvSpPr>
          <p:nvPr>
            <p:ph type="body" sz="quarter" idx="12"/>
          </p:nvPr>
        </p:nvSpPr>
        <p:spPr bwMode="auto">
          <a:xfrm>
            <a:off x="101154" y="851234"/>
            <a:ext cx="9009425"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pPr>
            <a:r>
              <a:rPr lang="en-GB" sz="2800" b="1" dirty="0"/>
              <a:t>At the end of this module, you will be able to:</a:t>
            </a:r>
          </a:p>
          <a:p>
            <a:pPr lvl="1">
              <a:spcBef>
                <a:spcPct val="0"/>
              </a:spcBef>
            </a:pPr>
            <a:endParaRPr lang="en-GB" sz="2400" dirty="0"/>
          </a:p>
          <a:p>
            <a:pPr lvl="2" indent="-341313">
              <a:spcBef>
                <a:spcPct val="0"/>
              </a:spcBef>
            </a:pPr>
            <a:r>
              <a:rPr lang="en-GB" sz="2000" dirty="0"/>
              <a:t>Describe:</a:t>
            </a:r>
          </a:p>
          <a:p>
            <a:pPr lvl="3" indent="-341313">
              <a:spcBef>
                <a:spcPct val="0"/>
              </a:spcBef>
              <a:buFont typeface="Wingdings" panose="05000000000000000000" pitchFamily="2" charset="2"/>
              <a:buChar char="§"/>
            </a:pPr>
            <a:r>
              <a:rPr lang="en-GB" sz="2000" dirty="0"/>
              <a:t>The concept and benefits of Services and Cloud</a:t>
            </a:r>
          </a:p>
          <a:p>
            <a:pPr lvl="3" indent="-341313">
              <a:spcBef>
                <a:spcPct val="0"/>
              </a:spcBef>
              <a:buFont typeface="Wingdings" panose="05000000000000000000" pitchFamily="2" charset="2"/>
              <a:buChar char="§"/>
            </a:pPr>
            <a:r>
              <a:rPr lang="en-GB" sz="2000" dirty="0"/>
              <a:t>What are the asset to manage within Services and Cloud?</a:t>
            </a:r>
          </a:p>
          <a:p>
            <a:pPr lvl="3" indent="-341313">
              <a:spcBef>
                <a:spcPct val="0"/>
              </a:spcBef>
              <a:buFont typeface="Wingdings" panose="05000000000000000000" pitchFamily="2" charset="2"/>
              <a:buChar char="§"/>
            </a:pPr>
            <a:r>
              <a:rPr lang="en-GB" sz="2000" dirty="0"/>
              <a:t>The concept of Services and Cloud Asset Management (SEAM)</a:t>
            </a:r>
          </a:p>
          <a:p>
            <a:pPr lvl="3" indent="-341313">
              <a:spcBef>
                <a:spcPct val="0"/>
              </a:spcBef>
              <a:buFont typeface="Wingdings" panose="05000000000000000000" pitchFamily="2" charset="2"/>
              <a:buChar char="§"/>
            </a:pPr>
            <a:r>
              <a:rPr lang="en-GB" sz="2000" dirty="0"/>
              <a:t>The benefits from SEAM</a:t>
            </a:r>
          </a:p>
          <a:p>
            <a:pPr lvl="3" indent="-341313">
              <a:spcBef>
                <a:spcPct val="0"/>
              </a:spcBef>
              <a:buFont typeface="Wingdings" panose="05000000000000000000" pitchFamily="2" charset="2"/>
              <a:buChar char="§"/>
            </a:pPr>
            <a:r>
              <a:rPr lang="en-GB" sz="2000" dirty="0"/>
              <a:t>The pitfalls in SEAM</a:t>
            </a:r>
          </a:p>
          <a:p>
            <a:pPr lvl="3" indent="-341313">
              <a:spcBef>
                <a:spcPct val="0"/>
              </a:spcBef>
              <a:buFont typeface="Wingdings" panose="05000000000000000000" pitchFamily="2" charset="2"/>
              <a:buChar char="§"/>
            </a:pPr>
            <a:r>
              <a:rPr lang="en-GB" sz="2000" dirty="0"/>
              <a:t>SEAM processes</a:t>
            </a:r>
          </a:p>
          <a:p>
            <a:pPr lvl="3" indent="-341313">
              <a:spcBef>
                <a:spcPct val="0"/>
              </a:spcBef>
              <a:buFont typeface="Wingdings" panose="05000000000000000000" pitchFamily="2" charset="2"/>
              <a:buChar char="§"/>
            </a:pPr>
            <a:r>
              <a:rPr lang="en-GB" sz="2000" dirty="0"/>
              <a:t>The placement of SEAM in the ITAM eco system</a:t>
            </a:r>
          </a:p>
          <a:p>
            <a:pPr lvl="3" indent="-341313">
              <a:spcBef>
                <a:spcPct val="0"/>
              </a:spcBef>
              <a:buFont typeface="Wingdings" panose="05000000000000000000" pitchFamily="2" charset="2"/>
              <a:buChar char="§"/>
            </a:pPr>
            <a:r>
              <a:rPr lang="en-GB" sz="2000" dirty="0"/>
              <a:t>Compliance in a Cloud perspective</a:t>
            </a:r>
          </a:p>
          <a:p>
            <a:pPr lvl="3" indent="-341313">
              <a:spcBef>
                <a:spcPct val="0"/>
              </a:spcBef>
              <a:buFont typeface="Wingdings" panose="05000000000000000000" pitchFamily="2" charset="2"/>
              <a:buChar char="§"/>
            </a:pPr>
            <a:r>
              <a:rPr lang="en-GB" sz="2000" dirty="0"/>
              <a:t>ITAM best processes in a Cloud perspective</a:t>
            </a:r>
          </a:p>
          <a:p>
            <a:pPr lvl="3" indent="-341313">
              <a:spcBef>
                <a:spcPct val="0"/>
              </a:spcBef>
              <a:buFont typeface="Wingdings" panose="05000000000000000000" pitchFamily="2" charset="2"/>
              <a:buChar char="§"/>
            </a:pPr>
            <a:endParaRPr lang="en-GB" sz="2000" dirty="0">
              <a:solidFill>
                <a:schemeClr val="tx1"/>
              </a:solidFill>
            </a:endParaRPr>
          </a:p>
          <a:p>
            <a:pPr>
              <a:spcBef>
                <a:spcPct val="0"/>
              </a:spcBef>
            </a:pPr>
            <a:endParaRPr lang="en-GB" dirty="0"/>
          </a:p>
        </p:txBody>
      </p:sp>
    </p:spTree>
    <p:extLst>
      <p:ext uri="{BB962C8B-B14F-4D97-AF65-F5344CB8AC3E}">
        <p14:creationId xmlns:p14="http://schemas.microsoft.com/office/powerpoint/2010/main" val="23179891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 and Cloud Asset Management</a:t>
            </a:r>
          </a:p>
        </p:txBody>
      </p:sp>
      <p:sp>
        <p:nvSpPr>
          <p:cNvPr id="3" name="Pladsholder til tekst 2"/>
          <p:cNvSpPr>
            <a:spLocks noGrp="1"/>
          </p:cNvSpPr>
          <p:nvPr>
            <p:ph type="body" sz="quarter" idx="11"/>
          </p:nvPr>
        </p:nvSpPr>
        <p:spPr/>
        <p:txBody>
          <a:bodyPr/>
          <a:lstStyle/>
          <a:p>
            <a:r>
              <a:rPr lang="en-GB" dirty="0"/>
              <a:t>The concept of Services and Cloud Asset Management</a:t>
            </a:r>
          </a:p>
        </p:txBody>
      </p:sp>
      <p:graphicFrame>
        <p:nvGraphicFramePr>
          <p:cNvPr id="5" name="Diagram 4"/>
          <p:cNvGraphicFramePr/>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587829" y="898040"/>
            <a:ext cx="8190411" cy="707886"/>
          </a:xfrm>
          <a:prstGeom prst="rect">
            <a:avLst/>
          </a:prstGeom>
        </p:spPr>
        <p:txBody>
          <a:bodyPr wrap="square">
            <a:spAutoFit/>
          </a:bodyPr>
          <a:lstStyle/>
          <a:p>
            <a:r>
              <a:rPr lang="en-GB" sz="2000" dirty="0">
                <a:solidFill>
                  <a:srgbClr val="15143D"/>
                </a:solidFill>
                <a:latin typeface="Calibri" panose="020F0502020204030204" pitchFamily="34" charset="0"/>
              </a:rPr>
              <a:t>In a successful ITAM program, all key areas need to be taken into account. This module addresses Services and Cloud Asset Management (SEAM)</a:t>
            </a:r>
          </a:p>
        </p:txBody>
      </p:sp>
    </p:spTree>
    <p:extLst>
      <p:ext uri="{BB962C8B-B14F-4D97-AF65-F5344CB8AC3E}">
        <p14:creationId xmlns:p14="http://schemas.microsoft.com/office/powerpoint/2010/main" val="282631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 Asset Management introduction</a:t>
            </a:r>
          </a:p>
        </p:txBody>
      </p:sp>
      <p:sp>
        <p:nvSpPr>
          <p:cNvPr id="3" name="Pladsholder til tekst 2"/>
          <p:cNvSpPr>
            <a:spLocks noGrp="1"/>
          </p:cNvSpPr>
          <p:nvPr>
            <p:ph type="body" sz="quarter" idx="11"/>
          </p:nvPr>
        </p:nvSpPr>
        <p:spPr/>
        <p:txBody>
          <a:bodyPr/>
          <a:lstStyle/>
          <a:p>
            <a:r>
              <a:rPr lang="da-DK" dirty="0"/>
              <a:t>The 4 ITAM </a:t>
            </a:r>
            <a:r>
              <a:rPr lang="da-DK" dirty="0" err="1"/>
              <a:t>key</a:t>
            </a:r>
            <a:r>
              <a:rPr lang="da-DK" dirty="0"/>
              <a:t> </a:t>
            </a:r>
            <a:r>
              <a:rPr lang="da-DK" dirty="0" err="1"/>
              <a:t>areas</a:t>
            </a:r>
            <a:endParaRPr lang="en-US" dirty="0"/>
          </a:p>
          <a:p>
            <a:endParaRPr lang="da-DK" dirty="0">
              <a:solidFill>
                <a:schemeClr val="tx1"/>
              </a:solidFill>
            </a:endParaRPr>
          </a:p>
        </p:txBody>
      </p:sp>
      <p:graphicFrame>
        <p:nvGraphicFramePr>
          <p:cNvPr id="5" name="Diagram 4"/>
          <p:cNvGraphicFramePr/>
          <p:nvPr>
            <p:extLst>
              <p:ext uri="{D42A27DB-BD31-4B8C-83A1-F6EECF244321}">
                <p14:modId xmlns:p14="http://schemas.microsoft.com/office/powerpoint/2010/main" val="221352244"/>
              </p:ext>
            </p:extLst>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569934" y="924166"/>
            <a:ext cx="7659666" cy="646331"/>
          </a:xfrm>
          <a:prstGeom prst="rect">
            <a:avLst/>
          </a:prstGeom>
        </p:spPr>
        <p:txBody>
          <a:bodyPr wrap="square">
            <a:spAutoFit/>
          </a:bodyPr>
          <a:lstStyle/>
          <a:p>
            <a:r>
              <a:rPr lang="en-GB" dirty="0">
                <a:solidFill>
                  <a:srgbClr val="15143D"/>
                </a:solidFill>
                <a:latin typeface="Calibri" panose="020F0502020204030204" pitchFamily="34" charset="0"/>
              </a:rPr>
              <a:t>The 4 key asset areas. The main focus of ITAM is to gain coherence, visibility, compliance and control from planning to disposal:</a:t>
            </a:r>
          </a:p>
        </p:txBody>
      </p:sp>
    </p:spTree>
    <p:extLst>
      <p:ext uri="{BB962C8B-B14F-4D97-AF65-F5344CB8AC3E}">
        <p14:creationId xmlns:p14="http://schemas.microsoft.com/office/powerpoint/2010/main" val="31304533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675564" y="2261505"/>
            <a:ext cx="6312716" cy="784202"/>
          </a:xfrm>
        </p:spPr>
        <p:txBody>
          <a:bodyPr/>
          <a:lstStyle/>
          <a:p>
            <a:pPr algn="ctr"/>
            <a:r>
              <a:rPr lang="en-GB" dirty="0"/>
              <a:t>Services and Cloud</a:t>
            </a:r>
          </a:p>
          <a:p>
            <a:pPr algn="ctr"/>
            <a:r>
              <a:rPr lang="en-GB" dirty="0"/>
              <a:t>Definition</a:t>
            </a:r>
          </a:p>
        </p:txBody>
      </p:sp>
    </p:spTree>
    <p:extLst>
      <p:ext uri="{BB962C8B-B14F-4D97-AF65-F5344CB8AC3E}">
        <p14:creationId xmlns:p14="http://schemas.microsoft.com/office/powerpoint/2010/main" val="4989148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endParaRPr lang="en-GB" sz="1600" dirty="0">
              <a:solidFill>
                <a:schemeClr val="bg1"/>
              </a:solidFill>
            </a:endParaRPr>
          </a:p>
        </p:txBody>
      </p:sp>
      <p:sp>
        <p:nvSpPr>
          <p:cNvPr id="3" name="Pladsholder til tekst 2"/>
          <p:cNvSpPr>
            <a:spLocks noGrp="1"/>
          </p:cNvSpPr>
          <p:nvPr>
            <p:ph type="body" sz="quarter" idx="11"/>
          </p:nvPr>
        </p:nvSpPr>
        <p:spPr/>
        <p:txBody>
          <a:bodyPr/>
          <a:lstStyle/>
          <a:p>
            <a:r>
              <a:rPr lang="en-GB" dirty="0"/>
              <a:t>Services and Cloud  - Definition</a:t>
            </a:r>
            <a:endParaRPr lang="en-GB" dirty="0">
              <a:solidFill>
                <a:schemeClr val="bg1"/>
              </a:solidFill>
            </a:endParaRPr>
          </a:p>
        </p:txBody>
      </p:sp>
      <p:sp>
        <p:nvSpPr>
          <p:cNvPr id="4" name="Pladsholder til tekst 3"/>
          <p:cNvSpPr>
            <a:spLocks noGrp="1"/>
          </p:cNvSpPr>
          <p:nvPr>
            <p:ph type="body" sz="quarter" idx="12"/>
          </p:nvPr>
        </p:nvSpPr>
        <p:spPr>
          <a:xfrm>
            <a:off x="261860" y="590565"/>
            <a:ext cx="8882140" cy="5648325"/>
          </a:xfrm>
        </p:spPr>
        <p:txBody>
          <a:bodyPr/>
          <a:lstStyle/>
          <a:p>
            <a:pPr marL="115200" lvl="2" indent="0">
              <a:buNone/>
            </a:pPr>
            <a:endParaRPr lang="da-DK" sz="2000" dirty="0"/>
          </a:p>
          <a:p>
            <a:pPr marL="115200" lvl="2" indent="0">
              <a:buNone/>
            </a:pPr>
            <a:r>
              <a:rPr lang="en-GB" sz="2800" b="1" dirty="0"/>
              <a:t>Services and Cloud</a:t>
            </a:r>
          </a:p>
          <a:p>
            <a:pPr marL="115200" lvl="2" indent="0">
              <a:buNone/>
            </a:pPr>
            <a:endParaRPr lang="en-GB" sz="2000" dirty="0"/>
          </a:p>
          <a:p>
            <a:pPr lvl="2">
              <a:buFont typeface="Wingdings" panose="05000000000000000000" pitchFamily="2" charset="2"/>
              <a:buChar char="§"/>
            </a:pPr>
            <a:r>
              <a:rPr lang="en-GB" sz="2400" dirty="0"/>
              <a:t>Refers to services delivered from a provider’s servers via the internet.</a:t>
            </a:r>
          </a:p>
          <a:p>
            <a:pPr lvl="2">
              <a:buFont typeface="Wingdings" panose="05000000000000000000" pitchFamily="2" charset="2"/>
              <a:buChar char="§"/>
            </a:pPr>
            <a:r>
              <a:rPr lang="en-GB" sz="2400" dirty="0"/>
              <a:t>Can be categorised as “out-of-house” services opposed to services from the company’s own servers (“in-house”).</a:t>
            </a:r>
          </a:p>
          <a:p>
            <a:pPr lvl="2">
              <a:buFont typeface="Wingdings" panose="05000000000000000000" pitchFamily="2" charset="2"/>
              <a:buChar char="§"/>
            </a:pPr>
            <a:r>
              <a:rPr lang="en-GB" sz="2400" dirty="0"/>
              <a:t>Includes e.g. data storage capacity, backup solutions, web-based services, hosted applications or database processing, etc.</a:t>
            </a:r>
          </a:p>
          <a:p>
            <a:pPr lvl="2">
              <a:buFont typeface="Wingdings" panose="05000000000000000000" pitchFamily="2" charset="2"/>
              <a:buChar char="§"/>
            </a:pPr>
            <a:endParaRPr lang="en-US" sz="2000" dirty="0">
              <a:solidFill>
                <a:schemeClr val="tx1"/>
              </a:solidFill>
            </a:endParaRPr>
          </a:p>
          <a:p>
            <a:pPr lvl="3">
              <a:buFont typeface="Wingdings" pitchFamily="2" charset="2"/>
              <a:buChar char="ü"/>
            </a:pPr>
            <a:endParaRPr lang="en-US" sz="1800" dirty="0"/>
          </a:p>
          <a:p>
            <a:pPr lvl="3">
              <a:buNone/>
            </a:pPr>
            <a:endParaRPr lang="da-DK" sz="2000" dirty="0"/>
          </a:p>
          <a:p>
            <a:pPr lvl="2">
              <a:buNone/>
            </a:pPr>
            <a:endParaRPr lang="en-US" sz="2000" dirty="0"/>
          </a:p>
          <a:p>
            <a:pPr lvl="2">
              <a:buNone/>
            </a:pPr>
            <a:endParaRPr lang="en-GB" sz="2000" dirty="0"/>
          </a:p>
          <a:p>
            <a:endParaRPr lang="en-GB" dirty="0"/>
          </a:p>
          <a:p>
            <a:pPr lvl="2">
              <a:buFont typeface="Wingdings" pitchFamily="2" charset="2"/>
              <a:buChar char="§"/>
            </a:pPr>
            <a:endParaRPr lang="en-US" sz="2000" dirty="0"/>
          </a:p>
          <a:p>
            <a:pPr lvl="2">
              <a:buFont typeface="Wingdings" pitchFamily="2" charset="2"/>
              <a:buChar char="§"/>
            </a:pPr>
            <a:endParaRPr lang="en-US"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351587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183098" y="1010073"/>
            <a:ext cx="8821672" cy="824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400" dirty="0">
                <a:solidFill>
                  <a:schemeClr val="tx1"/>
                </a:solidFill>
              </a:rPr>
              <a:t>Services and Cloud can be seen as an out-of-house appendix to the hardware and software in-house</a:t>
            </a:r>
            <a:r>
              <a:rPr lang="en-US" sz="2400" dirty="0">
                <a:solidFill>
                  <a:schemeClr val="tx1"/>
                </a:solidFill>
              </a:rPr>
              <a:t>.</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Services and Cloud - concept</a:t>
            </a:r>
          </a:p>
          <a:p>
            <a:endParaRPr lang="en-GB" dirty="0"/>
          </a:p>
        </p:txBody>
      </p:sp>
      <p:sp>
        <p:nvSpPr>
          <p:cNvPr id="2" name="Pladsholder til tekst 1"/>
          <p:cNvSpPr>
            <a:spLocks noGrp="1"/>
          </p:cNvSpPr>
          <p:nvPr>
            <p:ph type="body" sz="quarter" idx="10"/>
          </p:nvPr>
        </p:nvSpPr>
        <p:spPr/>
        <p:txBody>
          <a:bodyPr/>
          <a:lstStyle/>
          <a:p>
            <a:r>
              <a:rPr lang="en-GB" dirty="0"/>
              <a:t>Services and Cloud Asset Management</a:t>
            </a:r>
          </a:p>
        </p:txBody>
      </p:sp>
      <p:sp>
        <p:nvSpPr>
          <p:cNvPr id="14" name="Text Placeholder 3"/>
          <p:cNvSpPr txBox="1">
            <a:spLocks/>
          </p:cNvSpPr>
          <p:nvPr/>
        </p:nvSpPr>
        <p:spPr bwMode="auto">
          <a:xfrm>
            <a:off x="183098" y="3961952"/>
            <a:ext cx="8821672" cy="25323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GB" sz="2400" kern="0" dirty="0">
                <a:solidFill>
                  <a:schemeClr val="tx1"/>
                </a:solidFill>
              </a:rPr>
              <a:t>“Services and Cloud” are just another word for outsourcing! </a:t>
            </a:r>
            <a:endParaRPr lang="en-GB" sz="1600" kern="0" dirty="0">
              <a:solidFill>
                <a:schemeClr val="tx1"/>
              </a:solidFill>
            </a:endParaRPr>
          </a:p>
          <a:p>
            <a:pPr>
              <a:spcBef>
                <a:spcPct val="0"/>
              </a:spcBef>
            </a:pPr>
            <a:r>
              <a:rPr lang="en-GB" b="0" kern="0" dirty="0">
                <a:solidFill>
                  <a:schemeClr val="tx1"/>
                </a:solidFill>
              </a:rPr>
              <a:t>- You purchase services in order to enhance the business value of the company</a:t>
            </a:r>
          </a:p>
        </p:txBody>
      </p:sp>
      <p:sp>
        <p:nvSpPr>
          <p:cNvPr id="115" name="Text Placeholder 3"/>
          <p:cNvSpPr txBox="1">
            <a:spLocks/>
          </p:cNvSpPr>
          <p:nvPr/>
        </p:nvSpPr>
        <p:spPr bwMode="auto">
          <a:xfrm>
            <a:off x="183098" y="2201931"/>
            <a:ext cx="4285745" cy="1392607"/>
          </a:xfrm>
          <a:prstGeom prst="rect">
            <a:avLst/>
          </a:prstGeom>
          <a:gradFill flip="none" rotWithShape="1">
            <a:gsLst>
              <a:gs pos="0">
                <a:srgbClr val="604A7B">
                  <a:tint val="66000"/>
                  <a:satMod val="160000"/>
                </a:srgbClr>
              </a:gs>
              <a:gs pos="50000">
                <a:srgbClr val="604A7B">
                  <a:tint val="44500"/>
                  <a:satMod val="160000"/>
                </a:srgbClr>
              </a:gs>
              <a:gs pos="100000">
                <a:srgbClr val="604A7B">
                  <a:tint val="23500"/>
                  <a:satMod val="160000"/>
                </a:srgbClr>
              </a:gs>
            </a:gsLst>
            <a:lin ang="135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GB" sz="2000" b="0" kern="0" dirty="0">
                <a:solidFill>
                  <a:schemeClr val="tx1"/>
                </a:solidFill>
              </a:rPr>
              <a:t>The business requires direct services such as IT Hotline, user training and company aligned policies.</a:t>
            </a:r>
          </a:p>
        </p:txBody>
      </p:sp>
      <p:sp>
        <p:nvSpPr>
          <p:cNvPr id="116" name="Text Placeholder 3"/>
          <p:cNvSpPr txBox="1">
            <a:spLocks/>
          </p:cNvSpPr>
          <p:nvPr/>
        </p:nvSpPr>
        <p:spPr bwMode="auto">
          <a:xfrm>
            <a:off x="4719025" y="2201932"/>
            <a:ext cx="4285745" cy="1392606"/>
          </a:xfrm>
          <a:prstGeom prst="rect">
            <a:avLst/>
          </a:prstGeom>
          <a:gradFill flip="none" rotWithShape="1">
            <a:gsLst>
              <a:gs pos="0">
                <a:srgbClr val="5B7636">
                  <a:tint val="66000"/>
                  <a:satMod val="160000"/>
                </a:srgbClr>
              </a:gs>
              <a:gs pos="50000">
                <a:srgbClr val="5B7636">
                  <a:tint val="44500"/>
                  <a:satMod val="160000"/>
                </a:srgbClr>
              </a:gs>
              <a:gs pos="100000">
                <a:srgbClr val="5B7636">
                  <a:tint val="23500"/>
                  <a:satMod val="160000"/>
                </a:srgbClr>
              </a:gs>
            </a:gsLst>
            <a:lin ang="189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GB" sz="2000" b="0" kern="0" dirty="0">
                <a:solidFill>
                  <a:schemeClr val="tx1"/>
                </a:solidFill>
              </a:rPr>
              <a:t>The IT organisation delivers services to the known IT operation and support of the usability of the end-user.</a:t>
            </a:r>
          </a:p>
        </p:txBody>
      </p:sp>
    </p:spTree>
    <p:extLst>
      <p:ext uri="{BB962C8B-B14F-4D97-AF65-F5344CB8AC3E}">
        <p14:creationId xmlns:p14="http://schemas.microsoft.com/office/powerpoint/2010/main" val="12219262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endParaRPr lang="en-GB" sz="1600" dirty="0">
              <a:solidFill>
                <a:schemeClr val="bg1"/>
              </a:solidFill>
            </a:endParaRPr>
          </a:p>
        </p:txBody>
      </p:sp>
      <p:sp>
        <p:nvSpPr>
          <p:cNvPr id="3" name="Pladsholder til tekst 2"/>
          <p:cNvSpPr>
            <a:spLocks noGrp="1"/>
          </p:cNvSpPr>
          <p:nvPr>
            <p:ph type="body" sz="quarter" idx="11"/>
          </p:nvPr>
        </p:nvSpPr>
        <p:spPr/>
        <p:txBody>
          <a:bodyPr/>
          <a:lstStyle/>
          <a:p>
            <a:r>
              <a:rPr lang="en-GB" dirty="0"/>
              <a:t>Services and Cloud  - types</a:t>
            </a:r>
            <a:endParaRPr lang="en-GB" dirty="0">
              <a:solidFill>
                <a:schemeClr val="bg1"/>
              </a:solidFill>
            </a:endParaRPr>
          </a:p>
        </p:txBody>
      </p:sp>
      <p:sp>
        <p:nvSpPr>
          <p:cNvPr id="4" name="Pladsholder til tekst 3"/>
          <p:cNvSpPr>
            <a:spLocks noGrp="1"/>
          </p:cNvSpPr>
          <p:nvPr>
            <p:ph type="body" sz="quarter" idx="12"/>
          </p:nvPr>
        </p:nvSpPr>
        <p:spPr>
          <a:xfrm>
            <a:off x="191730" y="697052"/>
            <a:ext cx="8686800" cy="5648325"/>
          </a:xfrm>
        </p:spPr>
        <p:txBody>
          <a:bodyPr/>
          <a:lstStyle/>
          <a:p>
            <a:pPr marL="115200" lvl="2" indent="0">
              <a:buNone/>
            </a:pPr>
            <a:endParaRPr lang="da-DK" sz="2000" b="1" dirty="0"/>
          </a:p>
          <a:p>
            <a:pPr marL="115200" lvl="2" indent="0">
              <a:buNone/>
            </a:pPr>
            <a:r>
              <a:rPr lang="en-GB" sz="2800" b="1" dirty="0">
                <a:solidFill>
                  <a:schemeClr val="tx1"/>
                </a:solidFill>
              </a:rPr>
              <a:t>Services and Cloud can be categorised in 3 models:</a:t>
            </a:r>
          </a:p>
          <a:p>
            <a:pPr marL="115200" lvl="2" indent="0">
              <a:buNone/>
            </a:pPr>
            <a:endParaRPr lang="en-GB" sz="2000" dirty="0">
              <a:solidFill>
                <a:schemeClr val="tx1"/>
              </a:solidFill>
            </a:endParaRPr>
          </a:p>
          <a:p>
            <a:pPr marL="115200" lvl="2" indent="0">
              <a:buNone/>
            </a:pPr>
            <a:endParaRPr lang="en-GB" sz="2000" dirty="0">
              <a:solidFill>
                <a:schemeClr val="tx1"/>
              </a:solidFill>
            </a:endParaRPr>
          </a:p>
          <a:p>
            <a:pPr lvl="2">
              <a:buSzPct val="80000"/>
              <a:buFont typeface="Arial" panose="020B0604020202020204" pitchFamily="34" charset="0"/>
              <a:buChar char="•"/>
            </a:pPr>
            <a:r>
              <a:rPr lang="en-GB" sz="2800" dirty="0">
                <a:solidFill>
                  <a:schemeClr val="tx1"/>
                </a:solidFill>
              </a:rPr>
              <a:t>IaaS – Infra-structure as a service</a:t>
            </a:r>
          </a:p>
          <a:p>
            <a:pPr lvl="2">
              <a:buSzPct val="80000"/>
              <a:buFont typeface="Arial" panose="020B0604020202020204" pitchFamily="34" charset="0"/>
              <a:buChar char="•"/>
            </a:pPr>
            <a:r>
              <a:rPr lang="en-GB" sz="2800" dirty="0">
                <a:solidFill>
                  <a:schemeClr val="tx1"/>
                </a:solidFill>
              </a:rPr>
              <a:t>PaaS – Platform as a service</a:t>
            </a:r>
          </a:p>
          <a:p>
            <a:pPr lvl="2">
              <a:buSzPct val="80000"/>
              <a:buFont typeface="Arial" panose="020B0604020202020204" pitchFamily="34" charset="0"/>
              <a:buChar char="•"/>
            </a:pPr>
            <a:r>
              <a:rPr lang="en-GB" sz="2800" dirty="0">
                <a:solidFill>
                  <a:schemeClr val="tx1"/>
                </a:solidFill>
              </a:rPr>
              <a:t>SaaS – Software as a service</a:t>
            </a:r>
          </a:p>
          <a:p>
            <a:pPr lvl="2">
              <a:buFont typeface="Wingdings" panose="05000000000000000000" pitchFamily="2" charset="2"/>
              <a:buChar char="§"/>
            </a:pPr>
            <a:endParaRPr lang="en-US" sz="2000" dirty="0">
              <a:solidFill>
                <a:schemeClr val="tx1"/>
              </a:solidFill>
            </a:endParaRPr>
          </a:p>
          <a:p>
            <a:pPr lvl="3">
              <a:buFont typeface="Wingdings" pitchFamily="2" charset="2"/>
              <a:buChar char="ü"/>
            </a:pPr>
            <a:endParaRPr lang="en-US" sz="1800" dirty="0"/>
          </a:p>
          <a:p>
            <a:pPr lvl="3">
              <a:buNone/>
            </a:pPr>
            <a:endParaRPr lang="da-DK" sz="2000" dirty="0"/>
          </a:p>
          <a:p>
            <a:pPr lvl="2">
              <a:buNone/>
            </a:pPr>
            <a:endParaRPr lang="en-US" sz="2000" dirty="0"/>
          </a:p>
          <a:p>
            <a:pPr lvl="2">
              <a:buNone/>
            </a:pPr>
            <a:endParaRPr lang="en-GB" sz="2000" dirty="0"/>
          </a:p>
          <a:p>
            <a:endParaRPr lang="en-GB" dirty="0"/>
          </a:p>
          <a:p>
            <a:pPr lvl="2">
              <a:buFont typeface="Wingdings" pitchFamily="2" charset="2"/>
              <a:buChar char="§"/>
            </a:pPr>
            <a:endParaRPr lang="en-US" sz="2000" dirty="0"/>
          </a:p>
          <a:p>
            <a:pPr lvl="2">
              <a:buFont typeface="Wingdings" pitchFamily="2" charset="2"/>
              <a:buChar char="§"/>
            </a:pPr>
            <a:endParaRPr lang="en-US"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5058595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Services and Cloud Asset Management</a:t>
            </a:r>
            <a:endParaRPr lang="en-US" sz="1600" dirty="0">
              <a:solidFill>
                <a:schemeClr val="bg1"/>
              </a:solidFill>
            </a:endParaRPr>
          </a:p>
        </p:txBody>
      </p:sp>
      <p:sp>
        <p:nvSpPr>
          <p:cNvPr id="3" name="Pladsholder til tekst 2"/>
          <p:cNvSpPr>
            <a:spLocks noGrp="1"/>
          </p:cNvSpPr>
          <p:nvPr>
            <p:ph type="body" sz="quarter" idx="11"/>
          </p:nvPr>
        </p:nvSpPr>
        <p:spPr/>
        <p:txBody>
          <a:bodyPr/>
          <a:lstStyle/>
          <a:p>
            <a:r>
              <a:rPr lang="en-GB" dirty="0"/>
              <a:t>Services and Cloud  - Benefits</a:t>
            </a:r>
            <a:endParaRPr lang="en-GB" dirty="0">
              <a:solidFill>
                <a:schemeClr val="bg1"/>
              </a:solidFill>
            </a:endParaRPr>
          </a:p>
        </p:txBody>
      </p:sp>
      <p:sp>
        <p:nvSpPr>
          <p:cNvPr id="4" name="Pladsholder til tekst 3"/>
          <p:cNvSpPr>
            <a:spLocks noGrp="1"/>
          </p:cNvSpPr>
          <p:nvPr>
            <p:ph type="body" sz="quarter" idx="12"/>
          </p:nvPr>
        </p:nvSpPr>
        <p:spPr>
          <a:xfrm>
            <a:off x="149805" y="610390"/>
            <a:ext cx="8882140" cy="5648325"/>
          </a:xfrm>
        </p:spPr>
        <p:txBody>
          <a:bodyPr/>
          <a:lstStyle/>
          <a:p>
            <a:pPr marL="115200" lvl="2" indent="0">
              <a:lnSpc>
                <a:spcPct val="250000"/>
              </a:lnSpc>
              <a:buNone/>
            </a:pPr>
            <a:r>
              <a:rPr lang="en-GB" sz="2800" b="1" dirty="0"/>
              <a:t>Organisational benefits from Services and Cloud:</a:t>
            </a:r>
            <a:endParaRPr lang="en-GB" sz="2800" dirty="0"/>
          </a:p>
          <a:p>
            <a:pPr marL="342900" lvl="1" indent="-342900">
              <a:buFont typeface="Arial" panose="020B0604020202020204" pitchFamily="34" charset="0"/>
              <a:buChar char="•"/>
              <a:defRPr/>
            </a:pPr>
            <a:r>
              <a:rPr lang="en-GB" sz="2400" dirty="0"/>
              <a:t>Enables focus on the core business</a:t>
            </a:r>
          </a:p>
          <a:p>
            <a:pPr marL="342900" lvl="1" indent="-342900">
              <a:buFont typeface="Arial" panose="020B0604020202020204" pitchFamily="34" charset="0"/>
              <a:buChar char="•"/>
              <a:defRPr/>
            </a:pPr>
            <a:r>
              <a:rPr lang="en-GB" sz="2400" dirty="0"/>
              <a:t>Access to complex it systems without the costs in buying and managing the underlying software and hardware</a:t>
            </a:r>
          </a:p>
          <a:p>
            <a:pPr marL="342900" lvl="1" indent="-342900">
              <a:buFont typeface="Arial" panose="020B0604020202020204" pitchFamily="34" charset="0"/>
              <a:buChar char="•"/>
              <a:defRPr/>
            </a:pPr>
            <a:r>
              <a:rPr lang="en-GB" sz="2400" dirty="0"/>
              <a:t>Required system performances and at the same time lower operational costs</a:t>
            </a:r>
          </a:p>
          <a:p>
            <a:pPr marL="342900" lvl="1" indent="-342900">
              <a:buFont typeface="Arial" panose="020B0604020202020204" pitchFamily="34" charset="0"/>
              <a:buChar char="•"/>
              <a:defRPr/>
            </a:pPr>
            <a:r>
              <a:rPr lang="en-GB" sz="2400" dirty="0"/>
              <a:t>Scalability of server requirements, the set-up can be adjusted immediately when the needs of the organisation change </a:t>
            </a:r>
          </a:p>
          <a:p>
            <a:pPr marL="342900" lvl="1" indent="-342900">
              <a:buFont typeface="Arial" panose="020B0604020202020204" pitchFamily="34" charset="0"/>
              <a:buChar char="•"/>
              <a:defRPr/>
            </a:pPr>
            <a:r>
              <a:rPr lang="en-GB" sz="2400" dirty="0"/>
              <a:t>Agility, access to systems and data from various locations, platform and devices + flexible and agile solution set-up enabling quick service changes</a:t>
            </a:r>
          </a:p>
          <a:p>
            <a:pPr lvl="2">
              <a:buFont typeface="Wingdings" panose="05000000000000000000" pitchFamily="2" charset="2"/>
              <a:buChar char="§"/>
            </a:pPr>
            <a:endParaRPr lang="en-GB" sz="2000" dirty="0">
              <a:solidFill>
                <a:schemeClr val="tx1"/>
              </a:solidFill>
            </a:endParaRPr>
          </a:p>
          <a:p>
            <a:pPr lvl="3">
              <a:buFont typeface="Wingdings" pitchFamily="2" charset="2"/>
              <a:buChar char="ü"/>
            </a:pPr>
            <a:endParaRPr lang="en-GB" sz="1800" dirty="0"/>
          </a:p>
          <a:p>
            <a:pPr lvl="3">
              <a:buNone/>
            </a:pPr>
            <a:endParaRPr lang="en-GB" sz="2000" dirty="0"/>
          </a:p>
          <a:p>
            <a:pPr lvl="2">
              <a:buNone/>
            </a:pPr>
            <a:endParaRPr lang="en-GB" sz="2000" dirty="0"/>
          </a:p>
          <a:p>
            <a:pPr lvl="2">
              <a:buNone/>
            </a:pPr>
            <a:endParaRPr lang="en-GB" sz="2000" dirty="0"/>
          </a:p>
          <a:p>
            <a:endParaRPr lang="en-GB" dirty="0"/>
          </a:p>
          <a:p>
            <a:pPr lvl="2">
              <a:buFont typeface="Wingdings" pitchFamily="2" charset="2"/>
              <a:buChar char="§"/>
            </a:pPr>
            <a:endParaRPr lang="en-GB" sz="2000" dirty="0"/>
          </a:p>
          <a:p>
            <a:pPr lvl="2">
              <a:buFont typeface="Wingdings" pitchFamily="2" charset="2"/>
              <a:buChar char="§"/>
            </a:pPr>
            <a:endParaRPr lang="en-GB" sz="2000" dirty="0"/>
          </a:p>
          <a:p>
            <a:pPr lvl="2">
              <a:buFont typeface="Arial" charset="0"/>
              <a:buChar char="•"/>
            </a:pPr>
            <a:endParaRPr lang="en-GB" altLang="da-DK" sz="2000" dirty="0">
              <a:cs typeface="Calibri" pitchFamily="34" charset="0"/>
            </a:endParaRPr>
          </a:p>
          <a:p>
            <a:endParaRPr lang="en-GB" dirty="0"/>
          </a:p>
        </p:txBody>
      </p:sp>
    </p:spTree>
    <p:extLst>
      <p:ext uri="{BB962C8B-B14F-4D97-AF65-F5344CB8AC3E}">
        <p14:creationId xmlns:p14="http://schemas.microsoft.com/office/powerpoint/2010/main" val="41974446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3" name="Pladsholder til tekst 2"/>
          <p:cNvSpPr>
            <a:spLocks noGrp="1"/>
          </p:cNvSpPr>
          <p:nvPr>
            <p:ph type="body" sz="quarter" idx="11"/>
          </p:nvPr>
        </p:nvSpPr>
        <p:spPr/>
        <p:txBody>
          <a:bodyPr/>
          <a:lstStyle/>
          <a:p>
            <a:r>
              <a:rPr lang="en-GB" dirty="0"/>
              <a:t>Services and Cloud – pitfalls and risks</a:t>
            </a:r>
          </a:p>
        </p:txBody>
      </p:sp>
      <p:sp>
        <p:nvSpPr>
          <p:cNvPr id="4" name="Pladsholder til tekst 3"/>
          <p:cNvSpPr>
            <a:spLocks noGrp="1"/>
          </p:cNvSpPr>
          <p:nvPr>
            <p:ph type="body" sz="quarter" idx="12"/>
          </p:nvPr>
        </p:nvSpPr>
        <p:spPr/>
        <p:txBody>
          <a:bodyPr/>
          <a:lstStyle/>
          <a:p>
            <a:r>
              <a:rPr lang="en-GB" sz="2800" dirty="0"/>
              <a:t>Pitfalls in Cloud and services</a:t>
            </a:r>
          </a:p>
          <a:p>
            <a:endParaRPr lang="en-GB" sz="2000" dirty="0"/>
          </a:p>
          <a:p>
            <a:pPr marL="342900" indent="-342900">
              <a:buFont typeface="Arial" panose="020B0604020202020204" pitchFamily="34" charset="0"/>
              <a:buChar char="•"/>
            </a:pPr>
            <a:r>
              <a:rPr lang="en-GB" sz="2400" b="0" dirty="0"/>
              <a:t>Standard solution not adjusted the specific needs of the organisation</a:t>
            </a:r>
          </a:p>
          <a:p>
            <a:pPr marL="342900" indent="-342900">
              <a:buFont typeface="Arial" panose="020B0604020202020204" pitchFamily="34" charset="0"/>
              <a:buChar char="•"/>
            </a:pPr>
            <a:r>
              <a:rPr lang="en-GB" sz="2400" b="0" dirty="0"/>
              <a:t>Complex compliance positions</a:t>
            </a:r>
          </a:p>
          <a:p>
            <a:pPr marL="342900" indent="-342900">
              <a:buFont typeface="Arial" panose="020B0604020202020204" pitchFamily="34" charset="0"/>
              <a:buChar char="•"/>
            </a:pPr>
            <a:r>
              <a:rPr lang="en-GB" sz="2400" b="0" dirty="0"/>
              <a:t>Loss of control and lack of transparency</a:t>
            </a:r>
          </a:p>
          <a:p>
            <a:pPr marL="342900" indent="-342900">
              <a:buFont typeface="Arial" panose="020B0604020202020204" pitchFamily="34" charset="0"/>
              <a:buChar char="•"/>
            </a:pPr>
            <a:r>
              <a:rPr lang="en-GB" sz="2400" b="0" dirty="0"/>
              <a:t>Changes in well-known existing IT interface and functionality, impact on productivity and workflow, etc.</a:t>
            </a:r>
          </a:p>
          <a:p>
            <a:pPr marL="342900" indent="-342900">
              <a:buFont typeface="Arial" panose="020B0604020202020204" pitchFamily="34" charset="0"/>
              <a:buChar char="•"/>
            </a:pPr>
            <a:r>
              <a:rPr lang="en-GB" sz="2400" b="0" dirty="0"/>
              <a:t>Service provider may change your services beyond your request</a:t>
            </a:r>
          </a:p>
        </p:txBody>
      </p:sp>
    </p:spTree>
    <p:extLst>
      <p:ext uri="{BB962C8B-B14F-4D97-AF65-F5344CB8AC3E}">
        <p14:creationId xmlns:p14="http://schemas.microsoft.com/office/powerpoint/2010/main" val="1055913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endParaRPr lang="en-GB" sz="1600" dirty="0">
              <a:solidFill>
                <a:schemeClr val="bg1"/>
              </a:solidFill>
            </a:endParaRPr>
          </a:p>
        </p:txBody>
      </p:sp>
      <p:sp>
        <p:nvSpPr>
          <p:cNvPr id="3" name="Pladsholder til tekst 2"/>
          <p:cNvSpPr>
            <a:spLocks noGrp="1"/>
          </p:cNvSpPr>
          <p:nvPr>
            <p:ph type="body" sz="quarter" idx="11"/>
          </p:nvPr>
        </p:nvSpPr>
        <p:spPr/>
        <p:txBody>
          <a:bodyPr/>
          <a:lstStyle/>
          <a:p>
            <a:r>
              <a:rPr lang="en-GB" dirty="0"/>
              <a:t>Services and Cloud  -  Assets</a:t>
            </a:r>
            <a:endParaRPr lang="en-GB" dirty="0">
              <a:solidFill>
                <a:schemeClr val="bg1"/>
              </a:solidFill>
            </a:endParaRPr>
          </a:p>
        </p:txBody>
      </p:sp>
      <p:sp>
        <p:nvSpPr>
          <p:cNvPr id="4" name="Pladsholder til tekst 3"/>
          <p:cNvSpPr>
            <a:spLocks noGrp="1"/>
          </p:cNvSpPr>
          <p:nvPr>
            <p:ph type="body" sz="quarter" idx="12"/>
          </p:nvPr>
        </p:nvSpPr>
        <p:spPr>
          <a:xfrm>
            <a:off x="361950" y="1028700"/>
            <a:ext cx="8516579" cy="5297747"/>
          </a:xfrm>
        </p:spPr>
        <p:txBody>
          <a:bodyPr/>
          <a:lstStyle/>
          <a:p>
            <a:pPr marL="115200" lvl="2" indent="0">
              <a:buNone/>
            </a:pPr>
            <a:r>
              <a:rPr lang="en-GB" sz="2800" b="1" dirty="0"/>
              <a:t>The following ASSETS have to be managed in a Services and Cloud solution:</a:t>
            </a:r>
          </a:p>
          <a:p>
            <a:pPr marL="115200" lvl="2" indent="0">
              <a:buNone/>
            </a:pPr>
            <a:endParaRPr lang="en-GB" sz="2000" dirty="0"/>
          </a:p>
          <a:p>
            <a:pPr lvl="2">
              <a:buSzPct val="80000"/>
              <a:buFont typeface="Arial" panose="020B0604020202020204" pitchFamily="34" charset="0"/>
              <a:buChar char="•"/>
            </a:pPr>
            <a:r>
              <a:rPr lang="en-GB" sz="2400" dirty="0"/>
              <a:t>Internal System performances and services </a:t>
            </a:r>
          </a:p>
          <a:p>
            <a:pPr lvl="2">
              <a:buSzPct val="80000"/>
              <a:buFont typeface="Arial" panose="020B0604020202020204" pitchFamily="34" charset="0"/>
              <a:buChar char="•"/>
            </a:pPr>
            <a:r>
              <a:rPr lang="en-GB" sz="2400" dirty="0"/>
              <a:t>Data integration, usability</a:t>
            </a:r>
          </a:p>
          <a:p>
            <a:pPr lvl="2">
              <a:buSzPct val="80000"/>
              <a:buFont typeface="Arial" panose="020B0604020202020204" pitchFamily="34" charset="0"/>
              <a:buChar char="•"/>
            </a:pPr>
            <a:r>
              <a:rPr lang="en-GB" sz="2400" dirty="0"/>
              <a:t>Measurements (SLA’s)</a:t>
            </a:r>
          </a:p>
          <a:p>
            <a:pPr lvl="2">
              <a:buSzPct val="80000"/>
              <a:buFont typeface="Arial" panose="020B0604020202020204" pitchFamily="34" charset="0"/>
              <a:buChar char="•"/>
            </a:pPr>
            <a:r>
              <a:rPr lang="en-GB" sz="2400" dirty="0"/>
              <a:t>Contract</a:t>
            </a:r>
          </a:p>
          <a:p>
            <a:pPr lvl="2">
              <a:buSzPct val="80000"/>
              <a:buFont typeface="Arial" panose="020B0604020202020204" pitchFamily="34" charset="0"/>
              <a:buChar char="•"/>
            </a:pPr>
            <a:r>
              <a:rPr lang="en-GB" sz="2400" dirty="0"/>
              <a:t>Contract</a:t>
            </a:r>
          </a:p>
          <a:p>
            <a:pPr lvl="2">
              <a:buSzPct val="80000"/>
              <a:buFont typeface="Arial" panose="020B0604020202020204" pitchFamily="34" charset="0"/>
              <a:buChar char="•"/>
            </a:pPr>
            <a:r>
              <a:rPr lang="en-GB" sz="2400" dirty="0"/>
              <a:t>And…contract….</a:t>
            </a:r>
          </a:p>
        </p:txBody>
      </p:sp>
    </p:spTree>
    <p:extLst>
      <p:ext uri="{BB962C8B-B14F-4D97-AF65-F5344CB8AC3E}">
        <p14:creationId xmlns:p14="http://schemas.microsoft.com/office/powerpoint/2010/main" val="38605903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370764" y="1403911"/>
            <a:ext cx="6312716" cy="784202"/>
          </a:xfrm>
        </p:spPr>
        <p:txBody>
          <a:bodyPr/>
          <a:lstStyle/>
          <a:p>
            <a:pPr algn="ctr"/>
            <a:r>
              <a:rPr lang="en-GB" dirty="0">
                <a:solidFill>
                  <a:schemeClr val="tx1"/>
                </a:solidFill>
              </a:rPr>
              <a:t>Services and Cloud</a:t>
            </a:r>
          </a:p>
          <a:p>
            <a:pPr algn="ctr"/>
            <a:r>
              <a:rPr lang="en-GB" dirty="0">
                <a:solidFill>
                  <a:schemeClr val="tx1"/>
                </a:solidFill>
              </a:rPr>
              <a:t>Asset Management</a:t>
            </a:r>
          </a:p>
          <a:p>
            <a:pPr algn="ctr"/>
            <a:r>
              <a:rPr lang="en-GB" dirty="0">
                <a:solidFill>
                  <a:schemeClr val="tx1"/>
                </a:solidFill>
              </a:rPr>
              <a:t>Concept</a:t>
            </a:r>
          </a:p>
        </p:txBody>
      </p:sp>
    </p:spTree>
    <p:extLst>
      <p:ext uri="{BB962C8B-B14F-4D97-AF65-F5344CB8AC3E}">
        <p14:creationId xmlns:p14="http://schemas.microsoft.com/office/powerpoint/2010/main" val="32536211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The concept of SEAM</a:t>
            </a:r>
          </a:p>
        </p:txBody>
      </p:sp>
      <p:sp>
        <p:nvSpPr>
          <p:cNvPr id="79876" name="Text Placeholder 3"/>
          <p:cNvSpPr>
            <a:spLocks noGrp="1"/>
          </p:cNvSpPr>
          <p:nvPr>
            <p:ph type="body" sz="quarter" idx="12"/>
          </p:nvPr>
        </p:nvSpPr>
        <p:spPr bwMode="auto">
          <a:xfrm>
            <a:off x="209880" y="817686"/>
            <a:ext cx="873694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spcBef>
                <a:spcPct val="0"/>
              </a:spcBef>
            </a:pPr>
            <a:r>
              <a:rPr lang="en-GB" sz="2800" dirty="0"/>
              <a:t>Services and Cloud Asset Management (SEAM):</a:t>
            </a:r>
          </a:p>
          <a:p>
            <a:pPr>
              <a:lnSpc>
                <a:spcPct val="200000"/>
              </a:lnSpc>
              <a:spcBef>
                <a:spcPct val="0"/>
              </a:spcBef>
            </a:pPr>
            <a:endParaRPr lang="en-GB" sz="2800" dirty="0"/>
          </a:p>
          <a:p>
            <a:pPr marL="457200" lvl="3" indent="0">
              <a:spcBef>
                <a:spcPct val="0"/>
              </a:spcBef>
              <a:buNone/>
            </a:pPr>
            <a:r>
              <a:rPr lang="en-GB" sz="2600" i="1" dirty="0"/>
              <a:t>Has the objective of optimising and documenting the complete lifecycle of every cloud and service component, including the contractual terms, deliverance and service components with focus on risk reduction and cost control</a:t>
            </a:r>
            <a:r>
              <a:rPr lang="en-GB" sz="2600" i="1" dirty="0">
                <a:solidFill>
                  <a:schemeClr val="tx1"/>
                </a:solidFill>
              </a:rPr>
              <a:t>.</a:t>
            </a:r>
          </a:p>
          <a:p>
            <a:pPr>
              <a:spcBef>
                <a:spcPct val="0"/>
              </a:spcBef>
            </a:pPr>
            <a:endParaRPr lang="en-US" sz="2000" b="0" dirty="0">
              <a:solidFill>
                <a:schemeClr val="tx1"/>
              </a:solidFill>
            </a:endParaRPr>
          </a:p>
          <a:p>
            <a:pPr marL="342900" indent="-342900">
              <a:spcBef>
                <a:spcPct val="0"/>
              </a:spcBef>
              <a:buFont typeface="Wingdings" panose="05000000000000000000" pitchFamily="2" charset="2"/>
              <a:buChar char="§"/>
            </a:pPr>
            <a:endParaRPr lang="en-GB" sz="2000" b="0" dirty="0">
              <a:solidFill>
                <a:schemeClr val="tx1"/>
              </a:solidFill>
            </a:endParaRPr>
          </a:p>
          <a:p>
            <a:pPr>
              <a:spcBef>
                <a:spcPct val="0"/>
              </a:spcBef>
            </a:pPr>
            <a:endParaRPr lang="en-US" sz="2000" b="0" dirty="0">
              <a:solidFill>
                <a:schemeClr val="tx1"/>
              </a:solidFill>
            </a:endParaRPr>
          </a:p>
          <a:p>
            <a:pPr>
              <a:spcBef>
                <a:spcPct val="0"/>
              </a:spcBef>
            </a:pPr>
            <a:endParaRPr lang="en-US" sz="2000" b="0"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Cloud and Services Asset Management</a:t>
            </a:r>
          </a:p>
        </p:txBody>
      </p:sp>
    </p:spTree>
    <p:extLst>
      <p:ext uri="{BB962C8B-B14F-4D97-AF65-F5344CB8AC3E}">
        <p14:creationId xmlns:p14="http://schemas.microsoft.com/office/powerpoint/2010/main" val="15162783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p:txBody>
          <a:bodyPr/>
          <a:lstStyle/>
          <a:p>
            <a:r>
              <a:rPr lang="en-GB" dirty="0"/>
              <a:t>Services and Cloud Asset Management</a:t>
            </a:r>
          </a:p>
        </p:txBody>
      </p:sp>
      <p:sp>
        <p:nvSpPr>
          <p:cNvPr id="14" name="Pladsholder til tekst 13"/>
          <p:cNvSpPr>
            <a:spLocks noGrp="1"/>
          </p:cNvSpPr>
          <p:nvPr>
            <p:ph type="body" sz="quarter" idx="11"/>
          </p:nvPr>
        </p:nvSpPr>
        <p:spPr>
          <a:xfrm>
            <a:off x="1434517" y="341667"/>
            <a:ext cx="6312716" cy="268288"/>
          </a:xfrm>
        </p:spPr>
        <p:txBody>
          <a:bodyPr/>
          <a:lstStyle/>
          <a:p>
            <a:r>
              <a:rPr lang="en-GB" dirty="0"/>
              <a:t>The concept of SEAM</a:t>
            </a:r>
          </a:p>
        </p:txBody>
      </p:sp>
      <p:sp>
        <p:nvSpPr>
          <p:cNvPr id="16" name="Tekstfelt 15"/>
          <p:cNvSpPr txBox="1"/>
          <p:nvPr/>
        </p:nvSpPr>
        <p:spPr>
          <a:xfrm>
            <a:off x="164892" y="959370"/>
            <a:ext cx="8724275" cy="954107"/>
          </a:xfrm>
          <a:prstGeom prst="rect">
            <a:avLst/>
          </a:prstGeom>
          <a:noFill/>
        </p:spPr>
        <p:txBody>
          <a:bodyPr wrap="square" rtlCol="0">
            <a:spAutoFit/>
          </a:bodyPr>
          <a:lstStyle/>
          <a:p>
            <a:r>
              <a:rPr lang="en-GB" sz="2800" b="1" dirty="0">
                <a:solidFill>
                  <a:srgbClr val="15143D"/>
                </a:solidFill>
                <a:latin typeface="Calibri" panose="020F0502020204030204" pitchFamily="34" charset="0"/>
              </a:rPr>
              <a:t>Organisations need to approach a triple play of computing environments</a:t>
            </a:r>
          </a:p>
        </p:txBody>
      </p:sp>
      <p:grpSp>
        <p:nvGrpSpPr>
          <p:cNvPr id="18" name="Gruppe 17"/>
          <p:cNvGrpSpPr/>
          <p:nvPr/>
        </p:nvGrpSpPr>
        <p:grpSpPr>
          <a:xfrm>
            <a:off x="677858" y="2135554"/>
            <a:ext cx="7840019" cy="4072476"/>
            <a:chOff x="677858" y="1766851"/>
            <a:chExt cx="7840019" cy="4072476"/>
          </a:xfrm>
        </p:grpSpPr>
        <p:sp>
          <p:nvSpPr>
            <p:cNvPr id="3" name="Ellipse 2"/>
            <p:cNvSpPr/>
            <p:nvPr/>
          </p:nvSpPr>
          <p:spPr>
            <a:xfrm>
              <a:off x="2247358" y="3258998"/>
              <a:ext cx="1251284" cy="1058779"/>
            </a:xfrm>
            <a:prstGeom prst="ellipse">
              <a:avLst/>
            </a:prstGeom>
            <a:noFill/>
            <a:ln>
              <a:solidFill>
                <a:srgbClr val="DA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4" name="Ellipse 3"/>
            <p:cNvSpPr/>
            <p:nvPr/>
          </p:nvSpPr>
          <p:spPr>
            <a:xfrm>
              <a:off x="723437" y="2565873"/>
              <a:ext cx="1251284" cy="1058779"/>
            </a:xfrm>
            <a:prstGeom prst="ellipse">
              <a:avLst/>
            </a:prstGeom>
            <a:noFill/>
            <a:ln>
              <a:solidFill>
                <a:srgbClr val="DA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 name="Ellipse 4"/>
            <p:cNvSpPr/>
            <p:nvPr/>
          </p:nvSpPr>
          <p:spPr>
            <a:xfrm>
              <a:off x="677858" y="4192790"/>
              <a:ext cx="1342442" cy="1249551"/>
            </a:xfrm>
            <a:prstGeom prst="ellipse">
              <a:avLst/>
            </a:prstGeom>
            <a:noFill/>
            <a:ln>
              <a:solidFill>
                <a:srgbClr val="DA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cxnSp>
          <p:nvCxnSpPr>
            <p:cNvPr id="7" name="Lige forbindelse 6"/>
            <p:cNvCxnSpPr/>
            <p:nvPr/>
          </p:nvCxnSpPr>
          <p:spPr>
            <a:xfrm>
              <a:off x="4371473" y="2005263"/>
              <a:ext cx="16042" cy="3834064"/>
            </a:xfrm>
            <a:prstGeom prst="line">
              <a:avLst/>
            </a:prstGeom>
            <a:ln w="25400">
              <a:solidFill>
                <a:srgbClr val="DA943F"/>
              </a:solidFill>
            </a:ln>
          </p:spPr>
          <p:style>
            <a:lnRef idx="1">
              <a:schemeClr val="accent1"/>
            </a:lnRef>
            <a:fillRef idx="0">
              <a:schemeClr val="accent1"/>
            </a:fillRef>
            <a:effectRef idx="0">
              <a:schemeClr val="accent1"/>
            </a:effectRef>
            <a:fontRef idx="minor">
              <a:schemeClr val="tx1"/>
            </a:fontRef>
          </p:style>
        </p:cxnSp>
        <p:sp>
          <p:nvSpPr>
            <p:cNvPr id="8" name="Tekstfelt 7"/>
            <p:cNvSpPr txBox="1"/>
            <p:nvPr/>
          </p:nvSpPr>
          <p:spPr>
            <a:xfrm>
              <a:off x="909139" y="2746756"/>
              <a:ext cx="1138989" cy="923330"/>
            </a:xfrm>
            <a:prstGeom prst="rect">
              <a:avLst/>
            </a:prstGeom>
            <a:noFill/>
          </p:spPr>
          <p:txBody>
            <a:bodyPr wrap="square" rtlCol="0">
              <a:spAutoFit/>
            </a:bodyPr>
            <a:lstStyle/>
            <a:p>
              <a:r>
                <a:rPr lang="en-GB" dirty="0">
                  <a:solidFill>
                    <a:srgbClr val="15143D"/>
                  </a:solidFill>
                  <a:latin typeface="Calibri" panose="020F0502020204030204" pitchFamily="34" charset="0"/>
                </a:rPr>
                <a:t>Physical</a:t>
              </a:r>
            </a:p>
            <a:p>
              <a:r>
                <a:rPr lang="en-GB" dirty="0">
                  <a:solidFill>
                    <a:srgbClr val="15143D"/>
                  </a:solidFill>
                  <a:latin typeface="Calibri" panose="020F0502020204030204" pitchFamily="34" charset="0"/>
                </a:rPr>
                <a:t>servers</a:t>
              </a:r>
            </a:p>
            <a:p>
              <a:endParaRPr lang="en-GB" dirty="0">
                <a:solidFill>
                  <a:srgbClr val="15143D"/>
                </a:solidFill>
                <a:latin typeface="Calibri" panose="020F0502020204030204" pitchFamily="34" charset="0"/>
              </a:endParaRPr>
            </a:p>
          </p:txBody>
        </p:sp>
        <p:sp>
          <p:nvSpPr>
            <p:cNvPr id="9" name="Tekstfelt 8"/>
            <p:cNvSpPr txBox="1"/>
            <p:nvPr/>
          </p:nvSpPr>
          <p:spPr>
            <a:xfrm>
              <a:off x="805614" y="4493388"/>
              <a:ext cx="1195468" cy="646331"/>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Cloud</a:t>
              </a:r>
            </a:p>
            <a:p>
              <a:pPr algn="ctr"/>
              <a:r>
                <a:rPr lang="en-GB" dirty="0">
                  <a:solidFill>
                    <a:srgbClr val="15143D"/>
                  </a:solidFill>
                  <a:latin typeface="Calibri" panose="020F0502020204030204" pitchFamily="34" charset="0"/>
                </a:rPr>
                <a:t>operations</a:t>
              </a:r>
            </a:p>
          </p:txBody>
        </p:sp>
        <p:sp>
          <p:nvSpPr>
            <p:cNvPr id="10" name="Tekstfelt 9"/>
            <p:cNvSpPr txBox="1"/>
            <p:nvPr/>
          </p:nvSpPr>
          <p:spPr>
            <a:xfrm>
              <a:off x="2498559" y="3445107"/>
              <a:ext cx="1138989" cy="646331"/>
            </a:xfrm>
            <a:prstGeom prst="rect">
              <a:avLst/>
            </a:prstGeom>
            <a:noFill/>
          </p:spPr>
          <p:txBody>
            <a:bodyPr wrap="square" rtlCol="0">
              <a:spAutoFit/>
            </a:bodyPr>
            <a:lstStyle/>
            <a:p>
              <a:r>
                <a:rPr lang="en-GB" dirty="0">
                  <a:latin typeface="Calibri" panose="020F0502020204030204" pitchFamily="34" charset="0"/>
                </a:rPr>
                <a:t>Virtual</a:t>
              </a:r>
            </a:p>
            <a:p>
              <a:r>
                <a:rPr lang="en-GB" dirty="0">
                  <a:solidFill>
                    <a:srgbClr val="15143D"/>
                  </a:solidFill>
                  <a:latin typeface="Calibri" panose="020F0502020204030204" pitchFamily="34" charset="0"/>
                </a:rPr>
                <a:t>servers</a:t>
              </a:r>
            </a:p>
          </p:txBody>
        </p:sp>
        <p:sp>
          <p:nvSpPr>
            <p:cNvPr id="11" name="Tekstfelt 10"/>
            <p:cNvSpPr txBox="1"/>
            <p:nvPr/>
          </p:nvSpPr>
          <p:spPr>
            <a:xfrm>
              <a:off x="5010921" y="2450594"/>
              <a:ext cx="3339125" cy="2862322"/>
            </a:xfrm>
            <a:prstGeom prst="rect">
              <a:avLst/>
            </a:prstGeom>
            <a:noFill/>
          </p:spPr>
          <p:txBody>
            <a:bodyPr wrap="square" rtlCol="0">
              <a:spAutoFit/>
            </a:bodyPr>
            <a:lstStyle/>
            <a:p>
              <a:pPr marL="285750" indent="-285750">
                <a:buFont typeface="Wingdings" panose="05000000000000000000" pitchFamily="2" charset="2"/>
                <a:buChar char="§"/>
              </a:pPr>
              <a:r>
                <a:rPr lang="en-GB" sz="2000" dirty="0">
                  <a:solidFill>
                    <a:srgbClr val="15143D"/>
                  </a:solidFill>
                  <a:latin typeface="Calibri" panose="020F0502020204030204" pitchFamily="34" charset="0"/>
                </a:rPr>
                <a:t>End-user</a:t>
              </a:r>
            </a:p>
            <a:p>
              <a:pPr marL="285750" indent="-285750">
                <a:buFont typeface="Wingdings" panose="05000000000000000000" pitchFamily="2" charset="2"/>
                <a:buChar char="§"/>
              </a:pPr>
              <a:endParaRPr lang="en-GB" sz="2000" dirty="0">
                <a:solidFill>
                  <a:srgbClr val="15143D"/>
                </a:solidFill>
                <a:latin typeface="Calibri" panose="020F0502020204030204" pitchFamily="34" charset="0"/>
              </a:endParaRP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Business requirements</a:t>
              </a:r>
            </a:p>
            <a:p>
              <a:pPr marL="285750" indent="-285750">
                <a:buFont typeface="Wingdings" panose="05000000000000000000" pitchFamily="2" charset="2"/>
                <a:buChar char="§"/>
              </a:pPr>
              <a:endParaRPr lang="en-GB" sz="2000" dirty="0">
                <a:solidFill>
                  <a:srgbClr val="15143D"/>
                </a:solidFill>
                <a:latin typeface="Calibri" panose="020F0502020204030204" pitchFamily="34" charset="0"/>
              </a:endParaRP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Knowledge sharing</a:t>
              </a:r>
            </a:p>
            <a:p>
              <a:pPr marL="285750" indent="-285750">
                <a:buFont typeface="Wingdings" panose="05000000000000000000" pitchFamily="2" charset="2"/>
                <a:buChar char="§"/>
              </a:pPr>
              <a:endParaRPr lang="en-GB" sz="2000" dirty="0">
                <a:solidFill>
                  <a:srgbClr val="15143D"/>
                </a:solidFill>
                <a:latin typeface="Calibri" panose="020F0502020204030204" pitchFamily="34" charset="0"/>
              </a:endParaRP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Data and information</a:t>
              </a:r>
            </a:p>
            <a:p>
              <a:pPr marL="285750" indent="-285750">
                <a:buFont typeface="Wingdings" panose="05000000000000000000" pitchFamily="2" charset="2"/>
                <a:buChar char="§"/>
              </a:pPr>
              <a:endParaRPr lang="en-GB" sz="2000" dirty="0">
                <a:solidFill>
                  <a:srgbClr val="15143D"/>
                </a:solidFill>
                <a:latin typeface="Calibri" panose="020F0502020204030204" pitchFamily="34" charset="0"/>
              </a:endParaRP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Production</a:t>
              </a:r>
            </a:p>
          </p:txBody>
        </p:sp>
        <p:sp>
          <p:nvSpPr>
            <p:cNvPr id="12" name="Højrepil 11"/>
            <p:cNvSpPr/>
            <p:nvPr/>
          </p:nvSpPr>
          <p:spPr>
            <a:xfrm>
              <a:off x="4042611" y="3408947"/>
              <a:ext cx="737936" cy="559514"/>
            </a:xfrm>
            <a:prstGeom prst="rightArrow">
              <a:avLst/>
            </a:prstGeom>
            <a:solidFill>
              <a:schemeClr val="bg1"/>
            </a:solidFill>
            <a:ln>
              <a:solidFill>
                <a:srgbClr val="DA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ekstfelt 1"/>
            <p:cNvSpPr txBox="1"/>
            <p:nvPr/>
          </p:nvSpPr>
          <p:spPr>
            <a:xfrm>
              <a:off x="1080411" y="1766851"/>
              <a:ext cx="3446618" cy="461665"/>
            </a:xfrm>
            <a:prstGeom prst="rect">
              <a:avLst/>
            </a:prstGeom>
            <a:noFill/>
          </p:spPr>
          <p:txBody>
            <a:bodyPr wrap="square" rtlCol="0">
              <a:spAutoFit/>
            </a:bodyPr>
            <a:lstStyle/>
            <a:p>
              <a:r>
                <a:rPr lang="en-GB" sz="2400" b="1" dirty="0">
                  <a:solidFill>
                    <a:srgbClr val="15143D"/>
                  </a:solidFill>
                  <a:latin typeface="Calibri" panose="020F0502020204030204" pitchFamily="34" charset="0"/>
                </a:rPr>
                <a:t>IT infrastructure</a:t>
              </a:r>
            </a:p>
          </p:txBody>
        </p:sp>
        <p:sp>
          <p:nvSpPr>
            <p:cNvPr id="15" name="Tekstfelt 14"/>
            <p:cNvSpPr txBox="1"/>
            <p:nvPr/>
          </p:nvSpPr>
          <p:spPr>
            <a:xfrm>
              <a:off x="5071259" y="1767563"/>
              <a:ext cx="3446618" cy="461665"/>
            </a:xfrm>
            <a:prstGeom prst="rect">
              <a:avLst/>
            </a:prstGeom>
            <a:noFill/>
          </p:spPr>
          <p:txBody>
            <a:bodyPr wrap="square" rtlCol="0">
              <a:spAutoFit/>
            </a:bodyPr>
            <a:lstStyle/>
            <a:p>
              <a:r>
                <a:rPr lang="en-GB" sz="2400" b="1" dirty="0">
                  <a:solidFill>
                    <a:srgbClr val="15143D"/>
                  </a:solidFill>
                  <a:latin typeface="Calibri" panose="020F0502020204030204" pitchFamily="34" charset="0"/>
                </a:rPr>
                <a:t>User interface</a:t>
              </a:r>
            </a:p>
          </p:txBody>
        </p:sp>
        <p:sp>
          <p:nvSpPr>
            <p:cNvPr id="13" name="Rektangel 12"/>
            <p:cNvSpPr/>
            <p:nvPr/>
          </p:nvSpPr>
          <p:spPr>
            <a:xfrm>
              <a:off x="1124261" y="1790367"/>
              <a:ext cx="2135133" cy="424277"/>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rgbClr val="15143D"/>
                </a:solidFill>
              </a:endParaRPr>
            </a:p>
          </p:txBody>
        </p:sp>
        <p:sp>
          <p:nvSpPr>
            <p:cNvPr id="17" name="Rektangel 16"/>
            <p:cNvSpPr/>
            <p:nvPr/>
          </p:nvSpPr>
          <p:spPr>
            <a:xfrm>
              <a:off x="5057174" y="1780620"/>
              <a:ext cx="2038663" cy="449285"/>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549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The 4 ITAM </a:t>
            </a:r>
            <a:r>
              <a:rPr lang="da-DK" dirty="0" err="1"/>
              <a:t>key</a:t>
            </a:r>
            <a:r>
              <a:rPr lang="da-DK" dirty="0"/>
              <a:t> </a:t>
            </a:r>
            <a:r>
              <a:rPr lang="da-DK" dirty="0" err="1"/>
              <a:t>areas</a:t>
            </a:r>
            <a:endParaRPr lang="en-US" dirty="0">
              <a:solidFill>
                <a:schemeClr val="bg1"/>
              </a:solidFill>
            </a:endParaRPr>
          </a:p>
        </p:txBody>
      </p:sp>
      <p:sp>
        <p:nvSpPr>
          <p:cNvPr id="4" name="Pladsholder til tekst 3"/>
          <p:cNvSpPr>
            <a:spLocks noGrp="1"/>
          </p:cNvSpPr>
          <p:nvPr>
            <p:ph type="body" sz="quarter" idx="12"/>
          </p:nvPr>
        </p:nvSpPr>
        <p:spPr>
          <a:xfrm>
            <a:off x="373237" y="693890"/>
            <a:ext cx="8447087" cy="5648325"/>
          </a:xfrm>
        </p:spPr>
        <p:txBody>
          <a:bodyPr/>
          <a:lstStyle/>
          <a:p>
            <a:pPr lvl="2">
              <a:buFont typeface="Wingdings" pitchFamily="2" charset="2"/>
              <a:buChar char="§"/>
            </a:pPr>
            <a:endParaRPr lang="da-DK" sz="2000" dirty="0">
              <a:solidFill>
                <a:schemeClr val="tx1"/>
              </a:solidFill>
            </a:endParaRPr>
          </a:p>
          <a:p>
            <a:pPr lvl="2">
              <a:buFont typeface="Wingdings" pitchFamily="2" charset="2"/>
              <a:buChar char="§"/>
            </a:pPr>
            <a:r>
              <a:rPr lang="en-GB" sz="2000" dirty="0"/>
              <a:t>Hardware Asset Management (HAM)</a:t>
            </a:r>
            <a:endParaRPr lang="en-GB" sz="1800" dirty="0"/>
          </a:p>
          <a:p>
            <a:pPr lvl="3">
              <a:buFont typeface="Wingdings" pitchFamily="2" charset="2"/>
              <a:buChar char="ü"/>
            </a:pPr>
            <a:r>
              <a:rPr lang="en-GB" sz="1600" dirty="0"/>
              <a:t>Management of the physical components of computers, mobile devices and networks from acquisition, implementation, process adjustments, deployment to disposal. </a:t>
            </a:r>
          </a:p>
          <a:p>
            <a:pPr lvl="3">
              <a:buFont typeface="Wingdings" pitchFamily="2" charset="2"/>
              <a:buChar char="ü"/>
            </a:pPr>
            <a:r>
              <a:rPr lang="en-GB" sz="1600" dirty="0"/>
              <a:t>A key focus is aligning the organisation’s hardware asset management strategy with operational goals while offering adequate risk protection. </a:t>
            </a:r>
          </a:p>
          <a:p>
            <a:pPr lvl="3">
              <a:buFont typeface="Wingdings" pitchFamily="2" charset="2"/>
              <a:buChar char="ü"/>
            </a:pPr>
            <a:r>
              <a:rPr lang="en-GB" sz="1600" dirty="0"/>
              <a:t>HAM is tightly connected to SAM as the two asset types cannot be separated</a:t>
            </a:r>
          </a:p>
          <a:p>
            <a:pPr lvl="3">
              <a:buFont typeface="Wingdings" pitchFamily="2" charset="2"/>
              <a:buChar char="ü"/>
            </a:pPr>
            <a:endParaRPr lang="en-GB" sz="2000" dirty="0"/>
          </a:p>
          <a:p>
            <a:pPr lvl="2">
              <a:buFont typeface="Wingdings" pitchFamily="2" charset="2"/>
              <a:buChar char="§"/>
            </a:pPr>
            <a:r>
              <a:rPr lang="en-GB" sz="2000" dirty="0"/>
              <a:t>Software Asset Management (SAM): </a:t>
            </a:r>
          </a:p>
          <a:p>
            <a:pPr lvl="3">
              <a:buFont typeface="Wingdings" pitchFamily="2" charset="2"/>
              <a:buChar char="ü"/>
            </a:pPr>
            <a:r>
              <a:rPr lang="en-GB" sz="1600" dirty="0"/>
              <a:t>Managing the complete lifecycle of every software asset, involving cost control, documentation, licensing, redistribution, maintenance etc.</a:t>
            </a:r>
          </a:p>
          <a:p>
            <a:pPr lvl="3">
              <a:buFont typeface="Wingdings" pitchFamily="2" charset="2"/>
              <a:buChar char="ü"/>
            </a:pPr>
            <a:r>
              <a:rPr lang="en-GB" sz="1600" dirty="0"/>
              <a:t>Software is characterised by a licensed position, and not company owned assets, and tightly connected with the other ITAM areas.</a:t>
            </a:r>
          </a:p>
          <a:p>
            <a:pPr lvl="3">
              <a:buFont typeface="Wingdings" pitchFamily="2" charset="2"/>
              <a:buChar char="ü"/>
            </a:pPr>
            <a:r>
              <a:rPr lang="en-GB" sz="1600" dirty="0"/>
              <a:t>SAM is the most crucial ITAM area, representing the greatest financial and legal risk in terms of vendor license conditions and complex compliance regulations.</a:t>
            </a:r>
            <a:endParaRPr lang="en-GB" sz="2000" dirty="0"/>
          </a:p>
          <a:p>
            <a:pPr lvl="2">
              <a:buFont typeface="Arial" charset="0"/>
              <a:buChar char="•"/>
            </a:pPr>
            <a:endParaRPr lang="en-US" altLang="da-DK" sz="2000" dirty="0">
              <a:solidFill>
                <a:schemeClr val="tx1"/>
              </a:solidFill>
              <a:cs typeface="Calibri" pitchFamily="34" charset="0"/>
            </a:endParaRPr>
          </a:p>
          <a:p>
            <a:endParaRPr lang="da-DK" dirty="0">
              <a:solidFill>
                <a:schemeClr val="tx1"/>
              </a:solidFill>
            </a:endParaRPr>
          </a:p>
        </p:txBody>
      </p:sp>
    </p:spTree>
    <p:extLst>
      <p:ext uri="{BB962C8B-B14F-4D97-AF65-F5344CB8AC3E}">
        <p14:creationId xmlns:p14="http://schemas.microsoft.com/office/powerpoint/2010/main" val="2625926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The concept of SEAM</a:t>
            </a:r>
          </a:p>
        </p:txBody>
      </p:sp>
      <p:sp>
        <p:nvSpPr>
          <p:cNvPr id="79876" name="Text Placeholder 3"/>
          <p:cNvSpPr>
            <a:spLocks noGrp="1"/>
          </p:cNvSpPr>
          <p:nvPr>
            <p:ph type="body" sz="quarter" idx="12"/>
          </p:nvPr>
        </p:nvSpPr>
        <p:spPr bwMode="auto">
          <a:xfrm>
            <a:off x="290090" y="828496"/>
            <a:ext cx="8576521"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spcBef>
                <a:spcPct val="0"/>
              </a:spcBef>
            </a:pPr>
            <a:r>
              <a:rPr lang="en-GB" sz="2800" dirty="0">
                <a:solidFill>
                  <a:schemeClr val="tx1"/>
                </a:solidFill>
              </a:rPr>
              <a:t>SEAM activities include: </a:t>
            </a:r>
          </a:p>
          <a:p>
            <a:pPr marL="342900" indent="-342900">
              <a:spcBef>
                <a:spcPct val="0"/>
              </a:spcBef>
              <a:buSzPct val="80000"/>
              <a:buFont typeface="Arial" panose="020B0604020202020204" pitchFamily="34" charset="0"/>
              <a:buChar char="•"/>
            </a:pPr>
            <a:r>
              <a:rPr lang="en-GB" sz="2400" b="0" dirty="0">
                <a:solidFill>
                  <a:schemeClr val="tx1"/>
                </a:solidFill>
              </a:rPr>
              <a:t>Contract negotiations and definition of terms and SLA’s.</a:t>
            </a:r>
          </a:p>
          <a:p>
            <a:pPr marL="342900" indent="-342900">
              <a:spcBef>
                <a:spcPct val="0"/>
              </a:spcBef>
              <a:buSzPct val="80000"/>
              <a:buFont typeface="Arial" panose="020B0604020202020204" pitchFamily="34" charset="0"/>
              <a:buChar char="•"/>
            </a:pPr>
            <a:r>
              <a:rPr lang="en-GB" sz="2400" b="0" dirty="0">
                <a:solidFill>
                  <a:schemeClr val="tx1"/>
                </a:solidFill>
              </a:rPr>
              <a:t>Measurements (SLA’s) of delivered services.</a:t>
            </a:r>
          </a:p>
          <a:p>
            <a:pPr marL="342900" indent="-342900">
              <a:spcBef>
                <a:spcPct val="0"/>
              </a:spcBef>
              <a:buSzPct val="80000"/>
              <a:buFont typeface="Arial" panose="020B0604020202020204" pitchFamily="34" charset="0"/>
              <a:buChar char="•"/>
            </a:pPr>
            <a:r>
              <a:rPr lang="en-GB" sz="2400" b="0" dirty="0">
                <a:solidFill>
                  <a:schemeClr val="tx1"/>
                </a:solidFill>
              </a:rPr>
              <a:t>Ensuring that all legal regulations are followed, including license and compliance terms.</a:t>
            </a:r>
          </a:p>
          <a:p>
            <a:pPr marL="342900" indent="-342900">
              <a:spcBef>
                <a:spcPct val="0"/>
              </a:spcBef>
              <a:buSzPct val="80000"/>
              <a:buFont typeface="Arial" panose="020B0604020202020204" pitchFamily="34" charset="0"/>
              <a:buChar char="•"/>
            </a:pPr>
            <a:r>
              <a:rPr lang="en-GB" sz="2400" b="0" dirty="0">
                <a:solidFill>
                  <a:schemeClr val="tx1"/>
                </a:solidFill>
              </a:rPr>
              <a:t>Alignment of the services and the organisational needs in terms of storage, data protection, system capability, policies and availability</a:t>
            </a:r>
          </a:p>
          <a:p>
            <a:pPr marL="0" lvl="2" indent="0">
              <a:spcBef>
                <a:spcPct val="0"/>
              </a:spcBef>
              <a:buSzPct val="80000"/>
              <a:buNone/>
            </a:pPr>
            <a:endParaRPr lang="en-GB" sz="2400" dirty="0">
              <a:solidFill>
                <a:schemeClr val="tx1"/>
              </a:solidFill>
            </a:endParaRPr>
          </a:p>
          <a:p>
            <a:pPr marL="0" lvl="2" indent="0">
              <a:spcBef>
                <a:spcPct val="0"/>
              </a:spcBef>
              <a:buSzPct val="80000"/>
              <a:buNone/>
            </a:pPr>
            <a:r>
              <a:rPr lang="en-GB" sz="2000" dirty="0">
                <a:solidFill>
                  <a:schemeClr val="tx1"/>
                </a:solidFill>
              </a:rPr>
              <a:t>These processes typically requires a SEAM manager involved in budget planning, strategy planning an contract negotiation in order to ensure alignment throughout the organisation.</a:t>
            </a:r>
          </a:p>
          <a:p>
            <a:pPr marL="0" lvl="2" indent="0">
              <a:spcBef>
                <a:spcPct val="0"/>
              </a:spcBef>
              <a:buSzPct val="80000"/>
              <a:buNone/>
            </a:pPr>
            <a:endParaRPr lang="en-GB" sz="2400" dirty="0">
              <a:solidFill>
                <a:schemeClr val="tx1"/>
              </a:solidFill>
            </a:endParaRPr>
          </a:p>
          <a:p>
            <a:pPr marL="0" lvl="2" indent="0">
              <a:spcBef>
                <a:spcPct val="0"/>
              </a:spcBef>
              <a:buSzPct val="80000"/>
              <a:buNone/>
            </a:pPr>
            <a:endParaRPr lang="en-GB" sz="2400" b="0" dirty="0">
              <a:solidFill>
                <a:schemeClr val="tx1"/>
              </a:solidFill>
            </a:endParaRPr>
          </a:p>
          <a:p>
            <a:pPr marL="342900" indent="-342900">
              <a:spcBef>
                <a:spcPct val="0"/>
              </a:spcBef>
              <a:buSzPct val="80000"/>
              <a:buFont typeface="Wingdings" panose="05000000000000000000" pitchFamily="2" charset="2"/>
              <a:buChar char="§"/>
            </a:pPr>
            <a:endParaRPr lang="en-GB" sz="2400" b="0" dirty="0">
              <a:solidFill>
                <a:schemeClr val="tx1"/>
              </a:solidFill>
            </a:endParaRPr>
          </a:p>
          <a:p>
            <a:pPr>
              <a:spcBef>
                <a:spcPct val="0"/>
              </a:spcBef>
            </a:pPr>
            <a:endParaRPr lang="en-GB" sz="2000" b="0" dirty="0">
              <a:solidFill>
                <a:schemeClr val="tx1"/>
              </a:solidFill>
            </a:endParaRPr>
          </a:p>
          <a:p>
            <a:pPr>
              <a:spcBef>
                <a:spcPct val="0"/>
              </a:spcBef>
            </a:pPr>
            <a:endParaRPr lang="en-GB" sz="2000" b="0" dirty="0">
              <a:solidFill>
                <a:schemeClr val="tx1"/>
              </a:solidFill>
            </a:endParaRPr>
          </a:p>
          <a:p>
            <a:pPr>
              <a:spcBef>
                <a:spcPct val="0"/>
              </a:spcBef>
            </a:pPr>
            <a:endParaRPr lang="en-GB" altLang="da-DK" sz="2000" b="0" dirty="0">
              <a:cs typeface="Arial" charset="0"/>
            </a:endParaRPr>
          </a:p>
          <a:p>
            <a:pPr marL="342900" indent="-342900">
              <a:spcBef>
                <a:spcPct val="0"/>
              </a:spcBef>
              <a:buFont typeface="Wingdings" panose="05000000000000000000" pitchFamily="2" charset="2"/>
              <a:buChar char="§"/>
            </a:pPr>
            <a:endParaRPr lang="en-GB" sz="2000" b="0" dirty="0">
              <a:solidFill>
                <a:schemeClr val="tx1"/>
              </a:solidFill>
            </a:endParaRPr>
          </a:p>
          <a:p>
            <a:pPr marL="285750" indent="-285750">
              <a:spcBef>
                <a:spcPct val="0"/>
              </a:spcBef>
              <a:buFont typeface="Arial" panose="020B0604020202020204" pitchFamily="34" charset="0"/>
              <a:buChar char="•"/>
            </a:pPr>
            <a:endParaRPr lang="en-GB" sz="2000" b="0" dirty="0">
              <a:solidFill>
                <a:schemeClr val="tx1"/>
              </a:solidFill>
            </a:endParaRPr>
          </a:p>
        </p:txBody>
      </p:sp>
      <p:sp>
        <p:nvSpPr>
          <p:cNvPr id="2" name="Pladsholder til tekst 1"/>
          <p:cNvSpPr>
            <a:spLocks noGrp="1"/>
          </p:cNvSpPr>
          <p:nvPr>
            <p:ph type="body" sz="quarter" idx="10"/>
          </p:nvPr>
        </p:nvSpPr>
        <p:spPr/>
        <p:txBody>
          <a:bodyPr/>
          <a:lstStyle/>
          <a:p>
            <a:r>
              <a:rPr lang="en-GB" dirty="0"/>
              <a:t>Cloud and Services Asset Management</a:t>
            </a:r>
          </a:p>
        </p:txBody>
      </p:sp>
    </p:spTree>
    <p:extLst>
      <p:ext uri="{BB962C8B-B14F-4D97-AF65-F5344CB8AC3E}">
        <p14:creationId xmlns:p14="http://schemas.microsoft.com/office/powerpoint/2010/main" val="1333180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3" name="Pladsholder til tekst 2"/>
          <p:cNvSpPr>
            <a:spLocks noGrp="1"/>
          </p:cNvSpPr>
          <p:nvPr>
            <p:ph type="body" sz="quarter" idx="11"/>
          </p:nvPr>
        </p:nvSpPr>
        <p:spPr/>
        <p:txBody>
          <a:bodyPr/>
          <a:lstStyle/>
          <a:p>
            <a:r>
              <a:rPr lang="en-GB" dirty="0"/>
              <a:t>Benefits of SEAM</a:t>
            </a:r>
          </a:p>
        </p:txBody>
      </p:sp>
      <p:sp>
        <p:nvSpPr>
          <p:cNvPr id="4" name="Pladsholder til tekst 3"/>
          <p:cNvSpPr>
            <a:spLocks noGrp="1"/>
          </p:cNvSpPr>
          <p:nvPr>
            <p:ph type="body" sz="quarter" idx="12"/>
          </p:nvPr>
        </p:nvSpPr>
        <p:spPr/>
        <p:txBody>
          <a:bodyPr/>
          <a:lstStyle/>
          <a:p>
            <a:pPr>
              <a:lnSpc>
                <a:spcPct val="200000"/>
              </a:lnSpc>
              <a:spcAft>
                <a:spcPts val="0"/>
              </a:spcAft>
              <a:defRPr/>
            </a:pPr>
            <a:r>
              <a:rPr lang="en-GB" sz="2800" dirty="0"/>
              <a:t>Benefits of Services and Cloud Asset Management </a:t>
            </a:r>
            <a:r>
              <a:rPr lang="en-GB" sz="2000" dirty="0"/>
              <a:t>(SEAM) </a:t>
            </a:r>
            <a:r>
              <a:rPr lang="en-GB" sz="2400" dirty="0"/>
              <a:t>Managing risks</a:t>
            </a:r>
          </a:p>
          <a:p>
            <a:pPr marL="800100" lvl="2" indent="-342900">
              <a:buFont typeface="Arial" panose="020B0604020202020204" pitchFamily="34" charset="0"/>
              <a:buChar char="•"/>
              <a:defRPr/>
            </a:pPr>
            <a:r>
              <a:rPr lang="en-GB" sz="2400" dirty="0"/>
              <a:t>Gaining control</a:t>
            </a:r>
          </a:p>
          <a:p>
            <a:pPr marL="800100" lvl="2" indent="-342900">
              <a:buFont typeface="Arial" panose="020B0604020202020204" pitchFamily="34" charset="0"/>
              <a:buChar char="•"/>
              <a:defRPr/>
            </a:pPr>
            <a:r>
              <a:rPr lang="en-GB" sz="2400" dirty="0"/>
              <a:t>Ensuring a contract and solution that supports the long term planning in the business</a:t>
            </a:r>
          </a:p>
          <a:p>
            <a:pPr marL="800100" lvl="2" indent="-342900">
              <a:buFont typeface="Arial" panose="020B0604020202020204" pitchFamily="34" charset="0"/>
              <a:buChar char="•"/>
              <a:defRPr/>
            </a:pPr>
            <a:r>
              <a:rPr lang="en-GB" sz="2400" dirty="0"/>
              <a:t>Lowering operational costs</a:t>
            </a:r>
          </a:p>
          <a:p>
            <a:pPr marL="800100" lvl="2" indent="-342900">
              <a:buFont typeface="Arial" panose="020B0604020202020204" pitchFamily="34" charset="0"/>
              <a:buChar char="•"/>
              <a:defRPr/>
            </a:pPr>
            <a:r>
              <a:rPr lang="en-GB" sz="2400" dirty="0"/>
              <a:t>Avoiding unexpected costs due to tight contract terms.</a:t>
            </a:r>
          </a:p>
          <a:p>
            <a:pPr marL="800100" lvl="2" indent="-342900">
              <a:buFont typeface="Arial" panose="020B0604020202020204" pitchFamily="34" charset="0"/>
              <a:buChar char="•"/>
              <a:defRPr/>
            </a:pPr>
            <a:r>
              <a:rPr lang="en-GB" sz="2400" dirty="0"/>
              <a:t>Compliance.(Software, Company policies, Legal)</a:t>
            </a:r>
          </a:p>
          <a:p>
            <a:pPr marL="800100" lvl="2" indent="-342900">
              <a:buFont typeface="Arial" panose="020B0604020202020204" pitchFamily="34" charset="0"/>
              <a:buChar char="•"/>
              <a:defRPr/>
            </a:pPr>
            <a:r>
              <a:rPr lang="en-GB" sz="2400" dirty="0"/>
              <a:t>Increased performance in-house and out-of-house</a:t>
            </a:r>
          </a:p>
          <a:p>
            <a:pPr marL="800100" lvl="2" indent="-342900">
              <a:buFont typeface="Arial" panose="020B0604020202020204" pitchFamily="34" charset="0"/>
              <a:buChar char="•"/>
              <a:defRPr/>
            </a:pPr>
            <a:r>
              <a:rPr lang="en-GB" sz="2400" dirty="0"/>
              <a:t>Ensuring that the out-of-house architecture enhances the workflow in the organisation</a:t>
            </a:r>
          </a:p>
          <a:p>
            <a:endParaRPr lang="en-GB" dirty="0"/>
          </a:p>
        </p:txBody>
      </p:sp>
    </p:spTree>
    <p:extLst>
      <p:ext uri="{BB962C8B-B14F-4D97-AF65-F5344CB8AC3E}">
        <p14:creationId xmlns:p14="http://schemas.microsoft.com/office/powerpoint/2010/main" val="528223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322637" y="1716074"/>
            <a:ext cx="6312716" cy="784202"/>
          </a:xfrm>
        </p:spPr>
        <p:txBody>
          <a:bodyPr/>
          <a:lstStyle/>
          <a:p>
            <a:pPr algn="ctr"/>
            <a:r>
              <a:rPr lang="en-GB" sz="3600" dirty="0"/>
              <a:t>Services and Cloud</a:t>
            </a:r>
          </a:p>
          <a:p>
            <a:pPr algn="ctr"/>
            <a:r>
              <a:rPr lang="en-GB" sz="3600" dirty="0"/>
              <a:t>Asset Management</a:t>
            </a:r>
          </a:p>
          <a:p>
            <a:pPr algn="ctr"/>
            <a:r>
              <a:rPr lang="en-GB" sz="3600" dirty="0"/>
              <a:t>Processes</a:t>
            </a:r>
          </a:p>
        </p:txBody>
      </p:sp>
    </p:spTree>
    <p:extLst>
      <p:ext uri="{BB962C8B-B14F-4D97-AF65-F5344CB8AC3E}">
        <p14:creationId xmlns:p14="http://schemas.microsoft.com/office/powerpoint/2010/main" val="23365270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Services and Cloud processes</a:t>
            </a:r>
          </a:p>
        </p:txBody>
      </p:sp>
      <p:sp>
        <p:nvSpPr>
          <p:cNvPr id="79876" name="Text Placeholder 3"/>
          <p:cNvSpPr>
            <a:spLocks noGrp="1"/>
          </p:cNvSpPr>
          <p:nvPr>
            <p:ph type="body" sz="quarter" idx="12"/>
          </p:nvPr>
        </p:nvSpPr>
        <p:spPr bwMode="auto">
          <a:xfrm>
            <a:off x="370390" y="1007040"/>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pPr>
            <a:r>
              <a:rPr lang="en-GB" sz="2800" b="0" dirty="0"/>
              <a:t>Has Cloud become a BUZZ word??</a:t>
            </a:r>
          </a:p>
          <a:p>
            <a:pPr algn="ctr">
              <a:spcBef>
                <a:spcPct val="0"/>
              </a:spcBef>
            </a:pPr>
            <a:endParaRPr lang="en-GB" sz="2800" dirty="0"/>
          </a:p>
          <a:p>
            <a:pPr algn="ctr">
              <a:spcBef>
                <a:spcPct val="0"/>
              </a:spcBef>
            </a:pPr>
            <a:endParaRPr lang="en-GB" sz="2800" dirty="0"/>
          </a:p>
          <a:p>
            <a:pPr>
              <a:spcBef>
                <a:spcPct val="0"/>
              </a:spcBef>
            </a:pPr>
            <a:r>
              <a:rPr lang="en-GB" sz="2400" b="0" i="1" dirty="0"/>
              <a:t>68% of IT professionals say employees’ requests for cloud services have increased over the last two years.</a:t>
            </a:r>
          </a:p>
          <a:p>
            <a:pPr>
              <a:spcBef>
                <a:spcPct val="0"/>
              </a:spcBef>
            </a:pPr>
            <a:r>
              <a:rPr lang="en-GB" sz="1400" b="0" dirty="0"/>
              <a:t>(CDW’s State of the cloud report 2013)</a:t>
            </a:r>
          </a:p>
          <a:p>
            <a:pPr>
              <a:spcBef>
                <a:spcPct val="0"/>
              </a:spcBef>
            </a:pPr>
            <a:endParaRPr lang="en-GB" dirty="0">
              <a:solidFill>
                <a:schemeClr val="tx1"/>
              </a:solidFill>
            </a:endParaRPr>
          </a:p>
        </p:txBody>
      </p:sp>
    </p:spTree>
    <p:extLst>
      <p:ext uri="{BB962C8B-B14F-4D97-AF65-F5344CB8AC3E}">
        <p14:creationId xmlns:p14="http://schemas.microsoft.com/office/powerpoint/2010/main" val="36275129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Services and Cloud definition</a:t>
            </a:r>
          </a:p>
        </p:txBody>
      </p:sp>
      <p:sp>
        <p:nvSpPr>
          <p:cNvPr id="3" name="Pladsholder til tekst 2"/>
          <p:cNvSpPr>
            <a:spLocks noGrp="1"/>
          </p:cNvSpPr>
          <p:nvPr>
            <p:ph type="body" sz="quarter" idx="12"/>
          </p:nvPr>
        </p:nvSpPr>
        <p:spPr/>
        <p:txBody>
          <a:bodyPr/>
          <a:lstStyle/>
          <a:p>
            <a:pPr>
              <a:lnSpc>
                <a:spcPct val="250000"/>
              </a:lnSpc>
              <a:spcBef>
                <a:spcPct val="0"/>
              </a:spcBef>
            </a:pPr>
            <a:r>
              <a:rPr lang="en-GB" sz="2800" dirty="0"/>
              <a:t>The processes of SEAM consists of two parts:</a:t>
            </a:r>
            <a:endParaRPr lang="en-GB" sz="3200" b="0" dirty="0"/>
          </a:p>
          <a:p>
            <a:pPr marL="342900" indent="-342900">
              <a:spcBef>
                <a:spcPct val="0"/>
              </a:spcBef>
              <a:buFont typeface="Arial" panose="020B0604020202020204" pitchFamily="34" charset="0"/>
              <a:buChar char="•"/>
            </a:pPr>
            <a:r>
              <a:rPr lang="en-GB" sz="2400" dirty="0"/>
              <a:t>Contract negotiations and signing</a:t>
            </a:r>
          </a:p>
          <a:p>
            <a:pPr>
              <a:spcBef>
                <a:spcPct val="0"/>
              </a:spcBef>
            </a:pPr>
            <a:r>
              <a:rPr lang="en-GB" sz="2000" b="0" dirty="0"/>
              <a:t>Based on a prior analysis of the organisation's needs in terms of : </a:t>
            </a:r>
          </a:p>
          <a:p>
            <a:pPr>
              <a:spcBef>
                <a:spcPct val="0"/>
              </a:spcBef>
            </a:pPr>
            <a:r>
              <a:rPr lang="en-GB" sz="2000" b="0" dirty="0"/>
              <a:t>system performances, storage, agility, scalability, user rights, data movements, usability, support, training, contract management regulations, etc.</a:t>
            </a:r>
          </a:p>
          <a:p>
            <a:pPr>
              <a:spcBef>
                <a:spcPct val="0"/>
              </a:spcBef>
            </a:pPr>
            <a:endParaRPr lang="en-GB" b="0" dirty="0"/>
          </a:p>
          <a:p>
            <a:pPr marL="342900" indent="-342900">
              <a:spcBef>
                <a:spcPct val="0"/>
              </a:spcBef>
              <a:buFont typeface="Arial" panose="020B0604020202020204" pitchFamily="34" charset="0"/>
              <a:buChar char="•"/>
            </a:pPr>
            <a:r>
              <a:rPr lang="en-GB" sz="2400" dirty="0"/>
              <a:t>The operational and practical level after contract signing</a:t>
            </a:r>
          </a:p>
          <a:p>
            <a:pPr>
              <a:spcBef>
                <a:spcPct val="0"/>
              </a:spcBef>
            </a:pPr>
            <a:r>
              <a:rPr lang="en-GB" sz="2000" b="0" dirty="0"/>
              <a:t>Definition of the activities and measuring points needed both externally and internally, ensuring that the contractual terms are achieved and the SLA’s met. Also that internal compliance is ensured via ongoing processes. </a:t>
            </a:r>
          </a:p>
        </p:txBody>
      </p:sp>
    </p:spTree>
    <p:extLst>
      <p:ext uri="{BB962C8B-B14F-4D97-AF65-F5344CB8AC3E}">
        <p14:creationId xmlns:p14="http://schemas.microsoft.com/office/powerpoint/2010/main" val="40600394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Processes before negotiating</a:t>
            </a:r>
          </a:p>
        </p:txBody>
      </p:sp>
      <p:sp>
        <p:nvSpPr>
          <p:cNvPr id="79876" name="Text Placeholder 3"/>
          <p:cNvSpPr>
            <a:spLocks noGrp="1"/>
          </p:cNvSpPr>
          <p:nvPr>
            <p:ph type="body" sz="quarter" idx="12"/>
          </p:nvPr>
        </p:nvSpPr>
        <p:spPr bwMode="auto">
          <a:xfrm>
            <a:off x="119370" y="861542"/>
            <a:ext cx="8949128"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5200" lvl="2" indent="0">
              <a:lnSpc>
                <a:spcPct val="200000"/>
              </a:lnSpc>
              <a:spcBef>
                <a:spcPct val="0"/>
              </a:spcBef>
              <a:buNone/>
            </a:pPr>
            <a:r>
              <a:rPr lang="en-GB" sz="2800" b="1" dirty="0"/>
              <a:t>Pre-analysis before negotiating:</a:t>
            </a:r>
          </a:p>
          <a:p>
            <a:pPr marL="800100" lvl="2" indent="-342900" eaLnBrk="1" hangingPunct="1">
              <a:buFont typeface="Arial" panose="020B0604020202020204" pitchFamily="34" charset="0"/>
              <a:buChar char="•"/>
            </a:pPr>
            <a:r>
              <a:rPr lang="en-GB" sz="2400" dirty="0"/>
              <a:t>In which areas</a:t>
            </a:r>
            <a:r>
              <a:rPr lang="en-GB" sz="2400" b="0" dirty="0"/>
              <a:t> does our company get added value by this service? </a:t>
            </a:r>
          </a:p>
          <a:p>
            <a:pPr marL="800100" lvl="2" indent="-342900" eaLnBrk="1" hangingPunct="1">
              <a:buFont typeface="Arial" panose="020B0604020202020204" pitchFamily="34" charset="0"/>
              <a:buChar char="•"/>
            </a:pPr>
            <a:r>
              <a:rPr lang="en-GB" sz="2400" dirty="0"/>
              <a:t>What are the financial savings and costs in this solution? </a:t>
            </a:r>
            <a:endParaRPr lang="en-GB" sz="2400" b="0" dirty="0"/>
          </a:p>
          <a:p>
            <a:pPr marL="800100" lvl="2" indent="-342900" eaLnBrk="1" hangingPunct="1">
              <a:buFont typeface="Arial" panose="020B0604020202020204" pitchFamily="34" charset="0"/>
              <a:buChar char="•"/>
            </a:pPr>
            <a:r>
              <a:rPr lang="en-GB" sz="2400" b="0" dirty="0"/>
              <a:t>What risks </a:t>
            </a:r>
            <a:r>
              <a:rPr lang="en-GB" sz="2400" dirty="0"/>
              <a:t>are </a:t>
            </a:r>
            <a:r>
              <a:rPr lang="en-GB" sz="2400" b="0" dirty="0"/>
              <a:t>implied? </a:t>
            </a:r>
            <a:r>
              <a:rPr lang="en-GB" sz="2400" dirty="0"/>
              <a:t>H</a:t>
            </a:r>
            <a:r>
              <a:rPr lang="en-GB" sz="2400" b="0" dirty="0"/>
              <a:t>ow can we manage these?</a:t>
            </a:r>
          </a:p>
          <a:p>
            <a:pPr marL="800100" lvl="2" indent="-342900" eaLnBrk="1" hangingPunct="1">
              <a:buFont typeface="Arial" panose="020B0604020202020204" pitchFamily="34" charset="0"/>
              <a:buChar char="•"/>
            </a:pPr>
            <a:r>
              <a:rPr lang="en-GB" sz="2400" dirty="0"/>
              <a:t>Regulations from society needed to be taken into account? </a:t>
            </a:r>
          </a:p>
          <a:p>
            <a:pPr marL="800100" lvl="2" indent="-342900" eaLnBrk="1" hangingPunct="1">
              <a:buFont typeface="Arial" panose="020B0604020202020204" pitchFamily="34" charset="0"/>
              <a:buChar char="•"/>
            </a:pPr>
            <a:r>
              <a:rPr lang="en-GB" sz="2400" dirty="0"/>
              <a:t>Do we have the competencies to negotiate a long term contract?</a:t>
            </a:r>
          </a:p>
          <a:p>
            <a:pPr marL="800100" lvl="2" indent="-342900" eaLnBrk="1" hangingPunct="1">
              <a:buFont typeface="Arial" panose="020B0604020202020204" pitchFamily="34" charset="0"/>
              <a:buChar char="•"/>
            </a:pPr>
            <a:r>
              <a:rPr lang="en-GB" sz="2400" b="0" dirty="0"/>
              <a:t>Do we have the resources to manage the contract and to ensure that the contract terms are followed and the SLA’s are met?</a:t>
            </a:r>
          </a:p>
          <a:p>
            <a:pPr marL="800100" lvl="2" indent="-342900" eaLnBrk="1" hangingPunct="1">
              <a:buFont typeface="Arial" panose="020B0604020202020204" pitchFamily="34" charset="0"/>
              <a:buChar char="•"/>
            </a:pPr>
            <a:r>
              <a:rPr lang="en-GB" sz="2400" dirty="0"/>
              <a:t>How do we plan the change?</a:t>
            </a:r>
            <a:endParaRPr lang="en-GB" sz="2400" b="0" dirty="0"/>
          </a:p>
          <a:p>
            <a:pPr>
              <a:spcBef>
                <a:spcPct val="0"/>
              </a:spcBef>
            </a:pPr>
            <a:endParaRPr lang="en-GB" dirty="0"/>
          </a:p>
        </p:txBody>
      </p:sp>
    </p:spTree>
    <p:extLst>
      <p:ext uri="{BB962C8B-B14F-4D97-AF65-F5344CB8AC3E}">
        <p14:creationId xmlns:p14="http://schemas.microsoft.com/office/powerpoint/2010/main" val="37065224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p:cNvSpPr>
          <p:nvPr/>
        </p:nvSpPr>
        <p:spPr bwMode="auto">
          <a:xfrm>
            <a:off x="234728" y="1671849"/>
            <a:ext cx="4285745" cy="4095165"/>
          </a:xfrm>
          <a:prstGeom prst="rect">
            <a:avLst/>
          </a:prstGeom>
          <a:gradFill flip="none" rotWithShape="1">
            <a:gsLst>
              <a:gs pos="0">
                <a:srgbClr val="5B7636">
                  <a:tint val="66000"/>
                  <a:satMod val="160000"/>
                </a:srgbClr>
              </a:gs>
              <a:gs pos="50000">
                <a:srgbClr val="5B7636">
                  <a:tint val="44500"/>
                  <a:satMod val="160000"/>
                </a:srgbClr>
              </a:gs>
              <a:gs pos="100000">
                <a:srgbClr val="5B7636">
                  <a:tint val="23500"/>
                  <a:satMod val="160000"/>
                </a:srgbClr>
              </a:gs>
            </a:gsLst>
            <a:lin ang="189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endParaRPr lang="en-US" kern="0" dirty="0">
              <a:solidFill>
                <a:schemeClr val="tx1"/>
              </a:solidFill>
            </a:endParaRPr>
          </a:p>
        </p:txBody>
      </p:sp>
      <p:sp>
        <p:nvSpPr>
          <p:cNvPr id="79876" name="Text Placeholder 3"/>
          <p:cNvSpPr>
            <a:spLocks noGrp="1"/>
          </p:cNvSpPr>
          <p:nvPr>
            <p:ph type="body" sz="quarter" idx="12"/>
          </p:nvPr>
        </p:nvSpPr>
        <p:spPr bwMode="auto">
          <a:xfrm>
            <a:off x="204762" y="839970"/>
            <a:ext cx="8821672" cy="824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400" dirty="0"/>
              <a:t>The SEAM manager needs to understand both the business and the Vendor</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Processes before signing the contract</a:t>
            </a:r>
          </a:p>
          <a:p>
            <a:endParaRPr lang="en-GB" dirty="0"/>
          </a:p>
          <a:p>
            <a:endParaRPr lang="en-GB" dirty="0"/>
          </a:p>
        </p:txBody>
      </p:sp>
      <p:sp>
        <p:nvSpPr>
          <p:cNvPr id="2" name="Pladsholder til tekst 1"/>
          <p:cNvSpPr>
            <a:spLocks noGrp="1"/>
          </p:cNvSpPr>
          <p:nvPr>
            <p:ph type="body" sz="quarter" idx="10"/>
          </p:nvPr>
        </p:nvSpPr>
        <p:spPr/>
        <p:txBody>
          <a:bodyPr/>
          <a:lstStyle/>
          <a:p>
            <a:r>
              <a:rPr lang="en-GB" dirty="0"/>
              <a:t>Services and Cloud Asset Management</a:t>
            </a:r>
          </a:p>
        </p:txBody>
      </p:sp>
      <p:sp>
        <p:nvSpPr>
          <p:cNvPr id="14" name="Text Placeholder 3"/>
          <p:cNvSpPr txBox="1">
            <a:spLocks/>
          </p:cNvSpPr>
          <p:nvPr/>
        </p:nvSpPr>
        <p:spPr bwMode="auto">
          <a:xfrm>
            <a:off x="167515" y="5759579"/>
            <a:ext cx="8821672" cy="824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endParaRPr lang="en-GB" sz="2000" b="0" kern="0" dirty="0">
              <a:solidFill>
                <a:schemeClr val="tx1"/>
              </a:solidFill>
            </a:endParaRPr>
          </a:p>
          <a:p>
            <a:pPr>
              <a:spcBef>
                <a:spcPct val="0"/>
              </a:spcBef>
            </a:pPr>
            <a:r>
              <a:rPr lang="en-GB" sz="2000" b="0" i="1" kern="0" dirty="0"/>
              <a:t>Understand the difference in the services and the request a contract is based on.</a:t>
            </a:r>
            <a:endParaRPr lang="en-GB" sz="1600" b="0" i="1" kern="0" dirty="0"/>
          </a:p>
        </p:txBody>
      </p:sp>
      <p:sp>
        <p:nvSpPr>
          <p:cNvPr id="17" name="Text Placeholder 3"/>
          <p:cNvSpPr txBox="1">
            <a:spLocks/>
          </p:cNvSpPr>
          <p:nvPr/>
        </p:nvSpPr>
        <p:spPr bwMode="auto">
          <a:xfrm>
            <a:off x="4776063" y="1664413"/>
            <a:ext cx="4285745" cy="4095165"/>
          </a:xfrm>
          <a:prstGeom prst="rect">
            <a:avLst/>
          </a:prstGeom>
          <a:gradFill flip="none" rotWithShape="1">
            <a:gsLst>
              <a:gs pos="0">
                <a:srgbClr val="604A7B">
                  <a:tint val="66000"/>
                  <a:satMod val="160000"/>
                </a:srgbClr>
              </a:gs>
              <a:gs pos="50000">
                <a:srgbClr val="604A7B">
                  <a:tint val="44500"/>
                  <a:satMod val="160000"/>
                </a:srgbClr>
              </a:gs>
              <a:gs pos="100000">
                <a:srgbClr val="604A7B">
                  <a:tint val="23500"/>
                  <a:satMod val="160000"/>
                </a:srgbClr>
              </a:gs>
            </a:gsLst>
            <a:lin ang="135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endParaRPr lang="en-US" kern="0" dirty="0">
              <a:solidFill>
                <a:schemeClr val="tx1"/>
              </a:solidFill>
            </a:endParaRPr>
          </a:p>
        </p:txBody>
      </p:sp>
      <p:grpSp>
        <p:nvGrpSpPr>
          <p:cNvPr id="92" name="Gruppe 91"/>
          <p:cNvGrpSpPr/>
          <p:nvPr/>
        </p:nvGrpSpPr>
        <p:grpSpPr>
          <a:xfrm>
            <a:off x="4681142" y="1761098"/>
            <a:ext cx="4404998" cy="3998479"/>
            <a:chOff x="429548" y="1758132"/>
            <a:chExt cx="4019957" cy="3633687"/>
          </a:xfrm>
        </p:grpSpPr>
        <p:sp>
          <p:nvSpPr>
            <p:cNvPr id="4" name="Heksagon 3"/>
            <p:cNvSpPr/>
            <p:nvPr/>
          </p:nvSpPr>
          <p:spPr>
            <a:xfrm>
              <a:off x="1643858" y="2892175"/>
              <a:ext cx="1445230" cy="1259579"/>
            </a:xfrm>
            <a:prstGeom prst="hexagon">
              <a:avLst/>
            </a:prstGeom>
            <a:pattFill prst="pct5">
              <a:fgClr>
                <a:srgbClr val="DA943F"/>
              </a:fgClr>
              <a:bgClr>
                <a:schemeClr val="bg1"/>
              </a:bgClr>
            </a:pattFill>
            <a:ln w="50800">
              <a:solidFill>
                <a:srgbClr val="DA943F"/>
              </a:solidFill>
            </a:ln>
            <a:effectLst>
              <a:glow rad="101600">
                <a:schemeClr val="accent1">
                  <a:satMod val="175000"/>
                  <a:alpha val="40000"/>
                </a:schemeClr>
              </a:glow>
              <a:outerShdw blurRad="431800" dist="330200" dir="18900000" algn="bl" rotWithShape="0">
                <a:srgbClr val="FFFF66">
                  <a:alpha val="88000"/>
                </a:srgbClr>
              </a:outerShdw>
            </a:effectLst>
            <a:scene3d>
              <a:camera prst="orthographicFront"/>
              <a:lightRig rig="freezing" dir="t">
                <a:rot lat="0" lon="0" rev="4200000"/>
              </a:lightRig>
            </a:scene3d>
            <a:sp3d extrusionH="120650" contourW="31750">
              <a:bevelT/>
              <a:extrusionClr>
                <a:srgbClr val="FAC09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kern="0" dirty="0">
                  <a:solidFill>
                    <a:srgbClr val="15143D"/>
                  </a:solidFill>
                  <a:latin typeface="Myriad Pro" panose="020B0503030403020204" pitchFamily="34" charset="0"/>
                </a:rPr>
                <a:t>Services and Cloud providers business advantage</a:t>
              </a:r>
              <a:endParaRPr lang="en-GB" sz="2400" kern="0" dirty="0">
                <a:solidFill>
                  <a:srgbClr val="15143D"/>
                </a:solidFill>
              </a:endParaRPr>
            </a:p>
          </p:txBody>
        </p:sp>
        <p:grpSp>
          <p:nvGrpSpPr>
            <p:cNvPr id="46" name="Gruppe 45"/>
            <p:cNvGrpSpPr/>
            <p:nvPr/>
          </p:nvGrpSpPr>
          <p:grpSpPr>
            <a:xfrm rot="18594760">
              <a:off x="2786246" y="1822754"/>
              <a:ext cx="1247555" cy="1118311"/>
              <a:chOff x="2859430" y="3730480"/>
              <a:chExt cx="1137222" cy="1373757"/>
            </a:xfrm>
          </p:grpSpPr>
          <p:cxnSp>
            <p:nvCxnSpPr>
              <p:cNvPr id="35" name="Lige forbindelse 34"/>
              <p:cNvCxnSpPr/>
              <p:nvPr/>
            </p:nvCxnSpPr>
            <p:spPr>
              <a:xfrm rot="3005240" flipV="1">
                <a:off x="2619583" y="4076089"/>
                <a:ext cx="1373757" cy="682539"/>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rot="962040">
                <a:off x="2859430" y="4142851"/>
                <a:ext cx="1137222" cy="586553"/>
              </a:xfrm>
              <a:prstGeom prst="rect">
                <a:avLst/>
              </a:prstGeom>
            </p:spPr>
            <p:txBody>
              <a:bodyPr wrap="square">
                <a:spAutoFit/>
              </a:bodyPr>
              <a:lstStyle/>
              <a:p>
                <a:r>
                  <a:rPr lang="en-US" sz="1400" kern="0" dirty="0">
                    <a:solidFill>
                      <a:srgbClr val="15143D"/>
                    </a:solidFill>
                    <a:latin typeface="Calibri" panose="020F0502020204030204" pitchFamily="34" charset="0"/>
                  </a:rPr>
                  <a:t>Measurable </a:t>
                </a:r>
              </a:p>
              <a:p>
                <a:r>
                  <a:rPr lang="en-US" sz="1400" kern="0" dirty="0">
                    <a:solidFill>
                      <a:srgbClr val="15143D"/>
                    </a:solidFill>
                    <a:latin typeface="Calibri" panose="020F0502020204030204" pitchFamily="34" charset="0"/>
                  </a:rPr>
                  <a:t>service levels</a:t>
                </a:r>
              </a:p>
            </p:txBody>
          </p:sp>
        </p:grpSp>
        <p:grpSp>
          <p:nvGrpSpPr>
            <p:cNvPr id="59" name="Gruppe 58"/>
            <p:cNvGrpSpPr/>
            <p:nvPr/>
          </p:nvGrpSpPr>
          <p:grpSpPr>
            <a:xfrm rot="20498779">
              <a:off x="3071955" y="3290151"/>
              <a:ext cx="1377550" cy="279698"/>
              <a:chOff x="3214973" y="-1460039"/>
              <a:chExt cx="1619730" cy="1328813"/>
            </a:xfrm>
          </p:grpSpPr>
          <p:cxnSp>
            <p:nvCxnSpPr>
              <p:cNvPr id="60" name="Lige forbindelse 59"/>
              <p:cNvCxnSpPr/>
              <p:nvPr/>
            </p:nvCxnSpPr>
            <p:spPr>
              <a:xfrm rot="1101221" flipV="1">
                <a:off x="3227098" y="-511925"/>
                <a:ext cx="1288835" cy="49918"/>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61" name="Rektangel 60"/>
              <p:cNvSpPr/>
              <p:nvPr/>
            </p:nvSpPr>
            <p:spPr>
              <a:xfrm rot="1101221">
                <a:off x="3214973" y="-1460039"/>
                <a:ext cx="1619730" cy="1328813"/>
              </a:xfrm>
              <a:prstGeom prst="rect">
                <a:avLst/>
              </a:prstGeom>
            </p:spPr>
            <p:txBody>
              <a:bodyPr wrap="square">
                <a:spAutoFit/>
              </a:bodyPr>
              <a:lstStyle/>
              <a:p>
                <a:r>
                  <a:rPr lang="en-US" sz="1400" kern="0" dirty="0">
                    <a:solidFill>
                      <a:srgbClr val="15143D"/>
                    </a:solidFill>
                    <a:latin typeface="Calibri" panose="020F0502020204030204" pitchFamily="34" charset="0"/>
                  </a:rPr>
                  <a:t>Service specialist</a:t>
                </a:r>
              </a:p>
            </p:txBody>
          </p:sp>
        </p:grpSp>
        <p:grpSp>
          <p:nvGrpSpPr>
            <p:cNvPr id="62" name="Gruppe 61"/>
            <p:cNvGrpSpPr/>
            <p:nvPr/>
          </p:nvGrpSpPr>
          <p:grpSpPr>
            <a:xfrm rot="932811">
              <a:off x="2646234" y="4207697"/>
              <a:ext cx="1776876" cy="834827"/>
              <a:chOff x="2949676" y="5050914"/>
              <a:chExt cx="1619730" cy="1025520"/>
            </a:xfrm>
          </p:grpSpPr>
          <p:cxnSp>
            <p:nvCxnSpPr>
              <p:cNvPr id="63" name="Lige forbindelse 62"/>
              <p:cNvCxnSpPr/>
              <p:nvPr/>
            </p:nvCxnSpPr>
            <p:spPr>
              <a:xfrm rot="20667189">
                <a:off x="3068831" y="5050914"/>
                <a:ext cx="1296383" cy="1025520"/>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64" name="Rektangel 63"/>
              <p:cNvSpPr/>
              <p:nvPr/>
            </p:nvSpPr>
            <p:spPr>
              <a:xfrm rot="837902">
                <a:off x="2949676" y="5272315"/>
                <a:ext cx="1619730" cy="343587"/>
              </a:xfrm>
              <a:prstGeom prst="rect">
                <a:avLst/>
              </a:prstGeom>
            </p:spPr>
            <p:txBody>
              <a:bodyPr wrap="square">
                <a:spAutoFit/>
              </a:bodyPr>
              <a:lstStyle/>
              <a:p>
                <a:r>
                  <a:rPr lang="en-GB" sz="1400" kern="0" dirty="0">
                    <a:solidFill>
                      <a:srgbClr val="15143D"/>
                    </a:solidFill>
                    <a:latin typeface="Calibri" panose="020F0502020204030204" pitchFamily="34" charset="0"/>
                  </a:rPr>
                  <a:t>Technology innovation</a:t>
                </a:r>
              </a:p>
            </p:txBody>
          </p:sp>
        </p:grpSp>
        <p:grpSp>
          <p:nvGrpSpPr>
            <p:cNvPr id="65" name="Gruppe 64"/>
            <p:cNvGrpSpPr/>
            <p:nvPr/>
          </p:nvGrpSpPr>
          <p:grpSpPr>
            <a:xfrm rot="932811">
              <a:off x="429548" y="2064612"/>
              <a:ext cx="1512110" cy="743831"/>
              <a:chOff x="2855287" y="5115419"/>
              <a:chExt cx="1606102" cy="913739"/>
            </a:xfrm>
          </p:grpSpPr>
          <p:cxnSp>
            <p:nvCxnSpPr>
              <p:cNvPr id="66" name="Lige forbindelse 65"/>
              <p:cNvCxnSpPr/>
              <p:nvPr/>
            </p:nvCxnSpPr>
            <p:spPr>
              <a:xfrm rot="20667189">
                <a:off x="3213828" y="5115419"/>
                <a:ext cx="1247561" cy="913739"/>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67" name="Rektangel 66"/>
              <p:cNvSpPr/>
              <p:nvPr/>
            </p:nvSpPr>
            <p:spPr>
              <a:xfrm rot="1009965">
                <a:off x="2855287" y="5189488"/>
                <a:ext cx="1579536" cy="584096"/>
              </a:xfrm>
              <a:prstGeom prst="rect">
                <a:avLst/>
              </a:prstGeom>
            </p:spPr>
            <p:txBody>
              <a:bodyPr wrap="square">
                <a:spAutoFit/>
              </a:bodyPr>
              <a:lstStyle/>
              <a:p>
                <a:pPr algn="r"/>
                <a:r>
                  <a:rPr lang="en-GB" sz="1400" kern="0" dirty="0">
                    <a:solidFill>
                      <a:srgbClr val="15143D"/>
                    </a:solidFill>
                    <a:latin typeface="Calibri" panose="020F0502020204030204" pitchFamily="34" charset="0"/>
                  </a:rPr>
                  <a:t>Human Competence</a:t>
                </a:r>
              </a:p>
            </p:txBody>
          </p:sp>
        </p:grpSp>
        <p:grpSp>
          <p:nvGrpSpPr>
            <p:cNvPr id="69" name="Gruppe 68"/>
            <p:cNvGrpSpPr/>
            <p:nvPr/>
          </p:nvGrpSpPr>
          <p:grpSpPr>
            <a:xfrm rot="20498779">
              <a:off x="574337" y="3271369"/>
              <a:ext cx="1069590" cy="475486"/>
              <a:chOff x="3305325" y="-1776382"/>
              <a:chExt cx="1257630" cy="2258985"/>
            </a:xfrm>
          </p:grpSpPr>
          <p:cxnSp>
            <p:nvCxnSpPr>
              <p:cNvPr id="70" name="Lige forbindelse 69"/>
              <p:cNvCxnSpPr/>
              <p:nvPr/>
            </p:nvCxnSpPr>
            <p:spPr>
              <a:xfrm rot="1101221">
                <a:off x="3362486" y="-649570"/>
                <a:ext cx="1164097" cy="30525"/>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71" name="Rektangel 70"/>
              <p:cNvSpPr/>
              <p:nvPr/>
            </p:nvSpPr>
            <p:spPr>
              <a:xfrm rot="1101221">
                <a:off x="3305325" y="-1776382"/>
                <a:ext cx="1257630" cy="2258985"/>
              </a:xfrm>
              <a:prstGeom prst="rect">
                <a:avLst/>
              </a:prstGeom>
            </p:spPr>
            <p:txBody>
              <a:bodyPr wrap="square">
                <a:spAutoFit/>
              </a:bodyPr>
              <a:lstStyle/>
              <a:p>
                <a:pPr algn="r"/>
                <a:r>
                  <a:rPr lang="en-GB" sz="1400" kern="0" dirty="0">
                    <a:solidFill>
                      <a:srgbClr val="15143D"/>
                    </a:solidFill>
                    <a:latin typeface="Calibri" panose="020F0502020204030204" pitchFamily="34" charset="0"/>
                  </a:rPr>
                  <a:t>Time to </a:t>
                </a:r>
              </a:p>
              <a:p>
                <a:pPr algn="r"/>
                <a:r>
                  <a:rPr lang="en-GB" sz="1400" kern="0" dirty="0">
                    <a:solidFill>
                      <a:srgbClr val="15143D"/>
                    </a:solidFill>
                    <a:latin typeface="Calibri" panose="020F0502020204030204" pitchFamily="34" charset="0"/>
                  </a:rPr>
                  <a:t>perform</a:t>
                </a:r>
              </a:p>
            </p:txBody>
          </p:sp>
        </p:grpSp>
        <p:grpSp>
          <p:nvGrpSpPr>
            <p:cNvPr id="72" name="Gruppe 71"/>
            <p:cNvGrpSpPr/>
            <p:nvPr/>
          </p:nvGrpSpPr>
          <p:grpSpPr>
            <a:xfrm rot="18594760">
              <a:off x="582082" y="4095747"/>
              <a:ext cx="1521538" cy="1070605"/>
              <a:chOff x="2674507" y="3964148"/>
              <a:chExt cx="1699453" cy="1315156"/>
            </a:xfrm>
          </p:grpSpPr>
          <p:cxnSp>
            <p:nvCxnSpPr>
              <p:cNvPr id="73" name="Lige forbindelse 72"/>
              <p:cNvCxnSpPr/>
              <p:nvPr/>
            </p:nvCxnSpPr>
            <p:spPr>
              <a:xfrm rot="3005240" flipV="1">
                <a:off x="2950718" y="4208435"/>
                <a:ext cx="1315156" cy="826582"/>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74" name="Rektangel 73"/>
              <p:cNvSpPr/>
              <p:nvPr/>
            </p:nvSpPr>
            <p:spPr>
              <a:xfrm rot="873501">
                <a:off x="2674507" y="4282747"/>
                <a:ext cx="1699453" cy="586554"/>
              </a:xfrm>
              <a:prstGeom prst="rect">
                <a:avLst/>
              </a:prstGeom>
            </p:spPr>
            <p:txBody>
              <a:bodyPr wrap="square">
                <a:spAutoFit/>
              </a:bodyPr>
              <a:lstStyle/>
              <a:p>
                <a:pPr algn="r"/>
                <a:r>
                  <a:rPr lang="en-GB" sz="1400" kern="0" dirty="0">
                    <a:solidFill>
                      <a:srgbClr val="15143D"/>
                    </a:solidFill>
                    <a:latin typeface="Calibri" panose="020F0502020204030204" pitchFamily="34" charset="0"/>
                  </a:rPr>
                  <a:t>Service, primarily business focus</a:t>
                </a:r>
              </a:p>
            </p:txBody>
          </p:sp>
        </p:grpSp>
      </p:grpSp>
      <p:grpSp>
        <p:nvGrpSpPr>
          <p:cNvPr id="95" name="Gruppe 94"/>
          <p:cNvGrpSpPr/>
          <p:nvPr/>
        </p:nvGrpSpPr>
        <p:grpSpPr>
          <a:xfrm>
            <a:off x="213694" y="1487855"/>
            <a:ext cx="4553438" cy="4392373"/>
            <a:chOff x="435610" y="1476839"/>
            <a:chExt cx="4458365" cy="3906333"/>
          </a:xfrm>
        </p:grpSpPr>
        <p:sp>
          <p:nvSpPr>
            <p:cNvPr id="96" name="Heksagon 95"/>
            <p:cNvSpPr/>
            <p:nvPr/>
          </p:nvSpPr>
          <p:spPr>
            <a:xfrm>
              <a:off x="1643487" y="2788562"/>
              <a:ext cx="1644863" cy="1376243"/>
            </a:xfrm>
            <a:prstGeom prst="hexagon">
              <a:avLst/>
            </a:prstGeom>
            <a:pattFill prst="pct5">
              <a:fgClr>
                <a:srgbClr val="DA943F"/>
              </a:fgClr>
              <a:bgClr>
                <a:srgbClr val="5B7636"/>
              </a:bgClr>
            </a:pattFill>
            <a:ln w="50800">
              <a:solidFill>
                <a:srgbClr val="DA943F"/>
              </a:solidFill>
            </a:ln>
            <a:effectLst>
              <a:glow rad="101600">
                <a:schemeClr val="accent1">
                  <a:satMod val="175000"/>
                  <a:alpha val="40000"/>
                </a:schemeClr>
              </a:glow>
              <a:outerShdw blurRad="431800" dist="330200" dir="18900000" algn="bl" rotWithShape="0">
                <a:srgbClr val="FFFF66">
                  <a:alpha val="88000"/>
                </a:srgbClr>
              </a:outerShdw>
            </a:effectLst>
            <a:scene3d>
              <a:camera prst="orthographicFront"/>
              <a:lightRig rig="freezing" dir="t">
                <a:rot lat="0" lon="0" rev="4200000"/>
              </a:lightRig>
            </a:scene3d>
            <a:sp3d extrusionH="120650" contourW="31750">
              <a:bevelT/>
              <a:extrusionClr>
                <a:srgbClr val="FAC09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kern="0" dirty="0">
                  <a:solidFill>
                    <a:schemeClr val="bg1"/>
                  </a:solidFill>
                  <a:latin typeface="Calibri" panose="020F0502020204030204" pitchFamily="34" charset="0"/>
                </a:rPr>
                <a:t>Known challenges when using internal services organisation</a:t>
              </a:r>
              <a:endParaRPr lang="en-GB" sz="2400" kern="0" dirty="0">
                <a:solidFill>
                  <a:schemeClr val="bg1"/>
                </a:solidFill>
                <a:latin typeface="Calibri" panose="020F0502020204030204" pitchFamily="34" charset="0"/>
              </a:endParaRPr>
            </a:p>
          </p:txBody>
        </p:sp>
        <p:grpSp>
          <p:nvGrpSpPr>
            <p:cNvPr id="97" name="Gruppe 96"/>
            <p:cNvGrpSpPr/>
            <p:nvPr/>
          </p:nvGrpSpPr>
          <p:grpSpPr>
            <a:xfrm rot="18594760">
              <a:off x="2767093" y="1766721"/>
              <a:ext cx="1608916" cy="1029152"/>
              <a:chOff x="2859551" y="3858130"/>
              <a:chExt cx="1466624" cy="1264232"/>
            </a:xfrm>
          </p:grpSpPr>
          <p:cxnSp>
            <p:nvCxnSpPr>
              <p:cNvPr id="113" name="Lige forbindelse 112"/>
              <p:cNvCxnSpPr/>
              <p:nvPr/>
            </p:nvCxnSpPr>
            <p:spPr>
              <a:xfrm rot="3005240" flipV="1">
                <a:off x="2834719" y="4171276"/>
                <a:ext cx="1264232" cy="637940"/>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14" name="Rektangel 113"/>
              <p:cNvSpPr/>
              <p:nvPr/>
            </p:nvSpPr>
            <p:spPr>
              <a:xfrm rot="754003">
                <a:off x="2859551" y="4217366"/>
                <a:ext cx="1466624" cy="629315"/>
              </a:xfrm>
              <a:prstGeom prst="rect">
                <a:avLst/>
              </a:prstGeom>
            </p:spPr>
            <p:txBody>
              <a:bodyPr wrap="square">
                <a:spAutoFit/>
              </a:bodyPr>
              <a:lstStyle/>
              <a:p>
                <a:r>
                  <a:rPr lang="en-GB" sz="1400" kern="0" dirty="0">
                    <a:solidFill>
                      <a:srgbClr val="15143D"/>
                    </a:solidFill>
                    <a:latin typeface="Calibri" panose="020F0502020204030204" pitchFamily="34" charset="0"/>
                  </a:rPr>
                  <a:t>People</a:t>
                </a:r>
              </a:p>
              <a:p>
                <a:r>
                  <a:rPr lang="en-GB" sz="1400" kern="0" dirty="0">
                    <a:solidFill>
                      <a:srgbClr val="15143D"/>
                    </a:solidFill>
                    <a:latin typeface="Calibri" panose="020F0502020204030204" pitchFamily="34" charset="0"/>
                  </a:rPr>
                  <a:t> balanced security</a:t>
                </a:r>
              </a:p>
            </p:txBody>
          </p:sp>
        </p:grpSp>
        <p:grpSp>
          <p:nvGrpSpPr>
            <p:cNvPr id="98" name="Gruppe 97"/>
            <p:cNvGrpSpPr/>
            <p:nvPr/>
          </p:nvGrpSpPr>
          <p:grpSpPr>
            <a:xfrm rot="20498779">
              <a:off x="3390456" y="3474322"/>
              <a:ext cx="1470837" cy="1802960"/>
              <a:chOff x="3217452" y="-267393"/>
              <a:chExt cx="1729417" cy="8565667"/>
            </a:xfrm>
          </p:grpSpPr>
          <p:cxnSp>
            <p:nvCxnSpPr>
              <p:cNvPr id="111" name="Lige forbindelse 110"/>
              <p:cNvCxnSpPr/>
              <p:nvPr/>
            </p:nvCxnSpPr>
            <p:spPr>
              <a:xfrm rot="1101221">
                <a:off x="3512620" y="-267393"/>
                <a:ext cx="1434249" cy="98688"/>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12" name="Rektangel 111"/>
              <p:cNvSpPr/>
              <p:nvPr/>
            </p:nvSpPr>
            <p:spPr>
              <a:xfrm rot="3013576">
                <a:off x="-241637" y="4236825"/>
                <a:ext cx="7520538" cy="602359"/>
              </a:xfrm>
              <a:prstGeom prst="rect">
                <a:avLst/>
              </a:prstGeom>
            </p:spPr>
            <p:txBody>
              <a:bodyPr wrap="square">
                <a:spAutoFit/>
              </a:bodyPr>
              <a:lstStyle/>
              <a:p>
                <a:r>
                  <a:rPr lang="en-GB" sz="1400" kern="0" dirty="0">
                    <a:solidFill>
                      <a:srgbClr val="15143D"/>
                    </a:solidFill>
                    <a:latin typeface="Calibri" panose="020F0502020204030204" pitchFamily="34" charset="0"/>
                  </a:rPr>
                  <a:t>Shared information across services</a:t>
                </a:r>
              </a:p>
            </p:txBody>
          </p:sp>
        </p:grpSp>
        <p:grpSp>
          <p:nvGrpSpPr>
            <p:cNvPr id="99" name="Gruppe 98"/>
            <p:cNvGrpSpPr/>
            <p:nvPr/>
          </p:nvGrpSpPr>
          <p:grpSpPr>
            <a:xfrm rot="932811">
              <a:off x="3056475" y="3219925"/>
              <a:ext cx="1837500" cy="1887917"/>
              <a:chOff x="3196257" y="3713187"/>
              <a:chExt cx="1674993" cy="2319158"/>
            </a:xfrm>
          </p:grpSpPr>
          <p:cxnSp>
            <p:nvCxnSpPr>
              <p:cNvPr id="109" name="Lige forbindelse 108"/>
              <p:cNvCxnSpPr/>
              <p:nvPr/>
            </p:nvCxnSpPr>
            <p:spPr>
              <a:xfrm rot="20667189">
                <a:off x="3196257" y="4948663"/>
                <a:ext cx="1413761" cy="1083682"/>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10" name="Rektangel 109"/>
              <p:cNvSpPr/>
              <p:nvPr/>
            </p:nvSpPr>
            <p:spPr>
              <a:xfrm rot="20667189">
                <a:off x="3251520" y="3713187"/>
                <a:ext cx="1619730" cy="571613"/>
              </a:xfrm>
              <a:prstGeom prst="rect">
                <a:avLst/>
              </a:prstGeom>
            </p:spPr>
            <p:txBody>
              <a:bodyPr wrap="square">
                <a:spAutoFit/>
              </a:bodyPr>
              <a:lstStyle/>
              <a:p>
                <a:r>
                  <a:rPr lang="en-GB" sz="1400" kern="0" dirty="0">
                    <a:solidFill>
                      <a:srgbClr val="15143D"/>
                    </a:solidFill>
                    <a:latin typeface="Calibri" panose="020F0502020204030204" pitchFamily="34" charset="0"/>
                  </a:rPr>
                  <a:t>Hardware dependencies</a:t>
                </a:r>
              </a:p>
            </p:txBody>
          </p:sp>
        </p:grpSp>
        <p:grpSp>
          <p:nvGrpSpPr>
            <p:cNvPr id="100" name="Gruppe 99"/>
            <p:cNvGrpSpPr/>
            <p:nvPr/>
          </p:nvGrpSpPr>
          <p:grpSpPr>
            <a:xfrm rot="932811">
              <a:off x="686656" y="2039727"/>
              <a:ext cx="1487099" cy="747887"/>
              <a:chOff x="3112359" y="5005329"/>
              <a:chExt cx="1579536" cy="918721"/>
            </a:xfrm>
          </p:grpSpPr>
          <p:cxnSp>
            <p:nvCxnSpPr>
              <p:cNvPr id="107" name="Lige forbindelse 106"/>
              <p:cNvCxnSpPr/>
              <p:nvPr/>
            </p:nvCxnSpPr>
            <p:spPr>
              <a:xfrm rot="20667189">
                <a:off x="3257988" y="5005329"/>
                <a:ext cx="1230234" cy="918721"/>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08" name="Rektangel 107"/>
              <p:cNvSpPr/>
              <p:nvPr/>
            </p:nvSpPr>
            <p:spPr>
              <a:xfrm rot="1150977">
                <a:off x="3112359" y="5198066"/>
                <a:ext cx="1579536" cy="336243"/>
              </a:xfrm>
              <a:prstGeom prst="rect">
                <a:avLst/>
              </a:prstGeom>
            </p:spPr>
            <p:txBody>
              <a:bodyPr wrap="square">
                <a:spAutoFit/>
              </a:bodyPr>
              <a:lstStyle/>
              <a:p>
                <a:pPr algn="r"/>
                <a:r>
                  <a:rPr lang="en-GB" sz="1400" kern="0" dirty="0">
                    <a:solidFill>
                      <a:srgbClr val="15143D"/>
                    </a:solidFill>
                    <a:latin typeface="Calibri" panose="020F0502020204030204" pitchFamily="34" charset="0"/>
                  </a:rPr>
                  <a:t>External Specialist </a:t>
                </a:r>
              </a:p>
            </p:txBody>
          </p:sp>
        </p:grpSp>
        <p:grpSp>
          <p:nvGrpSpPr>
            <p:cNvPr id="101" name="Gruppe 100"/>
            <p:cNvGrpSpPr/>
            <p:nvPr/>
          </p:nvGrpSpPr>
          <p:grpSpPr>
            <a:xfrm rot="20498779">
              <a:off x="435610" y="3274286"/>
              <a:ext cx="1404861" cy="465323"/>
              <a:chOff x="3141283" y="-1718748"/>
              <a:chExt cx="1651844" cy="2210698"/>
            </a:xfrm>
          </p:grpSpPr>
          <p:cxnSp>
            <p:nvCxnSpPr>
              <p:cNvPr id="105" name="Lige forbindelse 104"/>
              <p:cNvCxnSpPr/>
              <p:nvPr/>
            </p:nvCxnSpPr>
            <p:spPr>
              <a:xfrm rot="1101221" flipV="1">
                <a:off x="3216283" y="-730895"/>
                <a:ext cx="1309319" cy="110092"/>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06" name="Rektangel 105"/>
              <p:cNvSpPr/>
              <p:nvPr/>
            </p:nvSpPr>
            <p:spPr>
              <a:xfrm rot="1101221">
                <a:off x="3141283" y="-1718748"/>
                <a:ext cx="1651844" cy="2210698"/>
              </a:xfrm>
              <a:prstGeom prst="rect">
                <a:avLst/>
              </a:prstGeom>
            </p:spPr>
            <p:txBody>
              <a:bodyPr wrap="square">
                <a:spAutoFit/>
              </a:bodyPr>
              <a:lstStyle/>
              <a:p>
                <a:r>
                  <a:rPr lang="en-GB" sz="1400" kern="0" dirty="0">
                    <a:solidFill>
                      <a:srgbClr val="15143D"/>
                    </a:solidFill>
                    <a:latin typeface="Calibri" panose="020F0502020204030204" pitchFamily="34" charset="0"/>
                  </a:rPr>
                  <a:t>IT Operations </a:t>
                </a:r>
              </a:p>
              <a:p>
                <a:r>
                  <a:rPr lang="en-GB" sz="1400" kern="0" dirty="0">
                    <a:solidFill>
                      <a:srgbClr val="15143D"/>
                    </a:solidFill>
                    <a:latin typeface="Calibri" panose="020F0502020204030204" pitchFamily="34" charset="0"/>
                  </a:rPr>
                  <a:t>in focus</a:t>
                </a:r>
              </a:p>
            </p:txBody>
          </p:sp>
        </p:grpSp>
        <p:grpSp>
          <p:nvGrpSpPr>
            <p:cNvPr id="102" name="Gruppe 101"/>
            <p:cNvGrpSpPr/>
            <p:nvPr/>
          </p:nvGrpSpPr>
          <p:grpSpPr>
            <a:xfrm rot="18594760">
              <a:off x="624812" y="4075846"/>
              <a:ext cx="1503689" cy="1110963"/>
              <a:chOff x="2708465" y="3971439"/>
              <a:chExt cx="1679517" cy="1364734"/>
            </a:xfrm>
          </p:grpSpPr>
          <p:cxnSp>
            <p:nvCxnSpPr>
              <p:cNvPr id="103" name="Lige forbindelse 102"/>
              <p:cNvCxnSpPr/>
              <p:nvPr/>
            </p:nvCxnSpPr>
            <p:spPr>
              <a:xfrm rot="3005240" flipV="1">
                <a:off x="2944331" y="4243038"/>
                <a:ext cx="1364734" cy="821536"/>
              </a:xfrm>
              <a:prstGeom prst="line">
                <a:avLst/>
              </a:prstGeom>
              <a:ln w="19050">
                <a:solidFill>
                  <a:srgbClr val="DA943F"/>
                </a:solidFill>
              </a:ln>
              <a:effectLst>
                <a:outerShdw blurRad="38100" dist="25400" dir="17160000" algn="bl" rotWithShape="0">
                  <a:srgbClr val="FFFF66"/>
                </a:outerShdw>
              </a:effectLst>
            </p:spPr>
            <p:style>
              <a:lnRef idx="1">
                <a:schemeClr val="accent1"/>
              </a:lnRef>
              <a:fillRef idx="0">
                <a:schemeClr val="accent1"/>
              </a:fillRef>
              <a:effectRef idx="0">
                <a:schemeClr val="accent1"/>
              </a:effectRef>
              <a:fontRef idx="minor">
                <a:schemeClr val="tx1"/>
              </a:fontRef>
            </p:style>
          </p:cxnSp>
          <p:sp>
            <p:nvSpPr>
              <p:cNvPr id="104" name="Rektangel 103"/>
              <p:cNvSpPr/>
              <p:nvPr/>
            </p:nvSpPr>
            <p:spPr>
              <a:xfrm rot="944557">
                <a:off x="2708465" y="4287150"/>
                <a:ext cx="1679517" cy="629316"/>
              </a:xfrm>
              <a:prstGeom prst="rect">
                <a:avLst/>
              </a:prstGeom>
            </p:spPr>
            <p:txBody>
              <a:bodyPr wrap="square">
                <a:spAutoFit/>
              </a:bodyPr>
              <a:lstStyle/>
              <a:p>
                <a:pPr algn="r"/>
                <a:r>
                  <a:rPr lang="en-GB" sz="1400" kern="0" dirty="0">
                    <a:solidFill>
                      <a:srgbClr val="15143D"/>
                    </a:solidFill>
                    <a:latin typeface="Calibri" panose="020F0502020204030204" pitchFamily="34" charset="0"/>
                  </a:rPr>
                  <a:t>IT Complexity of </a:t>
                </a:r>
              </a:p>
              <a:p>
                <a:pPr algn="r"/>
                <a:r>
                  <a:rPr lang="en-GB" sz="1400" kern="0" dirty="0">
                    <a:solidFill>
                      <a:srgbClr val="15143D"/>
                    </a:solidFill>
                    <a:latin typeface="Calibri" panose="020F0502020204030204" pitchFamily="34" charset="0"/>
                  </a:rPr>
                  <a:t>many system</a:t>
                </a:r>
              </a:p>
            </p:txBody>
          </p:sp>
        </p:grpSp>
      </p:grpSp>
      <p:sp>
        <p:nvSpPr>
          <p:cNvPr id="53" name="Text Placeholder 3"/>
          <p:cNvSpPr txBox="1">
            <a:spLocks/>
          </p:cNvSpPr>
          <p:nvPr/>
        </p:nvSpPr>
        <p:spPr bwMode="auto">
          <a:xfrm>
            <a:off x="4788161" y="1656144"/>
            <a:ext cx="4285745" cy="387844"/>
          </a:xfrm>
          <a:prstGeom prst="rect">
            <a:avLst/>
          </a:prstGeom>
          <a:gradFill flip="none" rotWithShape="1">
            <a:gsLst>
              <a:gs pos="0">
                <a:srgbClr val="5B7636">
                  <a:tint val="66000"/>
                  <a:satMod val="160000"/>
                </a:srgbClr>
              </a:gs>
              <a:gs pos="50000">
                <a:srgbClr val="5B7636">
                  <a:tint val="44500"/>
                  <a:satMod val="160000"/>
                </a:srgbClr>
              </a:gs>
              <a:gs pos="100000">
                <a:srgbClr val="5B7636">
                  <a:tint val="23500"/>
                  <a:satMod val="160000"/>
                </a:srgbClr>
              </a:gs>
            </a:gsLst>
            <a:lin ang="189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GB" kern="0" dirty="0"/>
              <a:t>Vendor advantages</a:t>
            </a:r>
          </a:p>
        </p:txBody>
      </p:sp>
      <p:sp>
        <p:nvSpPr>
          <p:cNvPr id="54" name="Text Placeholder 3"/>
          <p:cNvSpPr txBox="1">
            <a:spLocks/>
          </p:cNvSpPr>
          <p:nvPr/>
        </p:nvSpPr>
        <p:spPr bwMode="auto">
          <a:xfrm>
            <a:off x="242262" y="1671848"/>
            <a:ext cx="4285745" cy="372140"/>
          </a:xfrm>
          <a:prstGeom prst="rect">
            <a:avLst/>
          </a:prstGeom>
          <a:gradFill flip="none" rotWithShape="1">
            <a:gsLst>
              <a:gs pos="0">
                <a:srgbClr val="604A7B">
                  <a:tint val="66000"/>
                  <a:satMod val="160000"/>
                </a:srgbClr>
              </a:gs>
              <a:gs pos="50000">
                <a:srgbClr val="604A7B">
                  <a:tint val="44500"/>
                  <a:satMod val="160000"/>
                </a:srgbClr>
              </a:gs>
              <a:gs pos="100000">
                <a:srgbClr val="604A7B">
                  <a:tint val="23500"/>
                  <a:satMod val="160000"/>
                </a:srgbClr>
              </a:gs>
            </a:gsLst>
            <a:lin ang="13500000" scaled="1"/>
            <a:tileRect/>
          </a:gradFill>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GB" kern="0" dirty="0"/>
              <a:t>Internal challenges</a:t>
            </a:r>
          </a:p>
        </p:txBody>
      </p:sp>
    </p:spTree>
    <p:extLst>
      <p:ext uri="{BB962C8B-B14F-4D97-AF65-F5344CB8AC3E}">
        <p14:creationId xmlns:p14="http://schemas.microsoft.com/office/powerpoint/2010/main" val="2168002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a:p>
            <a:r>
              <a:rPr lang="en-GB" dirty="0"/>
              <a:t> </a:t>
            </a:r>
          </a:p>
        </p:txBody>
      </p:sp>
      <p:sp>
        <p:nvSpPr>
          <p:cNvPr id="3" name="Pladsholder til tekst 2"/>
          <p:cNvSpPr>
            <a:spLocks noGrp="1"/>
          </p:cNvSpPr>
          <p:nvPr>
            <p:ph type="body" sz="quarter" idx="11"/>
          </p:nvPr>
        </p:nvSpPr>
        <p:spPr/>
        <p:txBody>
          <a:bodyPr/>
          <a:lstStyle/>
          <a:p>
            <a:r>
              <a:rPr lang="en-GB" dirty="0"/>
              <a:t>GAP analysis</a:t>
            </a:r>
          </a:p>
        </p:txBody>
      </p:sp>
      <p:sp>
        <p:nvSpPr>
          <p:cNvPr id="8" name="Pladsholder til tekst 7"/>
          <p:cNvSpPr>
            <a:spLocks noGrp="1"/>
          </p:cNvSpPr>
          <p:nvPr>
            <p:ph type="body" sz="quarter" idx="12"/>
          </p:nvPr>
        </p:nvSpPr>
        <p:spPr>
          <a:xfrm>
            <a:off x="262158" y="856036"/>
            <a:ext cx="8447087" cy="5398963"/>
          </a:xfrm>
        </p:spPr>
        <p:txBody>
          <a:bodyPr/>
          <a:lstStyle/>
          <a:p>
            <a:pPr marL="115200" lvl="2" indent="0">
              <a:lnSpc>
                <a:spcPct val="250000"/>
              </a:lnSpc>
              <a:spcAft>
                <a:spcPts val="1300"/>
              </a:spcAft>
              <a:buNone/>
            </a:pPr>
            <a:r>
              <a:rPr lang="en-GB" sz="2800" b="1" dirty="0"/>
              <a:t>Gap Analysis:  A tool in the pre-signing process</a:t>
            </a:r>
            <a:endParaRPr lang="en-GB" sz="2800" dirty="0"/>
          </a:p>
          <a:p>
            <a:pPr lvl="2">
              <a:spcAft>
                <a:spcPts val="1300"/>
              </a:spcAft>
              <a:buFont typeface="Arial" panose="020B0604020202020204" pitchFamily="34" charset="0"/>
              <a:buChar char="•"/>
            </a:pPr>
            <a:r>
              <a:rPr lang="en-GB" sz="2400" dirty="0"/>
              <a:t>What are our IT needs today and in the future? Performance, software, speed time, flexibility, user rights, inventory information, etc.</a:t>
            </a:r>
          </a:p>
          <a:p>
            <a:pPr lvl="2">
              <a:spcAft>
                <a:spcPts val="1300"/>
              </a:spcAft>
              <a:buFont typeface="Arial" panose="020B0604020202020204" pitchFamily="34" charset="0"/>
              <a:buChar char="•"/>
            </a:pPr>
            <a:r>
              <a:rPr lang="en-GB" sz="2400" dirty="0"/>
              <a:t>How do we plan the journey/migration into cloud?</a:t>
            </a:r>
          </a:p>
          <a:p>
            <a:pPr lvl="2">
              <a:spcAft>
                <a:spcPts val="1300"/>
              </a:spcAft>
              <a:buFont typeface="Arial" panose="020B0604020202020204" pitchFamily="34" charset="0"/>
              <a:buChar char="•"/>
            </a:pPr>
            <a:r>
              <a:rPr lang="en-GB" sz="2400" dirty="0"/>
              <a:t>How will it impact the users?</a:t>
            </a:r>
          </a:p>
          <a:p>
            <a:pPr lvl="2">
              <a:spcAft>
                <a:spcPts val="1300"/>
              </a:spcAft>
              <a:buFont typeface="Arial" panose="020B0604020202020204" pitchFamily="34" charset="0"/>
              <a:buChar char="•"/>
            </a:pPr>
            <a:r>
              <a:rPr lang="en-GB" sz="2400" dirty="0"/>
              <a:t>What activities and resources do we need to get there?</a:t>
            </a:r>
          </a:p>
          <a:p>
            <a:pPr lvl="2">
              <a:spcAft>
                <a:spcPts val="1300"/>
              </a:spcAft>
              <a:buFont typeface="Arial" panose="020B0604020202020204" pitchFamily="34" charset="0"/>
              <a:buChar char="•"/>
            </a:pPr>
            <a:r>
              <a:rPr lang="en-GB" sz="2400" dirty="0"/>
              <a:t>When migrated, which practices do we need to maintain the standards and objectives?</a:t>
            </a:r>
          </a:p>
        </p:txBody>
      </p:sp>
    </p:spTree>
    <p:extLst>
      <p:ext uri="{BB962C8B-B14F-4D97-AF65-F5344CB8AC3E}">
        <p14:creationId xmlns:p14="http://schemas.microsoft.com/office/powerpoint/2010/main" val="18126495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Pitfalls - Contract terms</a:t>
            </a:r>
          </a:p>
          <a:p>
            <a:endParaRPr lang="en-GB" dirty="0"/>
          </a:p>
        </p:txBody>
      </p:sp>
      <p:sp>
        <p:nvSpPr>
          <p:cNvPr id="79876" name="Text Placeholder 3"/>
          <p:cNvSpPr>
            <a:spLocks noGrp="1"/>
          </p:cNvSpPr>
          <p:nvPr>
            <p:ph type="body" sz="quarter" idx="12"/>
          </p:nvPr>
        </p:nvSpPr>
        <p:spPr bwMode="auto">
          <a:xfrm>
            <a:off x="313864" y="876760"/>
            <a:ext cx="8830136"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dirty="0">
                <a:cs typeface="Arial" charset="0"/>
              </a:rPr>
              <a:t>Contractual pitfalls 1/2:</a:t>
            </a:r>
          </a:p>
          <a:p>
            <a:pPr marL="342900" indent="-342900">
              <a:buFont typeface="Arial" panose="020B0604020202020204" pitchFamily="34" charset="0"/>
              <a:buChar char="•"/>
            </a:pPr>
            <a:r>
              <a:rPr lang="en-GB" sz="2400" b="0" dirty="0">
                <a:cs typeface="Arial" charset="0"/>
              </a:rPr>
              <a:t>Services agenda</a:t>
            </a:r>
          </a:p>
          <a:p>
            <a:pPr marL="742950" lvl="2" indent="-285750">
              <a:buFont typeface="Arial" panose="020B0604020202020204" pitchFamily="34" charset="0"/>
              <a:buChar char="•"/>
            </a:pPr>
            <a:r>
              <a:rPr lang="en-GB" sz="1800" b="0" dirty="0">
                <a:cs typeface="Arial" charset="0"/>
              </a:rPr>
              <a:t>Clear SLA’s, data and server deliverance terms</a:t>
            </a:r>
          </a:p>
          <a:p>
            <a:pPr marL="742950" lvl="2" indent="-285750">
              <a:buFont typeface="Arial" panose="020B0604020202020204" pitchFamily="34" charset="0"/>
              <a:buChar char="•"/>
            </a:pPr>
            <a:r>
              <a:rPr lang="en-GB" sz="1800" b="0" dirty="0">
                <a:cs typeface="Arial" charset="0"/>
              </a:rPr>
              <a:t>Undefined data ownership </a:t>
            </a:r>
          </a:p>
          <a:p>
            <a:pPr marL="742950" lvl="2" indent="-285750">
              <a:buFont typeface="Arial" panose="020B0604020202020204" pitchFamily="34" charset="0"/>
              <a:buChar char="•"/>
            </a:pPr>
            <a:r>
              <a:rPr lang="en-GB" sz="1800" b="0" dirty="0">
                <a:cs typeface="Arial" charset="0"/>
              </a:rPr>
              <a:t>User rights and traceability </a:t>
            </a:r>
          </a:p>
          <a:p>
            <a:pPr marL="742950" lvl="2" indent="-285750">
              <a:buFont typeface="Arial" panose="020B0604020202020204" pitchFamily="34" charset="0"/>
              <a:buChar char="•"/>
            </a:pPr>
            <a:r>
              <a:rPr lang="en-GB" sz="1800" b="0" dirty="0">
                <a:cs typeface="Arial" charset="0"/>
              </a:rPr>
              <a:t>Access from multiple platforms</a:t>
            </a:r>
          </a:p>
          <a:p>
            <a:pPr marL="342900" lvl="1" indent="-342900">
              <a:buFont typeface="Arial" panose="020B0604020202020204" pitchFamily="34" charset="0"/>
              <a:buChar char="•"/>
            </a:pPr>
            <a:r>
              <a:rPr lang="en-GB" sz="2400" b="0" dirty="0">
                <a:cs typeface="Arial" charset="0"/>
              </a:rPr>
              <a:t>Agreement terms and condition</a:t>
            </a:r>
          </a:p>
          <a:p>
            <a:pPr marL="742950" lvl="2" indent="-285750">
              <a:spcBef>
                <a:spcPct val="0"/>
              </a:spcBef>
              <a:buFont typeface="Arial" panose="020B0604020202020204" pitchFamily="34" charset="0"/>
              <a:buChar char="•"/>
            </a:pPr>
            <a:r>
              <a:rPr lang="en-GB" sz="1800" b="0" dirty="0">
                <a:cs typeface="Arial" charset="0"/>
              </a:rPr>
              <a:t>Complex exit clauses - terms to exit the contract and how to get your data.</a:t>
            </a:r>
          </a:p>
          <a:p>
            <a:pPr marL="742950" lvl="2" indent="-285750">
              <a:spcBef>
                <a:spcPct val="0"/>
              </a:spcBef>
              <a:buFont typeface="Arial" panose="020B0604020202020204" pitchFamily="34" charset="0"/>
              <a:buChar char="•"/>
            </a:pPr>
            <a:r>
              <a:rPr lang="en-GB" sz="1800" b="0" dirty="0">
                <a:cs typeface="Arial" charset="0"/>
              </a:rPr>
              <a:t>Launch of payments - </a:t>
            </a:r>
            <a:r>
              <a:rPr lang="en-GB" sz="1800" b="0" dirty="0"/>
              <a:t>Payment starts upon rollout and not before!</a:t>
            </a:r>
          </a:p>
          <a:p>
            <a:pPr marL="742950" lvl="2" indent="-285750">
              <a:spcBef>
                <a:spcPct val="0"/>
              </a:spcBef>
              <a:buFont typeface="Arial" panose="020B0604020202020204" pitchFamily="34" charset="0"/>
              <a:buChar char="•"/>
            </a:pPr>
            <a:r>
              <a:rPr lang="en-GB" sz="1800" b="0" dirty="0"/>
              <a:t>Pricing, a fixed price model, including support and access from different regions and platforms and meaningful regulations in e.g. price increases.</a:t>
            </a:r>
          </a:p>
          <a:p>
            <a:pPr marL="742950" lvl="2" indent="-285750">
              <a:spcBef>
                <a:spcPct val="0"/>
              </a:spcBef>
              <a:buFont typeface="Arial" panose="020B0604020202020204" pitchFamily="34" charset="0"/>
              <a:buChar char="•"/>
            </a:pPr>
            <a:r>
              <a:rPr lang="en-GB" sz="1800" b="0" dirty="0"/>
              <a:t>Penalties:  services breaches from the provider are tied to financial credits</a:t>
            </a:r>
          </a:p>
          <a:p>
            <a:pPr marL="742950" lvl="2" indent="-285750">
              <a:spcBef>
                <a:spcPct val="0"/>
              </a:spcBef>
              <a:buFont typeface="Arial" panose="020B0604020202020204" pitchFamily="34" charset="0"/>
              <a:buChar char="•"/>
            </a:pPr>
            <a:r>
              <a:rPr lang="en-GB" sz="1800" b="0" dirty="0"/>
              <a:t>Inventory information, the provider should share all inventory data and have clear agreements</a:t>
            </a:r>
          </a:p>
          <a:p>
            <a:pPr marL="342900" indent="-342900">
              <a:spcBef>
                <a:spcPct val="0"/>
              </a:spcBef>
              <a:buFont typeface="Wingdings" panose="05000000000000000000" pitchFamily="2" charset="2"/>
              <a:buChar char="§"/>
            </a:pPr>
            <a:endParaRPr lang="en-US" sz="2000" b="0" dirty="0">
              <a:solidFill>
                <a:schemeClr val="tx1"/>
              </a:solidFill>
            </a:endParaRPr>
          </a:p>
        </p:txBody>
      </p:sp>
    </p:spTree>
    <p:extLst>
      <p:ext uri="{BB962C8B-B14F-4D97-AF65-F5344CB8AC3E}">
        <p14:creationId xmlns:p14="http://schemas.microsoft.com/office/powerpoint/2010/main" val="38946551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Pitfalls - Contract terms</a:t>
            </a:r>
          </a:p>
          <a:p>
            <a:endParaRPr lang="en-GB" dirty="0"/>
          </a:p>
        </p:txBody>
      </p:sp>
      <p:sp>
        <p:nvSpPr>
          <p:cNvPr id="79876" name="Text Placeholder 3"/>
          <p:cNvSpPr>
            <a:spLocks noGrp="1"/>
          </p:cNvSpPr>
          <p:nvPr>
            <p:ph type="body" sz="quarter" idx="12"/>
          </p:nvPr>
        </p:nvSpPr>
        <p:spPr bwMode="auto">
          <a:xfrm>
            <a:off x="313864" y="876760"/>
            <a:ext cx="8830136"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800" dirty="0">
                <a:cs typeface="Arial" charset="0"/>
              </a:rPr>
              <a:t>Contractual pitfalls 2/2:</a:t>
            </a:r>
          </a:p>
          <a:p>
            <a:pPr marL="342900" lvl="1" indent="-342900">
              <a:spcBef>
                <a:spcPct val="0"/>
              </a:spcBef>
              <a:buFont typeface="Arial" panose="020B0604020202020204" pitchFamily="34" charset="0"/>
              <a:buChar char="•"/>
            </a:pPr>
            <a:r>
              <a:rPr lang="en-GB" sz="2400" b="0" dirty="0"/>
              <a:t>Support </a:t>
            </a:r>
          </a:p>
          <a:p>
            <a:pPr marL="742950" lvl="2" indent="-285750">
              <a:spcBef>
                <a:spcPct val="0"/>
              </a:spcBef>
              <a:buFont typeface="Arial" panose="020B0604020202020204" pitchFamily="34" charset="0"/>
              <a:buChar char="•"/>
            </a:pPr>
            <a:r>
              <a:rPr lang="en-GB" sz="1800" b="0" dirty="0"/>
              <a:t>End user support in native language</a:t>
            </a:r>
          </a:p>
          <a:p>
            <a:pPr marL="742950" lvl="2" indent="-285750">
              <a:spcBef>
                <a:spcPct val="0"/>
              </a:spcBef>
              <a:buFont typeface="Arial" panose="020B0604020202020204" pitchFamily="34" charset="0"/>
              <a:buChar char="•"/>
            </a:pPr>
            <a:r>
              <a:rPr lang="en-GB" sz="1800" b="0" dirty="0"/>
              <a:t>2nd level complies with enterprise support time</a:t>
            </a:r>
          </a:p>
          <a:p>
            <a:pPr marL="742950" lvl="2" indent="-285750">
              <a:spcBef>
                <a:spcPct val="0"/>
              </a:spcBef>
              <a:buFont typeface="Arial" panose="020B0604020202020204" pitchFamily="34" charset="0"/>
              <a:buChar char="•"/>
            </a:pPr>
            <a:r>
              <a:rPr lang="en-GB" sz="1800" dirty="0"/>
              <a:t>Tr</a:t>
            </a:r>
            <a:r>
              <a:rPr lang="en-GB" sz="1800" b="0" dirty="0"/>
              <a:t>aining and EDU program</a:t>
            </a:r>
          </a:p>
          <a:p>
            <a:pPr marL="342900" indent="-342900">
              <a:spcBef>
                <a:spcPct val="0"/>
              </a:spcBef>
              <a:buFont typeface="Wingdings" panose="05000000000000000000" pitchFamily="2" charset="2"/>
              <a:buChar char="§"/>
            </a:pPr>
            <a:endParaRPr lang="en-US" sz="2000" b="0" dirty="0">
              <a:solidFill>
                <a:schemeClr val="tx1"/>
              </a:solidFill>
            </a:endParaRPr>
          </a:p>
        </p:txBody>
      </p:sp>
    </p:spTree>
    <p:extLst>
      <p:ext uri="{BB962C8B-B14F-4D97-AF65-F5344CB8AC3E}">
        <p14:creationId xmlns:p14="http://schemas.microsoft.com/office/powerpoint/2010/main" val="78615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The 4 ITAM </a:t>
            </a:r>
            <a:r>
              <a:rPr lang="da-DK" dirty="0" err="1"/>
              <a:t>areas</a:t>
            </a:r>
            <a:endParaRPr lang="en-US" dirty="0">
              <a:solidFill>
                <a:schemeClr val="bg1"/>
              </a:solidFill>
            </a:endParaRPr>
          </a:p>
        </p:txBody>
      </p:sp>
      <p:sp>
        <p:nvSpPr>
          <p:cNvPr id="4" name="Pladsholder til tekst 3"/>
          <p:cNvSpPr>
            <a:spLocks noGrp="1"/>
          </p:cNvSpPr>
          <p:nvPr>
            <p:ph type="body" sz="quarter" idx="12"/>
          </p:nvPr>
        </p:nvSpPr>
        <p:spPr>
          <a:xfrm>
            <a:off x="261860" y="697052"/>
            <a:ext cx="8658029" cy="5648325"/>
          </a:xfrm>
        </p:spPr>
        <p:txBody>
          <a:bodyPr/>
          <a:lstStyle/>
          <a:p>
            <a:pPr marL="115200" lvl="2" indent="0">
              <a:buNone/>
            </a:pPr>
            <a:endParaRPr lang="da-DK" sz="2000" dirty="0"/>
          </a:p>
          <a:p>
            <a:pPr lvl="2">
              <a:buFont typeface="Wingdings" pitchFamily="2" charset="2"/>
              <a:buChar char="§"/>
            </a:pPr>
            <a:r>
              <a:rPr lang="en-GB" sz="2000" dirty="0">
                <a:solidFill>
                  <a:schemeClr val="tx1"/>
                </a:solidFill>
              </a:rPr>
              <a:t>Service and Cloud asset Management (SEAM)</a:t>
            </a:r>
            <a:endParaRPr lang="en-GB" sz="1600" dirty="0">
              <a:solidFill>
                <a:schemeClr val="tx1"/>
              </a:solidFill>
            </a:endParaRPr>
          </a:p>
          <a:p>
            <a:pPr lvl="3">
              <a:buFont typeface="Wingdings" pitchFamily="2" charset="2"/>
              <a:buChar char="ü"/>
            </a:pPr>
            <a:r>
              <a:rPr lang="da-DK" sz="1600" dirty="0">
                <a:solidFill>
                  <a:schemeClr val="tx1"/>
                </a:solidFill>
              </a:rPr>
              <a:t>Service and Cloud refers to </a:t>
            </a:r>
            <a:r>
              <a:rPr lang="en-US" sz="1600" dirty="0">
                <a:solidFill>
                  <a:schemeClr val="tx1"/>
                </a:solidFill>
              </a:rPr>
              <a:t>services delivered from a cloud service provider’s servers, and includes online data storage, backup solutions, web-based services, hosted applications, database processing etc.</a:t>
            </a:r>
          </a:p>
          <a:p>
            <a:pPr lvl="3">
              <a:buFont typeface="Wingdings" pitchFamily="2" charset="2"/>
              <a:buChar char="ü"/>
            </a:pPr>
            <a:r>
              <a:rPr lang="en-US" sz="1600" dirty="0">
                <a:solidFill>
                  <a:schemeClr val="tx1"/>
                </a:solidFill>
              </a:rPr>
              <a:t>The service provider supplies the required services (hardware and/or software) which leads to the optimal use of the company’s own IT </a:t>
            </a:r>
            <a:r>
              <a:rPr lang="da-DK" sz="1600" dirty="0">
                <a:solidFill>
                  <a:schemeClr val="tx1"/>
                </a:solidFill>
              </a:rPr>
              <a:t>resources.</a:t>
            </a:r>
            <a:endParaRPr lang="en-US" sz="1600" dirty="0">
              <a:solidFill>
                <a:schemeClr val="tx1"/>
              </a:solidFill>
            </a:endParaRPr>
          </a:p>
          <a:p>
            <a:pPr lvl="3">
              <a:buFont typeface="Wingdings" pitchFamily="2" charset="2"/>
              <a:buChar char="ü"/>
            </a:pPr>
            <a:r>
              <a:rPr lang="en-US" sz="1600" dirty="0">
                <a:solidFill>
                  <a:schemeClr val="tx1"/>
                </a:solidFill>
              </a:rPr>
              <a:t>SEAM is the management of the multiple platforms across physical, virtual and cloud environments with respect to the organisational needs in terms of storage, data protection, policies and availability.</a:t>
            </a:r>
          </a:p>
          <a:p>
            <a:pPr lvl="3">
              <a:buFont typeface="Wingdings" pitchFamily="2" charset="2"/>
              <a:buChar char="ü"/>
            </a:pPr>
            <a:endParaRPr lang="da-DK" sz="2000" dirty="0">
              <a:solidFill>
                <a:schemeClr val="tx1"/>
              </a:solidFill>
            </a:endParaRPr>
          </a:p>
          <a:p>
            <a:pPr lvl="2">
              <a:buFont typeface="Wingdings" pitchFamily="2" charset="2"/>
              <a:buChar char="§"/>
            </a:pPr>
            <a:r>
              <a:rPr lang="en-US" sz="2000" dirty="0">
                <a:solidFill>
                  <a:schemeClr val="tx1"/>
                </a:solidFill>
              </a:rPr>
              <a:t>People &amp; Information Asset Management (PINAM) </a:t>
            </a:r>
          </a:p>
          <a:p>
            <a:pPr lvl="3">
              <a:buFont typeface="Wingdings" pitchFamily="2" charset="2"/>
              <a:buChar char="ü"/>
            </a:pPr>
            <a:r>
              <a:rPr lang="en-GB" sz="1600" dirty="0">
                <a:solidFill>
                  <a:schemeClr val="tx1"/>
                </a:solidFill>
              </a:rPr>
              <a:t>This discipline regards both people and information (data) as assets </a:t>
            </a:r>
          </a:p>
          <a:p>
            <a:pPr lvl="3">
              <a:buFont typeface="Wingdings" pitchFamily="2" charset="2"/>
              <a:buChar char="ü"/>
            </a:pPr>
            <a:r>
              <a:rPr lang="en-GB" sz="1600" dirty="0">
                <a:solidFill>
                  <a:schemeClr val="tx1"/>
                </a:solidFill>
              </a:rPr>
              <a:t>Create awareness of the risk associated with loss of data.</a:t>
            </a:r>
          </a:p>
          <a:p>
            <a:pPr lvl="3">
              <a:buFont typeface="Wingdings" pitchFamily="2" charset="2"/>
              <a:buChar char="ü"/>
            </a:pPr>
            <a:r>
              <a:rPr lang="da-DK" sz="1600" dirty="0">
                <a:solidFill>
                  <a:schemeClr val="tx1"/>
                </a:solidFill>
              </a:rPr>
              <a:t>The management of People and Information refers to data security, access policies and best practices in regard to knowledge and information sharing.</a:t>
            </a:r>
          </a:p>
          <a:p>
            <a:pPr lvl="3">
              <a:buFont typeface="Wingdings" pitchFamily="2" charset="2"/>
              <a:buChar char="ü"/>
            </a:pPr>
            <a:r>
              <a:rPr lang="da-DK" sz="1600" dirty="0">
                <a:solidFill>
                  <a:schemeClr val="tx1"/>
                </a:solidFill>
              </a:rPr>
              <a:t>A key component is increasing the business value of data and information for the right people at the right time in order to ensure an agile and safe workflow and knowledge sharing</a:t>
            </a:r>
            <a:r>
              <a:rPr lang="en-US" b="0" dirty="0"/>
              <a:t>.</a:t>
            </a:r>
          </a:p>
          <a:p>
            <a:pPr lvl="3">
              <a:buFont typeface="Wingdings" pitchFamily="2" charset="2"/>
              <a:buChar char="ü"/>
            </a:pPr>
            <a:endParaRPr lang="en-US" sz="1800" dirty="0"/>
          </a:p>
          <a:p>
            <a:pPr lvl="3">
              <a:buNone/>
            </a:pPr>
            <a:endParaRPr lang="da-DK" sz="2000" dirty="0"/>
          </a:p>
          <a:p>
            <a:pPr lvl="2">
              <a:buNone/>
            </a:pPr>
            <a:endParaRPr lang="en-US" sz="2000" dirty="0"/>
          </a:p>
          <a:p>
            <a:pPr lvl="2">
              <a:buNone/>
            </a:pPr>
            <a:endParaRPr lang="en-GB" sz="2000" dirty="0"/>
          </a:p>
          <a:p>
            <a:endParaRPr lang="en-GB" dirty="0"/>
          </a:p>
          <a:p>
            <a:pPr lvl="2">
              <a:buFont typeface="Wingdings" pitchFamily="2" charset="2"/>
              <a:buChar char="§"/>
            </a:pPr>
            <a:endParaRPr lang="en-GB" sz="2000" dirty="0"/>
          </a:p>
          <a:p>
            <a:pPr lvl="2">
              <a:buFont typeface="Wingdings" pitchFamily="2" charset="2"/>
              <a:buChar char="§"/>
            </a:pPr>
            <a:endParaRPr lang="en-US"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1555558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a:p>
            <a:r>
              <a:rPr lang="en-GB" dirty="0"/>
              <a:t> </a:t>
            </a:r>
          </a:p>
        </p:txBody>
      </p:sp>
      <p:sp>
        <p:nvSpPr>
          <p:cNvPr id="3" name="Pladsholder til tekst 2"/>
          <p:cNvSpPr>
            <a:spLocks noGrp="1"/>
          </p:cNvSpPr>
          <p:nvPr>
            <p:ph type="body" sz="quarter" idx="11"/>
          </p:nvPr>
        </p:nvSpPr>
        <p:spPr/>
        <p:txBody>
          <a:bodyPr/>
          <a:lstStyle/>
          <a:p>
            <a:r>
              <a:rPr lang="en-GB" dirty="0"/>
              <a:t>The operational and practical level after contract signing</a:t>
            </a:r>
          </a:p>
        </p:txBody>
      </p:sp>
      <p:sp>
        <p:nvSpPr>
          <p:cNvPr id="8" name="Pladsholder til tekst 7"/>
          <p:cNvSpPr>
            <a:spLocks noGrp="1"/>
          </p:cNvSpPr>
          <p:nvPr>
            <p:ph type="body" sz="quarter" idx="12"/>
          </p:nvPr>
        </p:nvSpPr>
        <p:spPr>
          <a:xfrm>
            <a:off x="367331" y="903752"/>
            <a:ext cx="8447087" cy="5398963"/>
          </a:xfrm>
        </p:spPr>
        <p:txBody>
          <a:bodyPr/>
          <a:lstStyle/>
          <a:p>
            <a:pPr marL="115200" lvl="2" indent="0">
              <a:spcAft>
                <a:spcPts val="1300"/>
              </a:spcAft>
              <a:buNone/>
            </a:pPr>
            <a:r>
              <a:rPr lang="en-GB" sz="2800" b="1" dirty="0"/>
              <a:t>The operational best practices after contract signing:</a:t>
            </a:r>
          </a:p>
          <a:p>
            <a:pPr lvl="2">
              <a:spcAft>
                <a:spcPts val="1300"/>
              </a:spcAft>
              <a:buFont typeface="Arial" panose="020B0604020202020204" pitchFamily="34" charset="0"/>
              <a:buChar char="•"/>
            </a:pPr>
            <a:r>
              <a:rPr lang="en-GB" sz="2400" dirty="0"/>
              <a:t>“One time” task</a:t>
            </a:r>
          </a:p>
          <a:p>
            <a:pPr lvl="3">
              <a:spcAft>
                <a:spcPts val="1300"/>
              </a:spcAft>
              <a:buFont typeface="Arial" panose="020B0604020202020204" pitchFamily="34" charset="0"/>
              <a:buChar char="•"/>
            </a:pPr>
            <a:r>
              <a:rPr lang="en-GB" sz="1800" dirty="0"/>
              <a:t>Internal work flow  - clear definition of roles and responsibilities working within the contract governance</a:t>
            </a:r>
          </a:p>
          <a:p>
            <a:pPr lvl="2">
              <a:spcAft>
                <a:spcPts val="1300"/>
              </a:spcAft>
              <a:buFont typeface="Arial" panose="020B0604020202020204" pitchFamily="34" charset="0"/>
              <a:buChar char="•"/>
            </a:pPr>
            <a:r>
              <a:rPr lang="en-GB" sz="2400" dirty="0"/>
              <a:t>Routine task</a:t>
            </a:r>
          </a:p>
          <a:p>
            <a:pPr lvl="3">
              <a:spcAft>
                <a:spcPts val="1300"/>
              </a:spcAft>
              <a:buFont typeface="Arial" panose="020B0604020202020204" pitchFamily="34" charset="0"/>
              <a:buChar char="•"/>
            </a:pPr>
            <a:r>
              <a:rPr lang="en-GB" sz="1800" dirty="0"/>
              <a:t>Monitoring of SLA’s: Service availability, both externally and internally </a:t>
            </a:r>
          </a:p>
          <a:p>
            <a:pPr lvl="3">
              <a:spcAft>
                <a:spcPts val="1300"/>
              </a:spcAft>
              <a:buFont typeface="Arial" panose="020B0604020202020204" pitchFamily="34" charset="0"/>
              <a:buChar char="•"/>
            </a:pPr>
            <a:r>
              <a:rPr lang="en-GB" sz="1800" dirty="0"/>
              <a:t>Compliance management</a:t>
            </a:r>
          </a:p>
          <a:p>
            <a:pPr lvl="3">
              <a:spcAft>
                <a:spcPts val="1300"/>
              </a:spcAft>
              <a:buFont typeface="Arial" panose="020B0604020202020204" pitchFamily="34" charset="0"/>
              <a:buChar char="•"/>
            </a:pPr>
            <a:r>
              <a:rPr lang="en-GB" sz="1800" dirty="0"/>
              <a:t>Ensuring data connections and a high level user interface</a:t>
            </a:r>
          </a:p>
          <a:p>
            <a:pPr lvl="2">
              <a:spcAft>
                <a:spcPts val="1300"/>
              </a:spcAft>
              <a:buFont typeface="Arial" panose="020B0604020202020204" pitchFamily="34" charset="0"/>
              <a:buChar char="•"/>
            </a:pPr>
            <a:r>
              <a:rPr lang="en-GB" sz="2400" dirty="0"/>
              <a:t>Strategic task</a:t>
            </a:r>
          </a:p>
          <a:p>
            <a:pPr lvl="3">
              <a:spcAft>
                <a:spcPts val="1300"/>
              </a:spcAft>
              <a:buFont typeface="Arial" panose="020B0604020202020204" pitchFamily="34" charset="0"/>
              <a:buChar char="•"/>
            </a:pPr>
            <a:r>
              <a:rPr lang="en-GB" sz="1800" dirty="0"/>
              <a:t>Ongoing attention to required adjustments in the service as the organisation’s needs change</a:t>
            </a:r>
          </a:p>
          <a:p>
            <a:pPr marL="115200" lvl="2" indent="0">
              <a:spcAft>
                <a:spcPts val="1300"/>
              </a:spcAft>
              <a:buNone/>
            </a:pPr>
            <a:r>
              <a:rPr lang="en-GB" sz="2000" i="1" dirty="0"/>
              <a:t>The approach relies upon the existing internal ITAM processes.</a:t>
            </a:r>
            <a:endParaRPr lang="en-GB" sz="2400" i="1" dirty="0"/>
          </a:p>
        </p:txBody>
      </p:sp>
    </p:spTree>
    <p:extLst>
      <p:ext uri="{BB962C8B-B14F-4D97-AF65-F5344CB8AC3E}">
        <p14:creationId xmlns:p14="http://schemas.microsoft.com/office/powerpoint/2010/main" val="13405341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a:p>
            <a:endParaRPr lang="en-GB" dirty="0"/>
          </a:p>
        </p:txBody>
      </p:sp>
      <p:sp>
        <p:nvSpPr>
          <p:cNvPr id="3" name="Pladsholder til tekst 2"/>
          <p:cNvSpPr>
            <a:spLocks noGrp="1"/>
          </p:cNvSpPr>
          <p:nvPr>
            <p:ph type="body" sz="quarter" idx="11"/>
          </p:nvPr>
        </p:nvSpPr>
        <p:spPr/>
        <p:txBody>
          <a:bodyPr/>
          <a:lstStyle/>
          <a:p>
            <a:r>
              <a:rPr lang="en-GB" dirty="0"/>
              <a:t>The stakeholders in the ECO system</a:t>
            </a:r>
          </a:p>
        </p:txBody>
      </p:sp>
      <p:grpSp>
        <p:nvGrpSpPr>
          <p:cNvPr id="4" name="Gruppe 45"/>
          <p:cNvGrpSpPr/>
          <p:nvPr/>
        </p:nvGrpSpPr>
        <p:grpSpPr>
          <a:xfrm>
            <a:off x="2323528" y="1667072"/>
            <a:ext cx="6019742" cy="4041815"/>
            <a:chOff x="1161664" y="1499064"/>
            <a:chExt cx="5689356" cy="3717017"/>
          </a:xfrm>
        </p:grpSpPr>
        <p:sp>
          <p:nvSpPr>
            <p:cNvPr id="26" name="Afrundet rektangel 25"/>
            <p:cNvSpPr/>
            <p:nvPr/>
          </p:nvSpPr>
          <p:spPr>
            <a:xfrm>
              <a:off x="1558488" y="1499064"/>
              <a:ext cx="5190708" cy="332266"/>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Corporate</a:t>
              </a:r>
            </a:p>
          </p:txBody>
        </p:sp>
        <p:sp>
          <p:nvSpPr>
            <p:cNvPr id="27" name="Ellipse 26"/>
            <p:cNvSpPr/>
            <p:nvPr/>
          </p:nvSpPr>
          <p:spPr>
            <a:xfrm>
              <a:off x="1481650" y="2994944"/>
              <a:ext cx="1338856" cy="649301"/>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Purchase</a:t>
              </a:r>
            </a:p>
          </p:txBody>
        </p:sp>
        <p:sp>
          <p:nvSpPr>
            <p:cNvPr id="28" name="Ellipse 27"/>
            <p:cNvSpPr/>
            <p:nvPr/>
          </p:nvSpPr>
          <p:spPr>
            <a:xfrm>
              <a:off x="2903284" y="2979295"/>
              <a:ext cx="1128174"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Finance</a:t>
              </a:r>
            </a:p>
          </p:txBody>
        </p:sp>
        <p:sp>
          <p:nvSpPr>
            <p:cNvPr id="29" name="Ellipse 28"/>
            <p:cNvSpPr/>
            <p:nvPr/>
          </p:nvSpPr>
          <p:spPr>
            <a:xfrm>
              <a:off x="4272239" y="2994944"/>
              <a:ext cx="1334023"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Legal</a:t>
              </a:r>
            </a:p>
          </p:txBody>
        </p:sp>
        <p:sp>
          <p:nvSpPr>
            <p:cNvPr id="32" name="Afrundet rektangel 31"/>
            <p:cNvSpPr/>
            <p:nvPr/>
          </p:nvSpPr>
          <p:spPr>
            <a:xfrm>
              <a:off x="1782761" y="4606481"/>
              <a:ext cx="5068259" cy="609600"/>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IT department/service </a:t>
              </a:r>
            </a:p>
          </p:txBody>
        </p:sp>
        <p:sp>
          <p:nvSpPr>
            <p:cNvPr id="34" name="Opad-nedadgående pil 33"/>
            <p:cNvSpPr/>
            <p:nvPr/>
          </p:nvSpPr>
          <p:spPr>
            <a:xfrm>
              <a:off x="3490119" y="3792888"/>
              <a:ext cx="46037" cy="6858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5" name="Opad-nedadgående pil 34"/>
            <p:cNvSpPr/>
            <p:nvPr/>
          </p:nvSpPr>
          <p:spPr>
            <a:xfrm>
              <a:off x="4896041" y="3776430"/>
              <a:ext cx="43210" cy="68263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8" name="Opad-nedadgående pil 37"/>
            <p:cNvSpPr/>
            <p:nvPr/>
          </p:nvSpPr>
          <p:spPr>
            <a:xfrm>
              <a:off x="4854712" y="2572996"/>
              <a:ext cx="46037" cy="3429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cxnSp>
          <p:nvCxnSpPr>
            <p:cNvPr id="42" name="Vinklet forbindelse 41"/>
            <p:cNvCxnSpPr/>
            <p:nvPr/>
          </p:nvCxnSpPr>
          <p:spPr>
            <a:xfrm rot="16200000" flipV="1">
              <a:off x="-114115" y="3580162"/>
              <a:ext cx="2655888" cy="6351"/>
            </a:xfrm>
            <a:prstGeom prst="bentConnector3">
              <a:avLst>
                <a:gd name="adj1" fmla="val 50000"/>
              </a:avLst>
            </a:prstGeom>
            <a:ln w="76200" cmpd="sng">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42"/>
            <p:cNvSpPr txBox="1">
              <a:spLocks noChangeArrowheads="1"/>
            </p:cNvSpPr>
            <p:nvPr/>
          </p:nvSpPr>
          <p:spPr bwMode="auto">
            <a:xfrm rot="16200000">
              <a:off x="-111605" y="2989736"/>
              <a:ext cx="2895600" cy="3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eaLnBrk="1" hangingPunct="1">
                <a:spcBef>
                  <a:spcPct val="0"/>
                </a:spcBef>
                <a:buFontTx/>
                <a:buNone/>
              </a:pPr>
              <a:r>
                <a:rPr lang="en-GB" altLang="da-DK" sz="1800" dirty="0">
                  <a:solidFill>
                    <a:srgbClr val="15143D"/>
                  </a:solidFill>
                </a:rPr>
                <a:t>Corporate governance</a:t>
              </a:r>
            </a:p>
          </p:txBody>
        </p:sp>
      </p:grpSp>
      <p:sp>
        <p:nvSpPr>
          <p:cNvPr id="46" name="Ellipse 45"/>
          <p:cNvSpPr/>
          <p:nvPr/>
        </p:nvSpPr>
        <p:spPr>
          <a:xfrm>
            <a:off x="7083121" y="3231462"/>
            <a:ext cx="1411491"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End-users</a:t>
            </a:r>
          </a:p>
        </p:txBody>
      </p:sp>
      <p:sp>
        <p:nvSpPr>
          <p:cNvPr id="47" name="Opad-nedadgående pil 46"/>
          <p:cNvSpPr/>
          <p:nvPr/>
        </p:nvSpPr>
        <p:spPr>
          <a:xfrm>
            <a:off x="7788867" y="4048685"/>
            <a:ext cx="45719" cy="74228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8" name="Opad-nedadgående pil 67"/>
          <p:cNvSpPr/>
          <p:nvPr/>
        </p:nvSpPr>
        <p:spPr>
          <a:xfrm>
            <a:off x="7747233"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9" name="Opad-nedadgående pil 68"/>
          <p:cNvSpPr/>
          <p:nvPr/>
        </p:nvSpPr>
        <p:spPr>
          <a:xfrm flipH="1">
            <a:off x="3327079" y="2742264"/>
            <a:ext cx="45719"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0" name="Opad-nedadgående pil 69"/>
          <p:cNvSpPr/>
          <p:nvPr/>
        </p:nvSpPr>
        <p:spPr>
          <a:xfrm>
            <a:off x="3348443" y="4070847"/>
            <a:ext cx="48710" cy="74572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1" name="Afrundet rektangel 70"/>
          <p:cNvSpPr/>
          <p:nvPr/>
        </p:nvSpPr>
        <p:spPr>
          <a:xfrm>
            <a:off x="223643" y="1716028"/>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Customers</a:t>
            </a:r>
          </a:p>
        </p:txBody>
      </p:sp>
      <p:sp>
        <p:nvSpPr>
          <p:cNvPr id="72" name="Afrundet rektangel 71"/>
          <p:cNvSpPr/>
          <p:nvPr/>
        </p:nvSpPr>
        <p:spPr>
          <a:xfrm>
            <a:off x="232531" y="2537422"/>
            <a:ext cx="1269231"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Partners</a:t>
            </a:r>
          </a:p>
        </p:txBody>
      </p:sp>
      <p:sp>
        <p:nvSpPr>
          <p:cNvPr id="73" name="Afrundet rektangel 72"/>
          <p:cNvSpPr/>
          <p:nvPr/>
        </p:nvSpPr>
        <p:spPr>
          <a:xfrm>
            <a:off x="223643" y="3357991"/>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Vendors/</a:t>
            </a:r>
          </a:p>
          <a:p>
            <a:pPr algn="ctr">
              <a:defRPr/>
            </a:pPr>
            <a:r>
              <a:rPr lang="en-GB" sz="1600" dirty="0">
                <a:solidFill>
                  <a:srgbClr val="15143D"/>
                </a:solidFill>
                <a:latin typeface="Calibri" panose="020F0502020204030204" pitchFamily="34" charset="0"/>
              </a:rPr>
              <a:t>resellers</a:t>
            </a:r>
          </a:p>
        </p:txBody>
      </p:sp>
      <p:sp>
        <p:nvSpPr>
          <p:cNvPr id="74" name="Afrundet rektangel 73"/>
          <p:cNvSpPr/>
          <p:nvPr/>
        </p:nvSpPr>
        <p:spPr>
          <a:xfrm>
            <a:off x="235803" y="4177618"/>
            <a:ext cx="126356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Distributors</a:t>
            </a:r>
          </a:p>
        </p:txBody>
      </p:sp>
      <p:sp>
        <p:nvSpPr>
          <p:cNvPr id="75" name="Afrundet rektangel 74"/>
          <p:cNvSpPr/>
          <p:nvPr/>
        </p:nvSpPr>
        <p:spPr>
          <a:xfrm>
            <a:off x="218153" y="5000779"/>
            <a:ext cx="128121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Publishers</a:t>
            </a:r>
          </a:p>
        </p:txBody>
      </p:sp>
      <p:cxnSp>
        <p:nvCxnSpPr>
          <p:cNvPr id="11" name="Lige forbindelse 10"/>
          <p:cNvCxnSpPr/>
          <p:nvPr/>
        </p:nvCxnSpPr>
        <p:spPr>
          <a:xfrm flipH="1">
            <a:off x="1888223" y="1883733"/>
            <a:ext cx="1" cy="382515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1888224" y="1527399"/>
            <a:ext cx="6876789" cy="229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136095" y="864296"/>
            <a:ext cx="3834656" cy="1015663"/>
          </a:xfrm>
          <a:prstGeom prst="rect">
            <a:avLst/>
          </a:prstGeom>
          <a:noFill/>
        </p:spPr>
        <p:txBody>
          <a:bodyPr wrap="square" rtlCol="0">
            <a:spAutoFit/>
          </a:bodyPr>
          <a:lstStyle/>
          <a:p>
            <a:r>
              <a:rPr lang="en-GB" sz="2000" b="1" dirty="0">
                <a:solidFill>
                  <a:srgbClr val="15143D"/>
                </a:solidFill>
                <a:latin typeface="Calibri" panose="020F0502020204030204" pitchFamily="34" charset="0"/>
              </a:rPr>
              <a:t>ITAM</a:t>
            </a:r>
          </a:p>
          <a:p>
            <a:r>
              <a:rPr lang="en-GB" sz="2000" b="1" dirty="0">
                <a:solidFill>
                  <a:srgbClr val="15143D"/>
                </a:solidFill>
                <a:latin typeface="Calibri" panose="020F0502020204030204" pitchFamily="34" charset="0"/>
              </a:rPr>
              <a:t>ECO system</a:t>
            </a:r>
          </a:p>
          <a:p>
            <a:endParaRPr lang="en-GB" sz="2000" b="1" dirty="0">
              <a:solidFill>
                <a:srgbClr val="15143D"/>
              </a:solidFill>
              <a:latin typeface="Calibri" panose="020F0502020204030204" pitchFamily="34" charset="0"/>
            </a:endParaRPr>
          </a:p>
        </p:txBody>
      </p:sp>
      <p:sp>
        <p:nvSpPr>
          <p:cNvPr id="76" name="Afrundet rektangel 75"/>
          <p:cNvSpPr/>
          <p:nvPr/>
        </p:nvSpPr>
        <p:spPr>
          <a:xfrm>
            <a:off x="2791407" y="838711"/>
            <a:ext cx="5492137" cy="55463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15143D"/>
                </a:solidFill>
                <a:latin typeface="Calibri" panose="020F0502020204030204" pitchFamily="34" charset="0"/>
              </a:rPr>
              <a:t>Society, control and legislation</a:t>
            </a:r>
          </a:p>
        </p:txBody>
      </p:sp>
      <p:sp>
        <p:nvSpPr>
          <p:cNvPr id="77" name="Opad-nedadgående pil 76"/>
          <p:cNvSpPr/>
          <p:nvPr/>
        </p:nvSpPr>
        <p:spPr>
          <a:xfrm>
            <a:off x="4745954"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0" name="Afrundet rektangel 29"/>
          <p:cNvSpPr/>
          <p:nvPr/>
        </p:nvSpPr>
        <p:spPr>
          <a:xfrm>
            <a:off x="3267396" y="2296879"/>
            <a:ext cx="4540157" cy="323441"/>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Management</a:t>
            </a:r>
          </a:p>
        </p:txBody>
      </p:sp>
      <p:sp>
        <p:nvSpPr>
          <p:cNvPr id="31" name="Opad-nedadgående pil 30"/>
          <p:cNvSpPr/>
          <p:nvPr/>
        </p:nvSpPr>
        <p:spPr>
          <a:xfrm flipH="1">
            <a:off x="5497823" y="2040902"/>
            <a:ext cx="45719" cy="19978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Tree>
    <p:extLst>
      <p:ext uri="{BB962C8B-B14F-4D97-AF65-F5344CB8AC3E}">
        <p14:creationId xmlns:p14="http://schemas.microsoft.com/office/powerpoint/2010/main" val="27465991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402848" y="1619821"/>
            <a:ext cx="6312716" cy="784202"/>
          </a:xfrm>
        </p:spPr>
        <p:txBody>
          <a:bodyPr/>
          <a:lstStyle/>
          <a:p>
            <a:pPr algn="ctr"/>
            <a:r>
              <a:rPr lang="en-GB" sz="3600" dirty="0">
                <a:solidFill>
                  <a:schemeClr val="tx1"/>
                </a:solidFill>
              </a:rPr>
              <a:t>Services and Cloud</a:t>
            </a:r>
          </a:p>
          <a:p>
            <a:pPr algn="ctr"/>
            <a:r>
              <a:rPr lang="en-GB" sz="3600" dirty="0">
                <a:solidFill>
                  <a:schemeClr val="tx1"/>
                </a:solidFill>
              </a:rPr>
              <a:t>Asset Management</a:t>
            </a:r>
          </a:p>
          <a:p>
            <a:pPr algn="ctr"/>
            <a:r>
              <a:rPr lang="en-GB" sz="3600" dirty="0">
                <a:solidFill>
                  <a:schemeClr val="tx1"/>
                </a:solidFill>
              </a:rPr>
              <a:t>Compliance</a:t>
            </a:r>
          </a:p>
        </p:txBody>
      </p:sp>
    </p:spTree>
    <p:extLst>
      <p:ext uri="{BB962C8B-B14F-4D97-AF65-F5344CB8AC3E}">
        <p14:creationId xmlns:p14="http://schemas.microsoft.com/office/powerpoint/2010/main" val="8787329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altLang="da-DK" dirty="0"/>
              <a:t>Non-compliance causes – also in Services and Cloud</a:t>
            </a:r>
            <a:endParaRPr lang="en-GB" dirty="0"/>
          </a:p>
        </p:txBody>
      </p:sp>
      <p:sp>
        <p:nvSpPr>
          <p:cNvPr id="5" name="Pladsholder til tekst 4"/>
          <p:cNvSpPr>
            <a:spLocks noGrp="1"/>
          </p:cNvSpPr>
          <p:nvPr>
            <p:ph type="body" sz="quarter" idx="12"/>
          </p:nvPr>
        </p:nvSpPr>
        <p:spPr>
          <a:xfrm>
            <a:off x="370390" y="1084762"/>
            <a:ext cx="8447087" cy="5648325"/>
          </a:xfrm>
        </p:spPr>
        <p:txBody>
          <a:bodyPr/>
          <a:lstStyle/>
          <a:p>
            <a:pPr>
              <a:defRPr/>
            </a:pPr>
            <a:r>
              <a:rPr lang="en-GB" sz="2800" dirty="0"/>
              <a:t>The violation of license terms, also relevant in Services and Cloud:</a:t>
            </a:r>
          </a:p>
          <a:p>
            <a:pPr>
              <a:defRPr/>
            </a:pPr>
            <a:endParaRPr lang="en-GB" dirty="0"/>
          </a:p>
          <a:p>
            <a:pPr marL="342900" indent="-342900">
              <a:buFont typeface="Arial" panose="020B0604020202020204" pitchFamily="34" charset="0"/>
              <a:buChar char="•"/>
              <a:defRPr/>
            </a:pPr>
            <a:r>
              <a:rPr lang="en-GB" sz="2400" b="0" dirty="0"/>
              <a:t>Software being used without licenses being purchased</a:t>
            </a:r>
          </a:p>
          <a:p>
            <a:pPr marL="342900" indent="-342900">
              <a:buFont typeface="Arial" panose="020B0604020202020204" pitchFamily="34" charset="0"/>
              <a:buChar char="•"/>
              <a:defRPr/>
            </a:pPr>
            <a:r>
              <a:rPr lang="en-GB" sz="2400" b="0" dirty="0"/>
              <a:t>Lack of understanding of licensing terms and conditions</a:t>
            </a:r>
          </a:p>
          <a:p>
            <a:pPr marL="342900" indent="-342900">
              <a:buFont typeface="Arial" panose="020B0604020202020204" pitchFamily="34" charset="0"/>
              <a:buChar char="•"/>
              <a:defRPr/>
            </a:pPr>
            <a:r>
              <a:rPr lang="en-GB" sz="2400" b="0" dirty="0"/>
              <a:t>Lack of records regarding software usage and often not even the number of PC’s in use</a:t>
            </a:r>
          </a:p>
          <a:p>
            <a:pPr marL="342900" indent="-342900">
              <a:buFont typeface="Arial" panose="020B0604020202020204" pitchFamily="34" charset="0"/>
              <a:buChar char="•"/>
              <a:defRPr/>
            </a:pPr>
            <a:r>
              <a:rPr lang="en-GB" sz="2400" b="0" dirty="0"/>
              <a:t>Lack of proof of license/ inaccurate documentation.</a:t>
            </a:r>
          </a:p>
          <a:p>
            <a:pPr marL="342900" indent="-342900">
              <a:buFont typeface="Arial" panose="020B0604020202020204" pitchFamily="34" charset="0"/>
              <a:buChar char="•"/>
              <a:defRPr/>
            </a:pPr>
            <a:r>
              <a:rPr lang="en-GB" sz="2400" b="0" dirty="0"/>
              <a:t>Incorrect reliance on resellers</a:t>
            </a:r>
          </a:p>
          <a:p>
            <a:pPr marL="342900" indent="-342900">
              <a:buFont typeface="Wingdings" panose="05000000000000000000" pitchFamily="2" charset="2"/>
              <a:buChar char="§"/>
              <a:defRPr/>
            </a:pPr>
            <a:endParaRPr lang="en-GB" sz="2000" b="0" dirty="0">
              <a:solidFill>
                <a:schemeClr val="tx1"/>
              </a:solidFill>
            </a:endParaRPr>
          </a:p>
          <a:p>
            <a:pPr marL="342900" indent="-342900">
              <a:buFont typeface="Arial" panose="020B0604020202020204" pitchFamily="34" charset="0"/>
              <a:buChar char="•"/>
              <a:defRPr/>
            </a:pPr>
            <a:endParaRPr lang="en-GB" dirty="0"/>
          </a:p>
          <a:p>
            <a:endParaRPr lang="en-GB" dirty="0"/>
          </a:p>
        </p:txBody>
      </p:sp>
    </p:spTree>
    <p:extLst>
      <p:ext uri="{BB962C8B-B14F-4D97-AF65-F5344CB8AC3E}">
        <p14:creationId xmlns:p14="http://schemas.microsoft.com/office/powerpoint/2010/main" val="20102147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t>ITAM in relation to the </a:t>
            </a:r>
            <a:r>
              <a:rPr lang="da-DK" dirty="0" err="1"/>
              <a:t>contract</a:t>
            </a:r>
            <a:r>
              <a:rPr lang="da-DK" dirty="0"/>
              <a:t> terms</a:t>
            </a:r>
          </a:p>
          <a:p>
            <a:endParaRPr lang="en-US" dirty="0"/>
          </a:p>
        </p:txBody>
      </p:sp>
      <p:sp>
        <p:nvSpPr>
          <p:cNvPr id="79876" name="Text Placeholder 3"/>
          <p:cNvSpPr>
            <a:spLocks noGrp="1"/>
          </p:cNvSpPr>
          <p:nvPr>
            <p:ph type="body" sz="quarter" idx="12"/>
          </p:nvPr>
        </p:nvSpPr>
        <p:spPr bwMode="auto">
          <a:xfrm>
            <a:off x="234395" y="860670"/>
            <a:ext cx="868791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00000"/>
              </a:lnSpc>
            </a:pPr>
            <a:r>
              <a:rPr lang="en-GB" sz="2400" dirty="0">
                <a:cs typeface="Arial" charset="0"/>
              </a:rPr>
              <a:t>ITAM processes in Services and Cloud solutions – be aware of:</a:t>
            </a:r>
          </a:p>
          <a:p>
            <a:pPr lvl="2">
              <a:spcBef>
                <a:spcPct val="0"/>
              </a:spcBef>
              <a:buFont typeface="Wingdings" panose="05000000000000000000" pitchFamily="2" charset="2"/>
              <a:buChar char="§"/>
            </a:pPr>
            <a:r>
              <a:rPr lang="en-GB" sz="2000" b="1" u="sng" dirty="0"/>
              <a:t>Do you also follow ISO 55000 and 19770 in the cloud?</a:t>
            </a:r>
          </a:p>
          <a:p>
            <a:pPr lvl="3">
              <a:spcBef>
                <a:spcPct val="0"/>
              </a:spcBef>
            </a:pPr>
            <a:r>
              <a:rPr lang="en-GB" sz="2000" dirty="0"/>
              <a:t>These processes and best practices are crucial in relation to Services and cloud. Your organisation is still responsible with respect to license terms. Therefore e.g. the inventory information is an important component in your cloud agreement.</a:t>
            </a:r>
            <a:endParaRPr lang="en-GB" sz="2000" dirty="0">
              <a:cs typeface="Arial" charset="0"/>
            </a:endParaRPr>
          </a:p>
          <a:p>
            <a:pPr marL="342900" indent="-342900">
              <a:spcBef>
                <a:spcPct val="0"/>
              </a:spcBef>
              <a:buFont typeface="Wingdings" panose="05000000000000000000" pitchFamily="2" charset="2"/>
              <a:buChar char="§"/>
            </a:pPr>
            <a:r>
              <a:rPr lang="en-GB" sz="2000" u="sng" dirty="0"/>
              <a:t>Responsibility  - compliance regulations: </a:t>
            </a:r>
          </a:p>
          <a:p>
            <a:pPr lvl="3">
              <a:spcBef>
                <a:spcPct val="0"/>
              </a:spcBef>
            </a:pPr>
            <a:r>
              <a:rPr lang="en-GB" sz="2000" dirty="0"/>
              <a:t>E.g. i</a:t>
            </a:r>
            <a:r>
              <a:rPr lang="en-GB" sz="2000" b="0" dirty="0"/>
              <a:t>f (when) the license rules change, who is responsible for ensuring that the cloud set-up is compliant? The provider or you? </a:t>
            </a:r>
            <a:r>
              <a:rPr lang="en-GB" sz="2000" dirty="0"/>
              <a:t>Be clear in the contract!</a:t>
            </a:r>
            <a:endParaRPr lang="en-GB" sz="2000" b="0" dirty="0"/>
          </a:p>
          <a:p>
            <a:pPr marL="342900" indent="-342900">
              <a:spcBef>
                <a:spcPct val="0"/>
              </a:spcBef>
              <a:buFont typeface="Wingdings" panose="05000000000000000000" pitchFamily="2" charset="2"/>
              <a:buChar char="§"/>
            </a:pPr>
            <a:r>
              <a:rPr lang="en-GB" sz="2000" u="sng" dirty="0"/>
              <a:t>Make sure you have an insurance agreement in the contract </a:t>
            </a:r>
            <a:endParaRPr lang="en-GB" sz="2000" u="sng" dirty="0">
              <a:cs typeface="Arial" charset="0"/>
            </a:endParaRPr>
          </a:p>
          <a:p>
            <a:pPr lvl="3">
              <a:spcBef>
                <a:spcPct val="0"/>
              </a:spcBef>
            </a:pPr>
            <a:r>
              <a:rPr lang="en-GB" sz="2000" dirty="0"/>
              <a:t>E.g.</a:t>
            </a:r>
            <a:r>
              <a:rPr lang="en-GB" sz="2000" b="0" dirty="0"/>
              <a:t> if your company is non-compliant due to a mismatch between the inventory information from the provider and the actual hardware and software in use. </a:t>
            </a:r>
          </a:p>
          <a:p>
            <a:pPr marL="572400" lvl="3" indent="0">
              <a:spcBef>
                <a:spcPct val="0"/>
              </a:spcBef>
              <a:buNone/>
            </a:pPr>
            <a:endParaRPr lang="en-GB" sz="2000" b="0" dirty="0">
              <a:solidFill>
                <a:schemeClr val="tx1"/>
              </a:solidFill>
            </a:endParaRPr>
          </a:p>
          <a:p>
            <a:pPr marL="342900" indent="-342900">
              <a:spcBef>
                <a:spcPct val="0"/>
              </a:spcBef>
              <a:buFont typeface="Wingdings" panose="05000000000000000000" pitchFamily="2" charset="2"/>
              <a:buChar char="§"/>
            </a:pPr>
            <a:endParaRPr lang="en-GB" sz="2000" b="0" dirty="0">
              <a:solidFill>
                <a:schemeClr val="tx1"/>
              </a:solidFill>
            </a:endParaRPr>
          </a:p>
          <a:p>
            <a:pPr marL="342900" indent="-342900">
              <a:spcBef>
                <a:spcPct val="0"/>
              </a:spcBef>
              <a:buFont typeface="Wingdings" panose="05000000000000000000" pitchFamily="2" charset="2"/>
              <a:buChar char="§"/>
            </a:pPr>
            <a:endParaRPr lang="en-GB" sz="2000" b="0" dirty="0">
              <a:solidFill>
                <a:schemeClr val="tx1"/>
              </a:solidFill>
              <a:cs typeface="Arial" charset="0"/>
            </a:endParaRPr>
          </a:p>
          <a:p>
            <a:pPr marL="342900" indent="-342900">
              <a:spcBef>
                <a:spcPct val="0"/>
              </a:spcBef>
              <a:buFont typeface="Wingdings" panose="05000000000000000000" pitchFamily="2" charset="2"/>
              <a:buChar char="§"/>
            </a:pPr>
            <a:endParaRPr lang="en-GB" sz="2000" b="0" dirty="0">
              <a:solidFill>
                <a:schemeClr val="tx1"/>
              </a:solidFill>
              <a:cs typeface="Arial" charset="0"/>
            </a:endParaRPr>
          </a:p>
          <a:p>
            <a:pPr marL="342900" indent="-342900">
              <a:spcBef>
                <a:spcPct val="0"/>
              </a:spcBef>
              <a:buFont typeface="Wingdings" panose="05000000000000000000" pitchFamily="2" charset="2"/>
              <a:buChar char="§"/>
            </a:pPr>
            <a:r>
              <a:rPr lang="en-GB" sz="2000" b="0" dirty="0">
                <a:solidFill>
                  <a:schemeClr val="tx1"/>
                </a:solidFill>
                <a:cs typeface="Arial" charset="0"/>
              </a:rPr>
              <a:t>God ide at få en IIT advokat til at forhandle</a:t>
            </a:r>
          </a:p>
          <a:p>
            <a:pPr marL="342900" indent="-342900">
              <a:spcBef>
                <a:spcPct val="0"/>
              </a:spcBef>
              <a:buFont typeface="Wingdings" panose="05000000000000000000" pitchFamily="2" charset="2"/>
              <a:buChar char="§"/>
            </a:pPr>
            <a:r>
              <a:rPr lang="en-GB" sz="2000" b="0" dirty="0">
                <a:solidFill>
                  <a:schemeClr val="tx1"/>
                </a:solidFill>
                <a:cs typeface="Arial" charset="0"/>
              </a:rPr>
              <a:t>Referer til ISO 55000 og 197000 – kræv samme procedure ift leverandøren)</a:t>
            </a:r>
          </a:p>
          <a:p>
            <a:pPr marL="342900" indent="-342900">
              <a:spcBef>
                <a:spcPct val="0"/>
              </a:spcBef>
              <a:buFont typeface="Wingdings" panose="05000000000000000000" pitchFamily="2" charset="2"/>
              <a:buChar char="§"/>
            </a:pPr>
            <a:endParaRPr lang="en-GB" sz="2000" b="0" dirty="0">
              <a:solidFill>
                <a:schemeClr val="tx1"/>
              </a:solidFill>
              <a:cs typeface="Arial" charset="0"/>
            </a:endParaRPr>
          </a:p>
          <a:p>
            <a:pPr marL="342900" indent="-342900">
              <a:spcBef>
                <a:spcPct val="0"/>
              </a:spcBef>
              <a:buFont typeface="Wingdings" panose="05000000000000000000" pitchFamily="2" charset="2"/>
              <a:buChar char="§"/>
            </a:pPr>
            <a:r>
              <a:rPr lang="en-GB" sz="2000" b="0" dirty="0">
                <a:solidFill>
                  <a:schemeClr val="tx1"/>
                </a:solidFill>
                <a:cs typeface="Arial" charset="0"/>
              </a:rPr>
              <a:t>(senere: Ole lidt om hvordan man håndterer de mange platform. ET der udfordringer I den sammehøng?=</a:t>
            </a:r>
            <a:endParaRPr lang="en-GB" sz="2000" b="0" dirty="0">
              <a:solidFill>
                <a:schemeClr val="tx1"/>
              </a:solidFill>
            </a:endParaRPr>
          </a:p>
          <a:p>
            <a:pPr marL="285750" indent="-285750">
              <a:spcBef>
                <a:spcPct val="0"/>
              </a:spcBef>
              <a:buFont typeface="Arial" panose="020B0604020202020204" pitchFamily="34" charset="0"/>
              <a:buChar char="•"/>
            </a:pPr>
            <a:endParaRPr lang="en-GB" sz="2400" b="0" dirty="0">
              <a:solidFill>
                <a:schemeClr val="tx1"/>
              </a:solidFill>
            </a:endParaRPr>
          </a:p>
        </p:txBody>
      </p:sp>
    </p:spTree>
    <p:extLst>
      <p:ext uri="{BB962C8B-B14F-4D97-AF65-F5344CB8AC3E}">
        <p14:creationId xmlns:p14="http://schemas.microsoft.com/office/powerpoint/2010/main" val="9610542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Services and Cloud Asset Management</a:t>
            </a:r>
          </a:p>
        </p:txBody>
      </p:sp>
      <p:sp>
        <p:nvSpPr>
          <p:cNvPr id="3" name="Pladsholder til tekst 2"/>
          <p:cNvSpPr>
            <a:spLocks noGrp="1"/>
          </p:cNvSpPr>
          <p:nvPr>
            <p:ph type="body" sz="quarter" idx="11"/>
          </p:nvPr>
        </p:nvSpPr>
        <p:spPr/>
        <p:txBody>
          <a:bodyPr/>
          <a:lstStyle/>
          <a:p>
            <a:r>
              <a:rPr lang="en-US" dirty="0"/>
              <a:t>Implementation approach</a:t>
            </a:r>
          </a:p>
        </p:txBody>
      </p:sp>
      <p:sp>
        <p:nvSpPr>
          <p:cNvPr id="16" name="Tekstfelt 15"/>
          <p:cNvSpPr txBox="1"/>
          <p:nvPr/>
        </p:nvSpPr>
        <p:spPr>
          <a:xfrm>
            <a:off x="395785" y="1037230"/>
            <a:ext cx="6496334" cy="523220"/>
          </a:xfrm>
          <a:prstGeom prst="rect">
            <a:avLst/>
          </a:prstGeom>
          <a:noFill/>
        </p:spPr>
        <p:txBody>
          <a:bodyPr wrap="square" rtlCol="0">
            <a:spAutoFit/>
          </a:bodyPr>
          <a:lstStyle/>
          <a:p>
            <a:r>
              <a:rPr lang="en-GB" sz="2800" dirty="0">
                <a:solidFill>
                  <a:srgbClr val="15143D"/>
                </a:solidFill>
                <a:latin typeface="Calibri" panose="020F0502020204030204" pitchFamily="34" charset="0"/>
              </a:rPr>
              <a:t>SAM approach in practice in SEAM</a:t>
            </a:r>
          </a:p>
        </p:txBody>
      </p:sp>
      <p:sp>
        <p:nvSpPr>
          <p:cNvPr id="17" name="Nedadgående pil 16"/>
          <p:cNvSpPr/>
          <p:nvPr/>
        </p:nvSpPr>
        <p:spPr>
          <a:xfrm>
            <a:off x="395785" y="2197290"/>
            <a:ext cx="245660" cy="2727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uppe 27">
            <a:extLst>
              <a:ext uri="{FF2B5EF4-FFF2-40B4-BE49-F238E27FC236}">
                <a16:creationId xmlns:a16="http://schemas.microsoft.com/office/drawing/2014/main" id="{CAECA41D-36F0-41A8-8799-FBF64C82542E}"/>
              </a:ext>
            </a:extLst>
          </p:cNvPr>
          <p:cNvGrpSpPr/>
          <p:nvPr/>
        </p:nvGrpSpPr>
        <p:grpSpPr>
          <a:xfrm>
            <a:off x="1944210" y="2043978"/>
            <a:ext cx="4039340" cy="2219418"/>
            <a:chOff x="3124940" y="2317071"/>
            <a:chExt cx="4039340" cy="2219418"/>
          </a:xfrm>
        </p:grpSpPr>
        <p:sp>
          <p:nvSpPr>
            <p:cNvPr id="30" name="Rektangel: afrundede hjørner 29">
              <a:extLst>
                <a:ext uri="{FF2B5EF4-FFF2-40B4-BE49-F238E27FC236}">
                  <a16:creationId xmlns:a16="http://schemas.microsoft.com/office/drawing/2014/main" id="{B910DCD8-7F77-401F-85C3-E29C0DB5DD98}"/>
                </a:ext>
              </a:extLst>
            </p:cNvPr>
            <p:cNvSpPr/>
            <p:nvPr/>
          </p:nvSpPr>
          <p:spPr>
            <a:xfrm rot="5400000">
              <a:off x="4094456"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2</a:t>
              </a:r>
            </a:p>
            <a:p>
              <a:pPr algn="r"/>
              <a:r>
                <a:rPr lang="en-US" sz="1400" dirty="0">
                  <a:solidFill>
                    <a:schemeClr val="tx1"/>
                  </a:solidFill>
                </a:rPr>
                <a:t> processes</a:t>
              </a:r>
            </a:p>
            <a:p>
              <a:pPr algn="ctr"/>
              <a:endParaRPr lang="en-US" sz="1400" dirty="0">
                <a:solidFill>
                  <a:schemeClr val="tx1"/>
                </a:solidFill>
              </a:endParaRPr>
            </a:p>
          </p:txBody>
        </p:sp>
        <p:sp>
          <p:nvSpPr>
            <p:cNvPr id="31" name="Rektangel: afrundede hjørner 30">
              <a:extLst>
                <a:ext uri="{FF2B5EF4-FFF2-40B4-BE49-F238E27FC236}">
                  <a16:creationId xmlns:a16="http://schemas.microsoft.com/office/drawing/2014/main" id="{68669B77-B687-48A1-BDC0-D281B72154A1}"/>
                </a:ext>
              </a:extLst>
            </p:cNvPr>
            <p:cNvSpPr/>
            <p:nvPr/>
          </p:nvSpPr>
          <p:spPr>
            <a:xfrm rot="5400000">
              <a:off x="5420451"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3</a:t>
              </a:r>
            </a:p>
            <a:p>
              <a:pPr algn="r"/>
              <a:r>
                <a:rPr lang="en-US" sz="1400" dirty="0">
                  <a:solidFill>
                    <a:schemeClr val="tx1"/>
                  </a:solidFill>
                </a:rPr>
                <a:t> processes</a:t>
              </a:r>
            </a:p>
          </p:txBody>
        </p:sp>
        <p:sp>
          <p:nvSpPr>
            <p:cNvPr id="32" name="Rektangel: afrundede hjørner 31">
              <a:extLst>
                <a:ext uri="{FF2B5EF4-FFF2-40B4-BE49-F238E27FC236}">
                  <a16:creationId xmlns:a16="http://schemas.microsoft.com/office/drawing/2014/main" id="{1F136DF5-86BD-4CC5-874A-4E728055444F}"/>
                </a:ext>
              </a:extLst>
            </p:cNvPr>
            <p:cNvSpPr/>
            <p:nvPr/>
          </p:nvSpPr>
          <p:spPr>
            <a:xfrm rot="5400000">
              <a:off x="2777467"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1 </a:t>
              </a:r>
            </a:p>
            <a:p>
              <a:pPr algn="r"/>
              <a:r>
                <a:rPr lang="en-US" sz="1400" dirty="0">
                  <a:solidFill>
                    <a:schemeClr val="tx1"/>
                  </a:solidFill>
                </a:rPr>
                <a:t>processes</a:t>
              </a:r>
            </a:p>
          </p:txBody>
        </p:sp>
        <p:sp>
          <p:nvSpPr>
            <p:cNvPr id="33" name="Rektangel: afrundede hjørner 32">
              <a:extLst>
                <a:ext uri="{FF2B5EF4-FFF2-40B4-BE49-F238E27FC236}">
                  <a16:creationId xmlns:a16="http://schemas.microsoft.com/office/drawing/2014/main" id="{D2C4C8F9-0192-464D-876D-6BCC76D3707C}"/>
                </a:ext>
              </a:extLst>
            </p:cNvPr>
            <p:cNvSpPr/>
            <p:nvPr/>
          </p:nvSpPr>
          <p:spPr>
            <a:xfrm>
              <a:off x="3124940" y="2317071"/>
              <a:ext cx="4039340" cy="5592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Asset Functional Management process areas</a:t>
              </a:r>
            </a:p>
          </p:txBody>
        </p:sp>
        <p:sp>
          <p:nvSpPr>
            <p:cNvPr id="34" name="Rektangel: afrundede hjørner 33">
              <a:extLst>
                <a:ext uri="{FF2B5EF4-FFF2-40B4-BE49-F238E27FC236}">
                  <a16:creationId xmlns:a16="http://schemas.microsoft.com/office/drawing/2014/main" id="{3DBC421C-DD5C-47A7-B2E3-5095DE00B6BD}"/>
                </a:ext>
              </a:extLst>
            </p:cNvPr>
            <p:cNvSpPr/>
            <p:nvPr/>
          </p:nvSpPr>
          <p:spPr>
            <a:xfrm>
              <a:off x="3544274" y="2964673"/>
              <a:ext cx="3231471" cy="5592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Asset lifecycle management processes</a:t>
              </a:r>
            </a:p>
          </p:txBody>
        </p:sp>
      </p:grpSp>
      <p:sp>
        <p:nvSpPr>
          <p:cNvPr id="35" name="Text Box 2">
            <a:extLst>
              <a:ext uri="{FF2B5EF4-FFF2-40B4-BE49-F238E27FC236}">
                <a16:creationId xmlns:a16="http://schemas.microsoft.com/office/drawing/2014/main" id="{3FABA6E0-BD02-4223-9E9F-6CE224A353AA}"/>
              </a:ext>
            </a:extLst>
          </p:cNvPr>
          <p:cNvSpPr txBox="1">
            <a:spLocks noChangeArrowheads="1"/>
          </p:cNvSpPr>
          <p:nvPr/>
        </p:nvSpPr>
        <p:spPr bwMode="auto">
          <a:xfrm>
            <a:off x="1168292" y="4550823"/>
            <a:ext cx="5591176" cy="1879600"/>
          </a:xfrm>
          <a:prstGeom prst="rect">
            <a:avLst/>
          </a:prstGeom>
          <a:solidFill>
            <a:srgbClr val="C5D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13"/>
              </a:spcBef>
              <a:spcAft>
                <a:spcPct val="0"/>
              </a:spcAft>
              <a:buClrTx/>
              <a:buSzTx/>
              <a:buFontTx/>
              <a:buNone/>
              <a:tabLst/>
            </a:pPr>
            <a:endParaRPr kumimoji="0" lang="en-US" altLang="da-DK"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1:</a:t>
            </a:r>
            <a:r>
              <a:rPr kumimoji="0" lang="en-US" altLang="da-DK" sz="1100" b="0" i="0" u="none" strike="noStrike" cap="none" normalizeH="0" baseline="0" dirty="0">
                <a:ln>
                  <a:noFill/>
                </a:ln>
                <a:solidFill>
                  <a:schemeClr val="tx1"/>
                </a:solidFill>
                <a:effectLst/>
                <a:latin typeface="Calibri" panose="020F0502020204030204" pitchFamily="34" charset="0"/>
              </a:rPr>
              <a:t> Trustworthy Data. Achieving this tier means knowing what you have so that you can manage it. This includes having reasonable assurance about license compliance.</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2:</a:t>
            </a:r>
            <a:r>
              <a:rPr kumimoji="0" lang="en-US" altLang="da-DK" sz="1100" b="0" i="0" u="none" strike="noStrike" cap="none" normalizeH="0" baseline="0" dirty="0">
                <a:ln>
                  <a:noFill/>
                </a:ln>
                <a:solidFill>
                  <a:schemeClr val="tx1"/>
                </a:solidFill>
                <a:effectLst/>
                <a:latin typeface="Calibri" panose="020F0502020204030204" pitchFamily="34" charset="0"/>
              </a:rPr>
              <a:t> Life Cycle Integration. Achieving this tier means greater efficiency and cost-effectiveness throughout the IT asset life cycle.</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3:</a:t>
            </a:r>
            <a:r>
              <a:rPr kumimoji="0" lang="en-US" altLang="da-DK" sz="1100" b="0" i="0" u="none" strike="noStrike" cap="none" normalizeH="0" baseline="0" dirty="0">
                <a:ln>
                  <a:noFill/>
                </a:ln>
                <a:solidFill>
                  <a:schemeClr val="tx1"/>
                </a:solidFill>
                <a:effectLst/>
                <a:latin typeface="Calibri" panose="020F0502020204030204" pitchFamily="34" charset="0"/>
              </a:rPr>
              <a:t> Optimization. Achieving this tier means greater efficiency and effectiveness through focus on cross-cutting functional management process areas.</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a-DK"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4505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en-GB" dirty="0"/>
              <a:t>Services and Cloud Asset Management</a:t>
            </a:r>
          </a:p>
        </p:txBody>
      </p:sp>
      <p:sp>
        <p:nvSpPr>
          <p:cNvPr id="6" name="Pladsholder til tekst 5"/>
          <p:cNvSpPr>
            <a:spLocks noGrp="1"/>
          </p:cNvSpPr>
          <p:nvPr>
            <p:ph type="body" sz="quarter" idx="11"/>
          </p:nvPr>
        </p:nvSpPr>
        <p:spPr>
          <a:xfrm>
            <a:off x="1452948" y="302452"/>
            <a:ext cx="6312716" cy="268288"/>
          </a:xfrm>
        </p:spPr>
        <p:txBody>
          <a:bodyPr/>
          <a:lstStyle/>
          <a:p>
            <a:r>
              <a:rPr lang="en-GB" dirty="0"/>
              <a:t>Best practices</a:t>
            </a:r>
          </a:p>
        </p:txBody>
      </p:sp>
      <p:sp>
        <p:nvSpPr>
          <p:cNvPr id="7" name="Pladsholder til tekst 6"/>
          <p:cNvSpPr>
            <a:spLocks noGrp="1"/>
          </p:cNvSpPr>
          <p:nvPr>
            <p:ph type="body" sz="quarter" idx="12"/>
          </p:nvPr>
        </p:nvSpPr>
        <p:spPr>
          <a:xfrm>
            <a:off x="385762" y="1086845"/>
            <a:ext cx="8447087" cy="5648325"/>
          </a:xfrm>
        </p:spPr>
        <p:txBody>
          <a:bodyPr/>
          <a:lstStyle/>
          <a:p>
            <a:r>
              <a:rPr lang="en-GB" sz="2800" b="0" dirty="0"/>
              <a:t>Remember Tier 1 in SAMS? Make sure that these processes are implemented in relation to the services and cloud set-up</a:t>
            </a:r>
          </a:p>
          <a:p>
            <a:pPr marL="457200" indent="-457200">
              <a:buFont typeface="Arial" panose="020B0604020202020204" pitchFamily="34" charset="0"/>
              <a:buChar char="•"/>
            </a:pPr>
            <a:endParaRPr lang="en-GB" sz="2800" b="0" dirty="0"/>
          </a:p>
          <a:p>
            <a:pPr marL="457200" indent="-457200">
              <a:buSzPct val="80000"/>
              <a:buFont typeface="Wingdings" panose="05000000000000000000" pitchFamily="2" charset="2"/>
              <a:buChar char="§"/>
            </a:pPr>
            <a:r>
              <a:rPr lang="en-GB" sz="2400" b="0" dirty="0"/>
              <a:t>SAM Asset identification</a:t>
            </a:r>
          </a:p>
          <a:p>
            <a:pPr marL="457200" indent="-457200">
              <a:buSzPct val="80000"/>
              <a:buFont typeface="Wingdings" panose="05000000000000000000" pitchFamily="2" charset="2"/>
              <a:buChar char="§"/>
            </a:pPr>
            <a:r>
              <a:rPr lang="en-GB" sz="2400" b="0" dirty="0"/>
              <a:t>Software Asset Inventory Management</a:t>
            </a:r>
          </a:p>
          <a:p>
            <a:pPr marL="457200" indent="-457200">
              <a:buSzPct val="80000"/>
              <a:buFont typeface="Wingdings" panose="05000000000000000000" pitchFamily="2" charset="2"/>
              <a:buChar char="§"/>
            </a:pPr>
            <a:r>
              <a:rPr lang="en-GB" sz="2400" b="0" dirty="0"/>
              <a:t>SAM Asset Record Verification</a:t>
            </a:r>
          </a:p>
          <a:p>
            <a:pPr marL="457200" indent="-457200">
              <a:buSzPct val="80000"/>
              <a:buFont typeface="Wingdings" panose="05000000000000000000" pitchFamily="2" charset="2"/>
              <a:buChar char="§"/>
            </a:pPr>
            <a:r>
              <a:rPr lang="en-GB" sz="2400" b="0" dirty="0"/>
              <a:t>Software Licensing Compliance</a:t>
            </a:r>
          </a:p>
          <a:p>
            <a:pPr marL="457200" indent="-457200">
              <a:buSzPct val="80000"/>
              <a:buFont typeface="Wingdings" panose="05000000000000000000" pitchFamily="2" charset="2"/>
              <a:buChar char="§"/>
            </a:pPr>
            <a:r>
              <a:rPr lang="en-GB" sz="2400" b="0" dirty="0"/>
              <a:t>Conformance Verification for SAM</a:t>
            </a:r>
          </a:p>
          <a:p>
            <a:pPr marL="342900" indent="-342900">
              <a:buSzPct val="80000"/>
              <a:buFont typeface="Wingdings" panose="05000000000000000000" pitchFamily="2" charset="2"/>
              <a:buChar char="§"/>
            </a:pPr>
            <a:endParaRPr lang="en-GB" sz="2400" b="0" dirty="0"/>
          </a:p>
        </p:txBody>
      </p:sp>
    </p:spTree>
    <p:extLst>
      <p:ext uri="{BB962C8B-B14F-4D97-AF65-F5344CB8AC3E}">
        <p14:creationId xmlns:p14="http://schemas.microsoft.com/office/powerpoint/2010/main" val="37590756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cs-CZ" dirty="0" err="1"/>
              <a:t>Quiz</a:t>
            </a:r>
            <a:r>
              <a:rPr lang="cs-CZ" dirty="0"/>
              <a:t> 4</a:t>
            </a:r>
            <a:endParaRPr lang="da-DK" dirty="0"/>
          </a:p>
        </p:txBody>
      </p:sp>
      <p:sp>
        <p:nvSpPr>
          <p:cNvPr id="6" name="Pladsholder til tekst 5"/>
          <p:cNvSpPr>
            <a:spLocks noGrp="1"/>
          </p:cNvSpPr>
          <p:nvPr>
            <p:ph type="body" sz="quarter" idx="11"/>
          </p:nvPr>
        </p:nvSpPr>
        <p:spPr/>
        <p:txBody>
          <a:bodyPr/>
          <a:lstStyle/>
          <a:p>
            <a:r>
              <a:rPr lang="cs-CZ" dirty="0" err="1"/>
              <a:t>What</a:t>
            </a:r>
            <a:r>
              <a:rPr lang="cs-CZ" dirty="0"/>
              <a:t> do </a:t>
            </a:r>
            <a:r>
              <a:rPr lang="cs-CZ" dirty="0" err="1"/>
              <a:t>you</a:t>
            </a:r>
            <a:r>
              <a:rPr lang="cs-CZ" dirty="0"/>
              <a:t> </a:t>
            </a:r>
            <a:r>
              <a:rPr lang="cs-CZ" dirty="0" err="1"/>
              <a:t>remeber</a:t>
            </a:r>
            <a:r>
              <a:rPr lang="cs-CZ" dirty="0"/>
              <a:t>?</a:t>
            </a:r>
            <a:endParaRPr lang="da-DK" dirty="0"/>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What is so-called Triple play in ITAM?</a:t>
            </a:r>
          </a:p>
          <a:p>
            <a:pPr marL="800100" lvl="2" indent="-342900"/>
            <a:r>
              <a:rPr lang="en-GB" sz="2400" dirty="0"/>
              <a:t>Physical servers, Virtual servers, Cloud operation </a:t>
            </a:r>
          </a:p>
          <a:p>
            <a:pPr marL="342900" lvl="1" indent="-342900"/>
            <a:r>
              <a:rPr lang="en-GB" sz="2800" dirty="0"/>
              <a:t>2. What are the contractual pitfalls within SEAM?  </a:t>
            </a:r>
          </a:p>
          <a:p>
            <a:pPr marL="800100" lvl="2" indent="-342900"/>
            <a:r>
              <a:rPr lang="en-GB" sz="2400" dirty="0"/>
              <a:t>Services agenda (Clear SLA’s, delivery terms, data ownership, user rights, multiplatform….) </a:t>
            </a:r>
          </a:p>
          <a:p>
            <a:pPr marL="800100" lvl="2" indent="-342900"/>
            <a:r>
              <a:rPr lang="en-GB" sz="2400" dirty="0"/>
              <a:t>Agreement terms and condition (exit clauses, how to get your data, payment term, pricing, service credits, inventory information… )</a:t>
            </a:r>
          </a:p>
          <a:p>
            <a:pPr marL="800100" lvl="2" indent="-342900"/>
            <a:r>
              <a:rPr lang="en-GB" sz="2400" dirty="0"/>
              <a:t>Support</a:t>
            </a:r>
          </a:p>
          <a:p>
            <a:pPr marL="342900" lvl="1" indent="-342900"/>
            <a:r>
              <a:rPr lang="en-GB" sz="2800" dirty="0"/>
              <a:t>3. What are the 2 parts of SEAM Processes?</a:t>
            </a:r>
          </a:p>
          <a:p>
            <a:pPr marL="800100" lvl="2" indent="-342900"/>
            <a:r>
              <a:rPr lang="en-GB" sz="2200" dirty="0"/>
              <a:t>Contract negotiation and signing</a:t>
            </a:r>
          </a:p>
          <a:p>
            <a:pPr marL="800100" lvl="2" indent="-342900"/>
            <a:r>
              <a:rPr lang="en-GB" sz="2200" dirty="0"/>
              <a:t>The operational and practical level after contract signing</a:t>
            </a:r>
          </a:p>
          <a:p>
            <a:pPr marL="800100" lvl="2" indent="-342900"/>
            <a:endParaRPr lang="cs-CZ" sz="2600" dirty="0"/>
          </a:p>
        </p:txBody>
      </p:sp>
    </p:spTree>
    <p:extLst>
      <p:ext uri="{BB962C8B-B14F-4D97-AF65-F5344CB8AC3E}">
        <p14:creationId xmlns:p14="http://schemas.microsoft.com/office/powerpoint/2010/main" val="16297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500"/>
                                        <p:tgtEl>
                                          <p:spTgt spid="7">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Services and Cloud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easier safety procedures and simple connectivity</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shared hardware is always cheaper than dedicated solutions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higher availability of the services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agility and scalability of the solution</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pPr lvl="0">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What is the most important benefit of Cloud</a:t>
            </a:r>
            <a:r>
              <a:rPr lang="en-US" sz="1800" spc="-145" dirty="0">
                <a:effectLst/>
                <a:latin typeface="Calibri" panose="020F0502020204030204" pitchFamily="34" charset="0"/>
                <a:ea typeface="Arial" panose="020B0604020202020204" pitchFamily="34" charset="0"/>
                <a:cs typeface="Calibri" panose="020F0502020204030204" pitchFamily="34" charset="0"/>
              </a:rPr>
              <a:t> </a:t>
            </a:r>
            <a:r>
              <a:rPr lang="en-US" sz="1800" dirty="0">
                <a:effectLst/>
                <a:latin typeface="Calibri" panose="020F0502020204030204" pitchFamily="34" charset="0"/>
                <a:ea typeface="Arial" panose="020B0604020202020204" pitchFamily="34" charset="0"/>
                <a:cs typeface="Calibri" panose="020F0502020204030204" pitchFamily="34" charset="0"/>
              </a:rPr>
              <a:t>services?</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419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Services and Cloud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computers, virtual machines, Infrastructure, firewalls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provider network, servers, storage, business applications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provider network, servers, storage, tools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provider network, computer, virtual machines, firewalls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What does a Platform as a Service (PaaS) include?</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036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err="1"/>
              <a:t>Why</a:t>
            </a:r>
            <a:r>
              <a:rPr lang="da-DK" dirty="0"/>
              <a:t> ITAM</a:t>
            </a:r>
            <a:endParaRPr lang="en-US" dirty="0"/>
          </a:p>
        </p:txBody>
      </p:sp>
      <p:sp>
        <p:nvSpPr>
          <p:cNvPr id="4" name="Pladsholder til tekst 3"/>
          <p:cNvSpPr>
            <a:spLocks noGrp="1"/>
          </p:cNvSpPr>
          <p:nvPr>
            <p:ph type="body" sz="quarter" idx="12"/>
          </p:nvPr>
        </p:nvSpPr>
        <p:spPr/>
        <p:txBody>
          <a:bodyPr/>
          <a:lstStyle/>
          <a:p>
            <a:pPr lvl="2">
              <a:buNone/>
            </a:pPr>
            <a:r>
              <a:rPr lang="en-GB" sz="2800" b="1" dirty="0"/>
              <a:t>Why ITAM? </a:t>
            </a:r>
          </a:p>
          <a:p>
            <a:pPr lvl="2">
              <a:buFont typeface="Wingdings" panose="05000000000000000000" pitchFamily="2" charset="2"/>
              <a:buChar char="§"/>
            </a:pPr>
            <a:endParaRPr lang="en-GB" sz="2000" dirty="0"/>
          </a:p>
          <a:p>
            <a:pPr lvl="2">
              <a:buFont typeface="Wingdings" panose="05000000000000000000" pitchFamily="2" charset="2"/>
              <a:buChar char="§"/>
            </a:pPr>
            <a:r>
              <a:rPr lang="en-GB" sz="2400" dirty="0"/>
              <a:t>Protect the value of IT assets</a:t>
            </a:r>
          </a:p>
          <a:p>
            <a:pPr lvl="2">
              <a:buFont typeface="Wingdings" panose="05000000000000000000" pitchFamily="2" charset="2"/>
              <a:buChar char="§"/>
            </a:pPr>
            <a:r>
              <a:rPr lang="en-GB" sz="2400" dirty="0"/>
              <a:t>Manage systems more efficiently</a:t>
            </a:r>
          </a:p>
          <a:p>
            <a:pPr lvl="2">
              <a:buFont typeface="Wingdings" panose="05000000000000000000" pitchFamily="2" charset="2"/>
              <a:buChar char="§"/>
            </a:pPr>
            <a:r>
              <a:rPr lang="en-GB" sz="2400" dirty="0"/>
              <a:t>Optimising existing resources</a:t>
            </a:r>
          </a:p>
          <a:p>
            <a:pPr lvl="2">
              <a:buFont typeface="Wingdings" panose="05000000000000000000" pitchFamily="2" charset="2"/>
              <a:buChar char="§"/>
            </a:pPr>
            <a:r>
              <a:rPr lang="en-GB" sz="2400" dirty="0"/>
              <a:t>Minimise financial and security risk</a:t>
            </a:r>
          </a:p>
          <a:p>
            <a:pPr lvl="2">
              <a:buFont typeface="Wingdings" panose="05000000000000000000" pitchFamily="2" charset="2"/>
              <a:buChar char="§"/>
            </a:pPr>
            <a:r>
              <a:rPr lang="en-GB" sz="2400" dirty="0"/>
              <a:t>Enables knowledge and information based decisions</a:t>
            </a:r>
          </a:p>
          <a:p>
            <a:pPr marL="115200" lvl="2" indent="0">
              <a:buNone/>
            </a:pPr>
            <a:endParaRPr lang="en-US" sz="2000" dirty="0"/>
          </a:p>
          <a:p>
            <a:pPr lvl="2">
              <a:buFont typeface="Arial" charset="0"/>
              <a:buChar char="•"/>
            </a:pPr>
            <a:endParaRPr lang="en-US" sz="2000" dirty="0"/>
          </a:p>
          <a:p>
            <a:pPr lvl="2">
              <a:buFont typeface="Arial" charset="0"/>
              <a:buChar char="•"/>
            </a:pPr>
            <a:endParaRPr lang="da-DK" sz="2000" dirty="0"/>
          </a:p>
          <a:p>
            <a:pPr lvl="2">
              <a:buNone/>
            </a:pPr>
            <a:endParaRPr lang="da-DK" sz="2000" dirty="0"/>
          </a:p>
          <a:p>
            <a:pPr lvl="2">
              <a:buFont typeface="Arial" charset="0"/>
              <a:buChar char="•"/>
            </a:pPr>
            <a:endParaRPr lang="da-DK"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2625926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Services and Cloud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Data safety cannot be provided, as it is unknown where data is stored.</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Changing environment and lack of control.</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Loss of control on compliance, version updates and influence</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Lower availability which cannot be upgraded.</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lvl="0">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What are pitfalls of Cloud</a:t>
            </a:r>
            <a:r>
              <a:rPr lang="en-US" sz="1800" spc="10" dirty="0">
                <a:effectLst/>
                <a:latin typeface="Calibri" panose="020F0502020204030204" pitchFamily="34" charset="0"/>
                <a:ea typeface="Arial" panose="020B0604020202020204" pitchFamily="34" charset="0"/>
                <a:cs typeface="Calibri" panose="020F0502020204030204" pitchFamily="34" charset="0"/>
              </a:rPr>
              <a:t> </a:t>
            </a:r>
            <a:r>
              <a:rPr lang="en-US" sz="1800" dirty="0">
                <a:effectLst/>
                <a:latin typeface="Calibri" panose="020F0502020204030204" pitchFamily="34" charset="0"/>
                <a:ea typeface="Arial" panose="020B0604020202020204" pitchFamily="34" charset="0"/>
                <a:cs typeface="Calibri" panose="020F0502020204030204" pitchFamily="34" charset="0"/>
              </a:rPr>
              <a:t>services?</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243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Services and Cloud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Configuration management database, asset management and the component lifecycle control.</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Availability, capacity, continual service improvement and service design</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Contractual terms, delivery, service levels and service components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Licenses, hard and software maintenance, performance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4: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the scope of asset management in</a:t>
            </a:r>
            <a:r>
              <a:rPr lang="en-US" sz="1800" spc="-3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SEAM?</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3696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Services and Cloud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Cost realization, environment structure and support channels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Contractual terms, regulations and financial savings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Financial savings/costs, risks and resources to manage the contract</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How to plan the change, environmental structure and operational optimizations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54135"/>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5: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Which of the following should be included in a pre-analysis before</a:t>
            </a:r>
            <a:r>
              <a:rPr lang="en-US" sz="1800" spc="-3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negotiation?</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6291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8067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937291" y="1705068"/>
            <a:ext cx="744175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4000" dirty="0">
                <a:solidFill>
                  <a:srgbClr val="15143D"/>
                </a:solidFill>
                <a:latin typeface="Calibri" panose="020F0502020204030204" pitchFamily="34" charset="0"/>
              </a:rPr>
              <a:t>IT Asset Management</a:t>
            </a:r>
          </a:p>
          <a:p>
            <a:pPr algn="ctr"/>
            <a:r>
              <a:rPr lang="en-GB" sz="4000" dirty="0">
                <a:solidFill>
                  <a:srgbClr val="15143D"/>
                </a:solidFill>
                <a:latin typeface="Calibri" panose="020F0502020204030204" pitchFamily="34" charset="0"/>
              </a:rPr>
              <a:t>People &amp; Information</a:t>
            </a:r>
          </a:p>
        </p:txBody>
      </p:sp>
      <p:sp>
        <p:nvSpPr>
          <p:cNvPr id="3" name="Rektangel 2"/>
          <p:cNvSpPr/>
          <p:nvPr/>
        </p:nvSpPr>
        <p:spPr>
          <a:xfrm>
            <a:off x="1748906" y="5171559"/>
            <a:ext cx="5832623" cy="461665"/>
          </a:xfrm>
          <a:prstGeom prst="rect">
            <a:avLst/>
          </a:prstGeom>
        </p:spPr>
        <p:txBody>
          <a:bodyPr wrap="square">
            <a:spAutoFit/>
          </a:bodyPr>
          <a:lstStyle/>
          <a:p>
            <a:pPr algn="ctr"/>
            <a:r>
              <a:rPr lang="en-GB" sz="2400" dirty="0">
                <a:solidFill>
                  <a:schemeClr val="bg1"/>
                </a:solidFill>
                <a:latin typeface="Calibri" panose="020F0502020204030204" pitchFamily="34" charset="0"/>
              </a:rPr>
              <a:t>Unit 5</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People and Information Asset Management</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Learning Objectives</a:t>
            </a:r>
          </a:p>
        </p:txBody>
      </p:sp>
      <p:sp>
        <p:nvSpPr>
          <p:cNvPr id="79876" name="Text Placeholder 3"/>
          <p:cNvSpPr>
            <a:spLocks noGrp="1"/>
          </p:cNvSpPr>
          <p:nvPr>
            <p:ph type="body" sz="quarter" idx="12"/>
          </p:nvPr>
        </p:nvSpPr>
        <p:spPr bwMode="auto">
          <a:xfrm>
            <a:off x="205343" y="811283"/>
            <a:ext cx="8777181"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200000"/>
              </a:lnSpc>
              <a:spcBef>
                <a:spcPct val="0"/>
              </a:spcBef>
            </a:pPr>
            <a:r>
              <a:rPr lang="en-GB" sz="2800" dirty="0"/>
              <a:t>At the end of this module, you will be able to:</a:t>
            </a:r>
          </a:p>
          <a:p>
            <a:pPr lvl="2" indent="-341313">
              <a:spcBef>
                <a:spcPct val="0"/>
              </a:spcBef>
            </a:pPr>
            <a:r>
              <a:rPr lang="en-GB" sz="2400" dirty="0"/>
              <a:t>Describe:</a:t>
            </a:r>
          </a:p>
          <a:p>
            <a:pPr lvl="3" indent="-341313">
              <a:spcBef>
                <a:spcPct val="0"/>
              </a:spcBef>
              <a:buFont typeface="Wingdings" panose="05000000000000000000" pitchFamily="2" charset="2"/>
              <a:buChar char="§"/>
            </a:pPr>
            <a:r>
              <a:rPr lang="en-GB" sz="1800" dirty="0"/>
              <a:t>How to perceive People and Information as Assets</a:t>
            </a:r>
          </a:p>
          <a:p>
            <a:pPr lvl="3" indent="-341313">
              <a:spcBef>
                <a:spcPct val="0"/>
              </a:spcBef>
              <a:buFont typeface="Wingdings" panose="05000000000000000000" pitchFamily="2" charset="2"/>
              <a:buChar char="§"/>
            </a:pPr>
            <a:r>
              <a:rPr lang="en-GB" sz="1800" dirty="0"/>
              <a:t>The concept and purpose of People and Information Asset Management (PINAM)</a:t>
            </a:r>
          </a:p>
          <a:p>
            <a:pPr lvl="3" indent="-341313">
              <a:spcBef>
                <a:spcPct val="0"/>
              </a:spcBef>
              <a:buFont typeface="Wingdings" panose="05000000000000000000" pitchFamily="2" charset="2"/>
              <a:buChar char="§"/>
            </a:pPr>
            <a:r>
              <a:rPr lang="en-GB" sz="1800" dirty="0"/>
              <a:t>The benefits of People and Information Asset Management</a:t>
            </a:r>
          </a:p>
          <a:p>
            <a:pPr lvl="3" indent="-341313">
              <a:spcBef>
                <a:spcPct val="0"/>
              </a:spcBef>
              <a:buFont typeface="Wingdings" panose="05000000000000000000" pitchFamily="2" charset="2"/>
              <a:buChar char="§"/>
            </a:pPr>
            <a:r>
              <a:rPr lang="en-GB" sz="1800" dirty="0"/>
              <a:t>The pitfalls related to information leaks/mishandling</a:t>
            </a:r>
          </a:p>
          <a:p>
            <a:pPr lvl="3" indent="-341313">
              <a:spcBef>
                <a:spcPct val="0"/>
              </a:spcBef>
              <a:buFont typeface="Wingdings" panose="05000000000000000000" pitchFamily="2" charset="2"/>
              <a:buChar char="§"/>
            </a:pPr>
            <a:r>
              <a:rPr lang="en-GB" sz="1800" dirty="0"/>
              <a:t>Guiding principles of PINAM</a:t>
            </a:r>
          </a:p>
          <a:p>
            <a:pPr lvl="3" indent="-341313">
              <a:spcBef>
                <a:spcPct val="0"/>
              </a:spcBef>
              <a:buFont typeface="Wingdings" panose="05000000000000000000" pitchFamily="2" charset="2"/>
              <a:buChar char="§"/>
            </a:pPr>
            <a:r>
              <a:rPr lang="en-GB" sz="1800" dirty="0"/>
              <a:t>The placement of PINAM in the ITAM eco system</a:t>
            </a:r>
          </a:p>
          <a:p>
            <a:pPr lvl="3" indent="-341313">
              <a:spcBef>
                <a:spcPct val="0"/>
              </a:spcBef>
              <a:buFont typeface="Wingdings" panose="05000000000000000000" pitchFamily="2" charset="2"/>
              <a:buChar char="§"/>
            </a:pPr>
            <a:r>
              <a:rPr lang="en-GB" sz="1800" dirty="0"/>
              <a:t>How PINAM relates to HAM, SAM and SEAM</a:t>
            </a:r>
          </a:p>
          <a:p>
            <a:pPr lvl="3" indent="-341313">
              <a:spcBef>
                <a:spcPct val="0"/>
              </a:spcBef>
              <a:buFont typeface="Wingdings" panose="05000000000000000000" pitchFamily="2" charset="2"/>
              <a:buChar char="§"/>
            </a:pPr>
            <a:endParaRPr lang="en-GB" sz="1800" dirty="0"/>
          </a:p>
          <a:p>
            <a:pPr>
              <a:spcBef>
                <a:spcPct val="0"/>
              </a:spcBef>
            </a:pPr>
            <a:endParaRPr lang="en-GB" dirty="0"/>
          </a:p>
        </p:txBody>
      </p:sp>
    </p:spTree>
    <p:extLst>
      <p:ext uri="{BB962C8B-B14F-4D97-AF65-F5344CB8AC3E}">
        <p14:creationId xmlns:p14="http://schemas.microsoft.com/office/powerpoint/2010/main" val="5172301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Introduction</a:t>
            </a:r>
          </a:p>
        </p:txBody>
      </p:sp>
      <p:graphicFrame>
        <p:nvGraphicFramePr>
          <p:cNvPr id="5" name="Diagram 4"/>
          <p:cNvGraphicFramePr/>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603849" y="898040"/>
            <a:ext cx="8174391" cy="923330"/>
          </a:xfrm>
          <a:prstGeom prst="rect">
            <a:avLst/>
          </a:prstGeom>
        </p:spPr>
        <p:txBody>
          <a:bodyPr wrap="square">
            <a:spAutoFit/>
          </a:bodyPr>
          <a:lstStyle/>
          <a:p>
            <a:r>
              <a:rPr lang="en-GB" dirty="0"/>
              <a:t>The areas Hardware, Software and Cloud have no value without employees and knowledge. This module addresses Management of People and Information in an ITAM perspective.</a:t>
            </a:r>
          </a:p>
        </p:txBody>
      </p:sp>
    </p:spTree>
    <p:extLst>
      <p:ext uri="{BB962C8B-B14F-4D97-AF65-F5344CB8AC3E}">
        <p14:creationId xmlns:p14="http://schemas.microsoft.com/office/powerpoint/2010/main" val="42627349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708031" y="1761174"/>
            <a:ext cx="5624422" cy="784202"/>
          </a:xfrm>
        </p:spPr>
        <p:txBody>
          <a:bodyPr/>
          <a:lstStyle/>
          <a:p>
            <a:pPr algn="ctr"/>
            <a:r>
              <a:rPr lang="en-GB" sz="4000" dirty="0"/>
              <a:t>People and Information Asset Management</a:t>
            </a:r>
          </a:p>
          <a:p>
            <a:pPr algn="ctr"/>
            <a:r>
              <a:rPr lang="en-GB" dirty="0"/>
              <a:t>Definition</a:t>
            </a:r>
          </a:p>
        </p:txBody>
      </p:sp>
    </p:spTree>
    <p:extLst>
      <p:ext uri="{BB962C8B-B14F-4D97-AF65-F5344CB8AC3E}">
        <p14:creationId xmlns:p14="http://schemas.microsoft.com/office/powerpoint/2010/main" val="37144544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2006896" y="2067176"/>
            <a:ext cx="5167958" cy="3220875"/>
          </a:xfrm>
          <a:prstGeom prst="rect">
            <a:avLst/>
          </a:prstGeom>
        </p:spPr>
      </p:pic>
      <p:sp>
        <p:nvSpPr>
          <p:cNvPr id="3" name="Pladsholder til tekst 2"/>
          <p:cNvSpPr>
            <a:spLocks noGrp="1"/>
          </p:cNvSpPr>
          <p:nvPr>
            <p:ph type="body" sz="quarter" idx="10"/>
          </p:nvPr>
        </p:nvSpPr>
        <p:spPr/>
        <p:txBody>
          <a:bodyPr/>
          <a:lstStyle/>
          <a:p>
            <a:r>
              <a:rPr lang="en-GB" dirty="0"/>
              <a:t>People and Information Asset Management</a:t>
            </a:r>
          </a:p>
        </p:txBody>
      </p:sp>
      <p:sp>
        <p:nvSpPr>
          <p:cNvPr id="4" name="Pladsholder til tekst 3"/>
          <p:cNvSpPr>
            <a:spLocks noGrp="1"/>
          </p:cNvSpPr>
          <p:nvPr>
            <p:ph type="body" sz="quarter" idx="11"/>
          </p:nvPr>
        </p:nvSpPr>
        <p:spPr/>
        <p:txBody>
          <a:bodyPr/>
          <a:lstStyle/>
          <a:p>
            <a:r>
              <a:rPr lang="en-GB" dirty="0"/>
              <a:t>Introduction</a:t>
            </a:r>
          </a:p>
        </p:txBody>
      </p:sp>
      <p:sp>
        <p:nvSpPr>
          <p:cNvPr id="6" name="Pladsholder til tekst 3"/>
          <p:cNvSpPr txBox="1">
            <a:spLocks/>
          </p:cNvSpPr>
          <p:nvPr/>
        </p:nvSpPr>
        <p:spPr>
          <a:xfrm>
            <a:off x="3585710" y="5164434"/>
            <a:ext cx="2422725" cy="585216"/>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a:t>Granted user rights</a:t>
            </a:r>
          </a:p>
        </p:txBody>
      </p:sp>
      <p:sp>
        <p:nvSpPr>
          <p:cNvPr id="7" name="Tekstfelt 6"/>
          <p:cNvSpPr txBox="1"/>
          <p:nvPr/>
        </p:nvSpPr>
        <p:spPr>
          <a:xfrm>
            <a:off x="4052845" y="1982188"/>
            <a:ext cx="1112922" cy="338554"/>
          </a:xfrm>
          <a:prstGeom prst="rect">
            <a:avLst/>
          </a:prstGeom>
          <a:noFill/>
        </p:spPr>
        <p:txBody>
          <a:bodyPr wrap="square" rtlCol="0">
            <a:spAutoFit/>
          </a:bodyPr>
          <a:lstStyle/>
          <a:p>
            <a:r>
              <a:rPr lang="en-GB" sz="1600" b="1" dirty="0">
                <a:solidFill>
                  <a:srgbClr val="15143D"/>
                </a:solidFill>
              </a:rPr>
              <a:t>People</a:t>
            </a:r>
          </a:p>
        </p:txBody>
      </p:sp>
      <p:sp>
        <p:nvSpPr>
          <p:cNvPr id="8" name="Pladsholder til tekst 3"/>
          <p:cNvSpPr txBox="1">
            <a:spLocks/>
          </p:cNvSpPr>
          <p:nvPr/>
        </p:nvSpPr>
        <p:spPr>
          <a:xfrm>
            <a:off x="791451" y="3178866"/>
            <a:ext cx="1973389" cy="585216"/>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a:t>Role / job title</a:t>
            </a:r>
          </a:p>
        </p:txBody>
      </p:sp>
      <p:sp>
        <p:nvSpPr>
          <p:cNvPr id="9" name="Pladsholder til tekst 3"/>
          <p:cNvSpPr txBox="1">
            <a:spLocks/>
          </p:cNvSpPr>
          <p:nvPr/>
        </p:nvSpPr>
        <p:spPr>
          <a:xfrm>
            <a:off x="6701765" y="3178866"/>
            <a:ext cx="1973389" cy="585216"/>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a:t>Responsibility</a:t>
            </a:r>
          </a:p>
        </p:txBody>
      </p:sp>
      <p:sp>
        <p:nvSpPr>
          <p:cNvPr id="10" name="Rektangel 9"/>
          <p:cNvSpPr/>
          <p:nvPr/>
        </p:nvSpPr>
        <p:spPr>
          <a:xfrm>
            <a:off x="353961" y="1059217"/>
            <a:ext cx="8734891" cy="430887"/>
          </a:xfrm>
          <a:prstGeom prst="rect">
            <a:avLst/>
          </a:prstGeom>
        </p:spPr>
        <p:txBody>
          <a:bodyPr wrap="square">
            <a:spAutoFit/>
          </a:bodyPr>
          <a:lstStyle/>
          <a:p>
            <a:r>
              <a:rPr lang="en-GB" sz="2200" b="1" dirty="0">
                <a:solidFill>
                  <a:srgbClr val="15143D"/>
                </a:solidFill>
                <a:latin typeface="Calibri" panose="020F0502020204030204" pitchFamily="34" charset="0"/>
              </a:rPr>
              <a:t>Your content and your people are the core currency of your business.</a:t>
            </a:r>
          </a:p>
        </p:txBody>
      </p:sp>
    </p:spTree>
    <p:extLst>
      <p:ext uri="{BB962C8B-B14F-4D97-AF65-F5344CB8AC3E}">
        <p14:creationId xmlns:p14="http://schemas.microsoft.com/office/powerpoint/2010/main" val="16766854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204762" y="839969"/>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GB" altLang="da-DK" sz="2000" dirty="0">
              <a:cs typeface="Arial" charset="0"/>
            </a:endParaRPr>
          </a:p>
          <a:p>
            <a:pPr>
              <a:spcBef>
                <a:spcPct val="0"/>
              </a:spcBef>
            </a:pPr>
            <a:endParaRPr lang="en-GB" sz="2000" b="0" dirty="0">
              <a:solidFill>
                <a:schemeClr val="tx1"/>
              </a:solidFill>
            </a:endParaRP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Concept</a:t>
            </a:r>
          </a:p>
        </p:txBody>
      </p:sp>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Ellipse 2"/>
          <p:cNvSpPr/>
          <p:nvPr/>
        </p:nvSpPr>
        <p:spPr>
          <a:xfrm>
            <a:off x="3354887" y="3451518"/>
            <a:ext cx="1751951" cy="1379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Ellipse 5"/>
          <p:cNvSpPr/>
          <p:nvPr/>
        </p:nvSpPr>
        <p:spPr>
          <a:xfrm>
            <a:off x="2813346" y="2713210"/>
            <a:ext cx="2759317" cy="26782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Ellipse 6"/>
          <p:cNvSpPr/>
          <p:nvPr/>
        </p:nvSpPr>
        <p:spPr>
          <a:xfrm>
            <a:off x="2166735" y="1961410"/>
            <a:ext cx="4078790" cy="3921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kstfelt 8"/>
          <p:cNvSpPr txBox="1"/>
          <p:nvPr/>
        </p:nvSpPr>
        <p:spPr>
          <a:xfrm>
            <a:off x="3483458" y="3922313"/>
            <a:ext cx="1445344" cy="461665"/>
          </a:xfrm>
          <a:prstGeom prst="rect">
            <a:avLst/>
          </a:prstGeom>
          <a:noFill/>
        </p:spPr>
        <p:txBody>
          <a:bodyPr wrap="square" rtlCol="0">
            <a:spAutoFit/>
          </a:bodyPr>
          <a:lstStyle/>
          <a:p>
            <a:r>
              <a:rPr lang="en-GB" sz="2400" b="1" dirty="0">
                <a:latin typeface="Calibri" panose="020F0502020204030204" pitchFamily="34" charset="0"/>
              </a:rPr>
              <a:t>Hardware</a:t>
            </a:r>
          </a:p>
        </p:txBody>
      </p:sp>
      <p:sp>
        <p:nvSpPr>
          <p:cNvPr id="10" name="Tekstfelt 9"/>
          <p:cNvSpPr txBox="1"/>
          <p:nvPr/>
        </p:nvSpPr>
        <p:spPr>
          <a:xfrm>
            <a:off x="3625543" y="2998094"/>
            <a:ext cx="1340047" cy="461665"/>
          </a:xfrm>
          <a:prstGeom prst="rect">
            <a:avLst/>
          </a:prstGeom>
          <a:noFill/>
        </p:spPr>
        <p:txBody>
          <a:bodyPr wrap="none" rtlCol="0">
            <a:spAutoFit/>
          </a:bodyPr>
          <a:lstStyle/>
          <a:p>
            <a:r>
              <a:rPr lang="en-GB" sz="2400" b="1" dirty="0">
                <a:latin typeface="Calibri" panose="020F0502020204030204" pitchFamily="34" charset="0"/>
              </a:rPr>
              <a:t>Software</a:t>
            </a:r>
          </a:p>
        </p:txBody>
      </p:sp>
      <p:sp>
        <p:nvSpPr>
          <p:cNvPr id="13" name="Tekstfelt 12"/>
          <p:cNvSpPr txBox="1"/>
          <p:nvPr/>
        </p:nvSpPr>
        <p:spPr>
          <a:xfrm>
            <a:off x="3376108" y="2190788"/>
            <a:ext cx="1709507" cy="461665"/>
          </a:xfrm>
          <a:prstGeom prst="rect">
            <a:avLst/>
          </a:prstGeom>
          <a:noFill/>
        </p:spPr>
        <p:txBody>
          <a:bodyPr wrap="none" rtlCol="0">
            <a:spAutoFit/>
          </a:bodyPr>
          <a:lstStyle/>
          <a:p>
            <a:r>
              <a:rPr lang="en-GB" sz="2400" b="1" dirty="0">
                <a:latin typeface="Calibri" panose="020F0502020204030204" pitchFamily="34" charset="0"/>
              </a:rPr>
              <a:t>Information</a:t>
            </a:r>
          </a:p>
        </p:txBody>
      </p:sp>
      <p:sp>
        <p:nvSpPr>
          <p:cNvPr id="11" name="Ellipse 10"/>
          <p:cNvSpPr/>
          <p:nvPr/>
        </p:nvSpPr>
        <p:spPr>
          <a:xfrm>
            <a:off x="1589007" y="1359262"/>
            <a:ext cx="5329377" cy="5129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kstfelt 14"/>
          <p:cNvSpPr txBox="1"/>
          <p:nvPr/>
        </p:nvSpPr>
        <p:spPr>
          <a:xfrm>
            <a:off x="3700972" y="1438988"/>
            <a:ext cx="1059777" cy="461665"/>
          </a:xfrm>
          <a:prstGeom prst="rect">
            <a:avLst/>
          </a:prstGeom>
          <a:noFill/>
        </p:spPr>
        <p:txBody>
          <a:bodyPr wrap="none" rtlCol="0">
            <a:spAutoFit/>
          </a:bodyPr>
          <a:lstStyle/>
          <a:p>
            <a:r>
              <a:rPr lang="en-GB" sz="2400" b="1" dirty="0">
                <a:latin typeface="Calibri" panose="020F0502020204030204" pitchFamily="34" charset="0"/>
              </a:rPr>
              <a:t>People</a:t>
            </a:r>
          </a:p>
        </p:txBody>
      </p:sp>
    </p:spTree>
    <p:extLst>
      <p:ext uri="{BB962C8B-B14F-4D97-AF65-F5344CB8AC3E}">
        <p14:creationId xmlns:p14="http://schemas.microsoft.com/office/powerpoint/2010/main" val="379955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en-GB" dirty="0"/>
              <a:t>Where</a:t>
            </a:r>
            <a:r>
              <a:rPr lang="da-DK" dirty="0"/>
              <a:t> TAM </a:t>
            </a:r>
            <a:endParaRPr lang="en-US" dirty="0"/>
          </a:p>
        </p:txBody>
      </p:sp>
      <p:sp>
        <p:nvSpPr>
          <p:cNvPr id="4" name="Pladsholder til tekst 3"/>
          <p:cNvSpPr>
            <a:spLocks noGrp="1"/>
          </p:cNvSpPr>
          <p:nvPr>
            <p:ph type="body" sz="quarter" idx="12"/>
          </p:nvPr>
        </p:nvSpPr>
        <p:spPr>
          <a:xfrm>
            <a:off x="241384" y="698834"/>
            <a:ext cx="8447087" cy="5648325"/>
          </a:xfrm>
        </p:spPr>
        <p:txBody>
          <a:bodyPr/>
          <a:lstStyle/>
          <a:p>
            <a:pPr lvl="2">
              <a:buNone/>
            </a:pPr>
            <a:r>
              <a:rPr lang="en-GB" sz="2800" b="1" dirty="0"/>
              <a:t>Where ITAM?</a:t>
            </a:r>
          </a:p>
          <a:p>
            <a:pPr lvl="2">
              <a:buNone/>
            </a:pPr>
            <a:endParaRPr lang="en-GB" sz="2000" dirty="0"/>
          </a:p>
          <a:p>
            <a:pPr lvl="2">
              <a:buFont typeface="Arial" charset="0"/>
              <a:buChar char="•"/>
            </a:pPr>
            <a:r>
              <a:rPr lang="en-GB" sz="2000" dirty="0"/>
              <a:t>A successful ITAM program traverses the organisation across departments and functions, involving everyone at some level e.g.:</a:t>
            </a:r>
          </a:p>
          <a:p>
            <a:pPr lvl="2">
              <a:buFont typeface="Arial" charset="0"/>
              <a:buChar char="•"/>
            </a:pPr>
            <a:endParaRPr lang="en-GB" sz="1800" dirty="0"/>
          </a:p>
          <a:p>
            <a:pPr lvl="3">
              <a:buFont typeface="Arial" charset="0"/>
              <a:buChar char="•"/>
            </a:pPr>
            <a:r>
              <a:rPr lang="en-GB" sz="1800" dirty="0"/>
              <a:t>Management</a:t>
            </a:r>
          </a:p>
          <a:p>
            <a:pPr lvl="3">
              <a:buFont typeface="Arial" charset="0"/>
              <a:buChar char="•"/>
            </a:pPr>
            <a:r>
              <a:rPr lang="en-GB" sz="1800" dirty="0"/>
              <a:t>Legal</a:t>
            </a:r>
          </a:p>
          <a:p>
            <a:pPr lvl="3">
              <a:buFont typeface="Arial" charset="0"/>
              <a:buChar char="•"/>
            </a:pPr>
            <a:r>
              <a:rPr lang="en-GB" sz="1800" dirty="0"/>
              <a:t>Finance</a:t>
            </a:r>
          </a:p>
          <a:p>
            <a:pPr lvl="3">
              <a:buFont typeface="Arial" charset="0"/>
              <a:buChar char="•"/>
            </a:pPr>
            <a:r>
              <a:rPr lang="en-GB" sz="1800" dirty="0"/>
              <a:t>Procurement</a:t>
            </a:r>
          </a:p>
          <a:p>
            <a:pPr lvl="3">
              <a:buFont typeface="Arial" charset="0"/>
              <a:buChar char="•"/>
            </a:pPr>
            <a:r>
              <a:rPr lang="en-GB" sz="1800" dirty="0"/>
              <a:t>End-users</a:t>
            </a:r>
          </a:p>
          <a:p>
            <a:pPr lvl="3">
              <a:buFont typeface="Arial" charset="0"/>
              <a:buChar char="•"/>
            </a:pPr>
            <a:r>
              <a:rPr lang="en-GB" sz="1800" dirty="0"/>
              <a:t>IT operation</a:t>
            </a:r>
            <a:endParaRPr lang="en-GB" sz="2000" dirty="0"/>
          </a:p>
          <a:p>
            <a:pPr lvl="2">
              <a:buFont typeface="Arial" charset="0"/>
              <a:buChar char="•"/>
            </a:pPr>
            <a:endParaRPr lang="en-GB" sz="2000" dirty="0"/>
          </a:p>
          <a:p>
            <a:pPr lvl="2">
              <a:buFont typeface="Arial" charset="0"/>
              <a:buChar char="•"/>
            </a:pPr>
            <a:r>
              <a:rPr lang="en-GB" sz="2000" dirty="0"/>
              <a:t>To ensure the ITAM workflow is effective, it is crucial to understand the responsibilities and key roles in the ITAM ecosystem, both internally and externally.</a:t>
            </a:r>
          </a:p>
          <a:p>
            <a:pPr lvl="2">
              <a:buFont typeface="Arial" charset="0"/>
              <a:buChar char="•"/>
            </a:pPr>
            <a:endParaRPr lang="da-DK"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26259263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Concept</a:t>
            </a:r>
          </a:p>
        </p:txBody>
      </p:sp>
      <p:grpSp>
        <p:nvGrpSpPr>
          <p:cNvPr id="23" name="Gruppe 22"/>
          <p:cNvGrpSpPr/>
          <p:nvPr/>
        </p:nvGrpSpPr>
        <p:grpSpPr>
          <a:xfrm>
            <a:off x="2350179" y="1740681"/>
            <a:ext cx="4747297" cy="4458511"/>
            <a:chOff x="2889504" y="1956816"/>
            <a:chExt cx="3401567" cy="3346704"/>
          </a:xfrm>
        </p:grpSpPr>
        <p:sp>
          <p:nvSpPr>
            <p:cNvPr id="24" name="Ellipse 23"/>
            <p:cNvSpPr/>
            <p:nvPr/>
          </p:nvSpPr>
          <p:spPr>
            <a:xfrm>
              <a:off x="2889504" y="1956816"/>
              <a:ext cx="3401567" cy="3346704"/>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5" name="Ellipse 24"/>
            <p:cNvSpPr/>
            <p:nvPr/>
          </p:nvSpPr>
          <p:spPr>
            <a:xfrm>
              <a:off x="3143463" y="2177116"/>
              <a:ext cx="2889283" cy="28656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26" name="Billed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858" y="2450175"/>
              <a:ext cx="1028494" cy="771371"/>
            </a:xfrm>
            <a:prstGeom prst="rect">
              <a:avLst/>
            </a:prstGeom>
            <a:gradFill>
              <a:gsLst>
                <a:gs pos="6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27" name="Billed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0856" y="3805089"/>
              <a:ext cx="891848" cy="891848"/>
            </a:xfrm>
            <a:prstGeom prst="rect">
              <a:avLst/>
            </a:prstGeom>
          </p:spPr>
        </p:pic>
        <p:pic>
          <p:nvPicPr>
            <p:cNvPr id="28" name="Billed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849" y="3805089"/>
              <a:ext cx="889766" cy="889766"/>
            </a:xfrm>
            <a:prstGeom prst="rect">
              <a:avLst/>
            </a:prstGeom>
          </p:spPr>
        </p:pic>
        <p:sp>
          <p:nvSpPr>
            <p:cNvPr id="29" name="Tekstfelt 28"/>
            <p:cNvSpPr txBox="1"/>
            <p:nvPr/>
          </p:nvSpPr>
          <p:spPr>
            <a:xfrm>
              <a:off x="4363549" y="2238009"/>
              <a:ext cx="1112922" cy="254130"/>
            </a:xfrm>
            <a:prstGeom prst="rect">
              <a:avLst/>
            </a:prstGeom>
            <a:noFill/>
          </p:spPr>
          <p:txBody>
            <a:bodyPr wrap="square" rtlCol="0">
              <a:spAutoFit/>
            </a:bodyPr>
            <a:lstStyle/>
            <a:p>
              <a:r>
                <a:rPr lang="en-GB" sz="1600" dirty="0">
                  <a:solidFill>
                    <a:srgbClr val="15143D"/>
                  </a:solidFill>
                  <a:latin typeface="Calibri" panose="020F0502020204030204" pitchFamily="34" charset="0"/>
                </a:rPr>
                <a:t>People</a:t>
              </a:r>
            </a:p>
          </p:txBody>
        </p:sp>
        <p:sp>
          <p:nvSpPr>
            <p:cNvPr id="30" name="Tekstfelt 29"/>
            <p:cNvSpPr txBox="1"/>
            <p:nvPr/>
          </p:nvSpPr>
          <p:spPr>
            <a:xfrm>
              <a:off x="3771506" y="4605013"/>
              <a:ext cx="1112922" cy="254130"/>
            </a:xfrm>
            <a:prstGeom prst="rect">
              <a:avLst/>
            </a:prstGeom>
            <a:noFill/>
          </p:spPr>
          <p:txBody>
            <a:bodyPr wrap="square" rtlCol="0">
              <a:spAutoFit/>
            </a:bodyPr>
            <a:lstStyle/>
            <a:p>
              <a:r>
                <a:rPr lang="en-GB" sz="1600" dirty="0">
                  <a:solidFill>
                    <a:srgbClr val="15143D"/>
                  </a:solidFill>
                  <a:latin typeface="Calibri" panose="020F0502020204030204" pitchFamily="34" charset="0"/>
                </a:rPr>
                <a:t>Data</a:t>
              </a:r>
            </a:p>
          </p:txBody>
        </p:sp>
        <p:sp>
          <p:nvSpPr>
            <p:cNvPr id="31" name="Tekstfelt 30"/>
            <p:cNvSpPr txBox="1"/>
            <p:nvPr/>
          </p:nvSpPr>
          <p:spPr>
            <a:xfrm>
              <a:off x="4621677" y="4587797"/>
              <a:ext cx="1112922" cy="254130"/>
            </a:xfrm>
            <a:prstGeom prst="rect">
              <a:avLst/>
            </a:prstGeom>
            <a:noFill/>
          </p:spPr>
          <p:txBody>
            <a:bodyPr wrap="square" rtlCol="0">
              <a:spAutoFit/>
            </a:bodyPr>
            <a:lstStyle/>
            <a:p>
              <a:r>
                <a:rPr lang="en-GB" sz="1600" dirty="0">
                  <a:solidFill>
                    <a:srgbClr val="15143D"/>
                  </a:solidFill>
                  <a:latin typeface="Calibri" panose="020F0502020204030204" pitchFamily="34" charset="0"/>
                </a:rPr>
                <a:t>Information</a:t>
              </a:r>
            </a:p>
          </p:txBody>
        </p:sp>
        <p:cxnSp>
          <p:nvCxnSpPr>
            <p:cNvPr id="32" name="Lige pilforbindelse 31"/>
            <p:cNvCxnSpPr>
              <a:stCxn id="26" idx="2"/>
              <a:endCxn id="28" idx="0"/>
            </p:cNvCxnSpPr>
            <p:nvPr/>
          </p:nvCxnSpPr>
          <p:spPr>
            <a:xfrm flipH="1">
              <a:off x="3967732" y="3221546"/>
              <a:ext cx="620373" cy="583543"/>
            </a:xfrm>
            <a:prstGeom prst="straightConnector1">
              <a:avLst/>
            </a:prstGeom>
            <a:ln>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a:stCxn id="28" idx="3"/>
              <a:endCxn id="27" idx="1"/>
            </p:cNvCxnSpPr>
            <p:nvPr/>
          </p:nvCxnSpPr>
          <p:spPr>
            <a:xfrm>
              <a:off x="4412615" y="4249972"/>
              <a:ext cx="328241" cy="1041"/>
            </a:xfrm>
            <a:prstGeom prst="straightConnector1">
              <a:avLst/>
            </a:prstGeom>
            <a:ln>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flipH="1" flipV="1">
              <a:off x="4668845" y="3221546"/>
              <a:ext cx="517935" cy="563838"/>
            </a:xfrm>
            <a:prstGeom prst="straightConnector1">
              <a:avLst/>
            </a:prstGeom>
            <a:ln>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35" name="Tekstfelt 34"/>
            <p:cNvSpPr txBox="1"/>
            <p:nvPr/>
          </p:nvSpPr>
          <p:spPr>
            <a:xfrm rot="16200000">
              <a:off x="2153508" y="2906099"/>
              <a:ext cx="1755648" cy="264636"/>
            </a:xfrm>
            <a:prstGeom prst="rect">
              <a:avLst/>
            </a:prstGeom>
            <a:noFill/>
          </p:spPr>
          <p:txBody>
            <a:bodyPr wrap="square" rtlCol="0">
              <a:spAutoFit/>
            </a:bodyPr>
            <a:lstStyle/>
            <a:p>
              <a:r>
                <a:rPr lang="en-GB" dirty="0">
                  <a:solidFill>
                    <a:schemeClr val="bg1"/>
                  </a:solidFill>
                  <a:latin typeface="Calibri" panose="020F0502020204030204" pitchFamily="34" charset="0"/>
                </a:rPr>
                <a:t>Mobility</a:t>
              </a:r>
            </a:p>
          </p:txBody>
        </p:sp>
        <p:sp>
          <p:nvSpPr>
            <p:cNvPr id="36" name="Tekstfelt 35"/>
            <p:cNvSpPr txBox="1"/>
            <p:nvPr/>
          </p:nvSpPr>
          <p:spPr>
            <a:xfrm rot="5400000">
              <a:off x="5267052" y="3878874"/>
              <a:ext cx="1755648" cy="264636"/>
            </a:xfrm>
            <a:prstGeom prst="rect">
              <a:avLst/>
            </a:prstGeom>
            <a:noFill/>
          </p:spPr>
          <p:txBody>
            <a:bodyPr wrap="square" rtlCol="0">
              <a:spAutoFit/>
            </a:bodyPr>
            <a:lstStyle/>
            <a:p>
              <a:r>
                <a:rPr lang="en-GB" dirty="0">
                  <a:solidFill>
                    <a:schemeClr val="bg1"/>
                  </a:solidFill>
                  <a:latin typeface="Calibri" panose="020F0502020204030204" pitchFamily="34" charset="0"/>
                </a:rPr>
                <a:t>Flexibility</a:t>
              </a:r>
            </a:p>
          </p:txBody>
        </p:sp>
      </p:grpSp>
      <p:sp>
        <p:nvSpPr>
          <p:cNvPr id="4" name="Rektangel 3"/>
          <p:cNvSpPr/>
          <p:nvPr/>
        </p:nvSpPr>
        <p:spPr>
          <a:xfrm>
            <a:off x="546521" y="792587"/>
            <a:ext cx="7728154" cy="830997"/>
          </a:xfrm>
          <a:prstGeom prst="rect">
            <a:avLst/>
          </a:prstGeom>
        </p:spPr>
        <p:txBody>
          <a:bodyPr wrap="square">
            <a:spAutoFit/>
          </a:bodyPr>
          <a:lstStyle/>
          <a:p>
            <a:r>
              <a:rPr lang="en-GB" sz="2400" b="1" dirty="0">
                <a:solidFill>
                  <a:srgbClr val="15143D"/>
                </a:solidFill>
                <a:latin typeface="Calibri" panose="020F0502020204030204" pitchFamily="34" charset="0"/>
              </a:rPr>
              <a:t>Today’s most productive employees are not tied to a desk, an office, or a location. </a:t>
            </a:r>
          </a:p>
        </p:txBody>
      </p:sp>
      <p:sp>
        <p:nvSpPr>
          <p:cNvPr id="5" name="Tekstfelt 4"/>
          <p:cNvSpPr txBox="1"/>
          <p:nvPr/>
        </p:nvSpPr>
        <p:spPr>
          <a:xfrm>
            <a:off x="4407108" y="5793729"/>
            <a:ext cx="2514178" cy="369332"/>
          </a:xfrm>
          <a:prstGeom prst="rect">
            <a:avLst/>
          </a:prstGeom>
          <a:noFill/>
        </p:spPr>
        <p:txBody>
          <a:bodyPr wrap="square" rtlCol="0">
            <a:spAutoFit/>
          </a:bodyPr>
          <a:lstStyle/>
          <a:p>
            <a:r>
              <a:rPr lang="en-GB" dirty="0">
                <a:solidFill>
                  <a:schemeClr val="bg1"/>
                </a:solidFill>
                <a:latin typeface="Calibri" panose="020F0502020204030204" pitchFamily="34" charset="0"/>
              </a:rPr>
              <a:t>Access</a:t>
            </a:r>
          </a:p>
        </p:txBody>
      </p:sp>
      <p:pic>
        <p:nvPicPr>
          <p:cNvPr id="21" name="Billede 20"/>
          <p:cNvPicPr>
            <a:picLocks noChangeAspect="1"/>
          </p:cNvPicPr>
          <p:nvPr/>
        </p:nvPicPr>
        <p:blipFill>
          <a:blip r:embed="rId6"/>
          <a:stretch>
            <a:fillRect/>
          </a:stretch>
        </p:blipFill>
        <p:spPr>
          <a:xfrm>
            <a:off x="721721" y="1919334"/>
            <a:ext cx="1262267" cy="1262267"/>
          </a:xfrm>
          <a:prstGeom prst="rect">
            <a:avLst/>
          </a:prstGeom>
        </p:spPr>
      </p:pic>
      <p:pic>
        <p:nvPicPr>
          <p:cNvPr id="37" name="Billed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298" y="4166853"/>
            <a:ext cx="727625" cy="1128297"/>
          </a:xfrm>
          <a:prstGeom prst="rect">
            <a:avLst/>
          </a:prstGeom>
        </p:spPr>
      </p:pic>
      <p:pic>
        <p:nvPicPr>
          <p:cNvPr id="38" name="Billed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4025" y="1873399"/>
            <a:ext cx="1831543" cy="1020470"/>
          </a:xfrm>
          <a:prstGeom prst="rect">
            <a:avLst/>
          </a:prstGeom>
        </p:spPr>
      </p:pic>
      <p:pic>
        <p:nvPicPr>
          <p:cNvPr id="39" name="Billed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6681" y="4692018"/>
            <a:ext cx="1259074" cy="975083"/>
          </a:xfrm>
          <a:prstGeom prst="rect">
            <a:avLst/>
          </a:prstGeom>
        </p:spPr>
      </p:pic>
    </p:spTree>
    <p:extLst>
      <p:ext uri="{BB962C8B-B14F-4D97-AF65-F5344CB8AC3E}">
        <p14:creationId xmlns:p14="http://schemas.microsoft.com/office/powerpoint/2010/main" val="25723391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4" name="Pladsholder til tekst 3"/>
          <p:cNvSpPr>
            <a:spLocks noGrp="1"/>
          </p:cNvSpPr>
          <p:nvPr>
            <p:ph type="body" sz="quarter" idx="11"/>
          </p:nvPr>
        </p:nvSpPr>
        <p:spPr/>
        <p:txBody>
          <a:bodyPr/>
          <a:lstStyle/>
          <a:p>
            <a:r>
              <a:rPr lang="en-GB" dirty="0"/>
              <a:t>Security risks</a:t>
            </a:r>
          </a:p>
        </p:txBody>
      </p:sp>
      <p:sp>
        <p:nvSpPr>
          <p:cNvPr id="5" name="Pladsholder til tekst 4"/>
          <p:cNvSpPr>
            <a:spLocks noGrp="1"/>
          </p:cNvSpPr>
          <p:nvPr>
            <p:ph type="body" sz="quarter" idx="12"/>
          </p:nvPr>
        </p:nvSpPr>
        <p:spPr>
          <a:xfrm>
            <a:off x="552092" y="902847"/>
            <a:ext cx="8246852" cy="5648325"/>
          </a:xfrm>
        </p:spPr>
        <p:txBody>
          <a:bodyPr/>
          <a:lstStyle/>
          <a:p>
            <a:endParaRPr lang="da-DK" sz="2800" dirty="0">
              <a:solidFill>
                <a:schemeClr val="tx1"/>
              </a:solidFill>
            </a:endParaRPr>
          </a:p>
          <a:p>
            <a:pPr algn="ctr"/>
            <a:endParaRPr lang="da-DK" sz="4000" dirty="0">
              <a:solidFill>
                <a:schemeClr val="tx1"/>
              </a:solidFill>
            </a:endParaRPr>
          </a:p>
          <a:p>
            <a:pPr algn="ctr"/>
            <a:endParaRPr lang="da-DK" sz="4000" dirty="0">
              <a:solidFill>
                <a:schemeClr val="tx1"/>
              </a:solidFill>
            </a:endParaRPr>
          </a:p>
          <a:p>
            <a:pPr algn="ctr"/>
            <a:r>
              <a:rPr lang="en-GB" sz="4000" dirty="0"/>
              <a:t>57% points to their own staff</a:t>
            </a:r>
          </a:p>
        </p:txBody>
      </p:sp>
      <p:sp>
        <p:nvSpPr>
          <p:cNvPr id="11" name="Højrepil 10"/>
          <p:cNvSpPr/>
          <p:nvPr/>
        </p:nvSpPr>
        <p:spPr>
          <a:xfrm>
            <a:off x="765490" y="3107370"/>
            <a:ext cx="675392" cy="274325"/>
          </a:xfrm>
          <a:prstGeom prst="rightArrow">
            <a:avLst/>
          </a:prstGeom>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kstfelt 11"/>
          <p:cNvSpPr txBox="1"/>
          <p:nvPr/>
        </p:nvSpPr>
        <p:spPr>
          <a:xfrm>
            <a:off x="503704" y="5642996"/>
            <a:ext cx="8295239" cy="707886"/>
          </a:xfrm>
          <a:prstGeom prst="rect">
            <a:avLst/>
          </a:prstGeom>
          <a:noFill/>
        </p:spPr>
        <p:txBody>
          <a:bodyPr wrap="square" rtlCol="0">
            <a:spAutoFit/>
          </a:bodyPr>
          <a:lstStyle/>
          <a:p>
            <a:r>
              <a:rPr lang="en-GB" sz="2000" dirty="0">
                <a:solidFill>
                  <a:srgbClr val="15143D"/>
                </a:solidFill>
                <a:latin typeface="Calibri" panose="020F0502020204030204" pitchFamily="34" charset="0"/>
              </a:rPr>
              <a:t>Source: Ernst &amp; Young, 2014: Survey among top leaders from 1.800 organisations in 60 different countries across all industries. </a:t>
            </a:r>
          </a:p>
        </p:txBody>
      </p:sp>
      <p:sp>
        <p:nvSpPr>
          <p:cNvPr id="13" name="Text Placeholder 1"/>
          <p:cNvSpPr txBox="1">
            <a:spLocks/>
          </p:cNvSpPr>
          <p:nvPr/>
        </p:nvSpPr>
        <p:spPr bwMode="auto">
          <a:xfrm>
            <a:off x="552092" y="1334396"/>
            <a:ext cx="8246852" cy="1067636"/>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buNone/>
            </a:pPr>
            <a:r>
              <a:rPr lang="en-GB" sz="2800" dirty="0">
                <a:solidFill>
                  <a:schemeClr val="bg1"/>
                </a:solidFill>
              </a:rPr>
              <a:t>Who or what do you see as the greatest security risk in your company?</a:t>
            </a:r>
          </a:p>
        </p:txBody>
      </p:sp>
      <p:pic>
        <p:nvPicPr>
          <p:cNvPr id="3074" name="Picture 2" descr="http://www.adidrivinglessons.com/images/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223" y="3565242"/>
            <a:ext cx="2977164" cy="194869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lede 15"/>
          <p:cNvPicPr>
            <a:picLocks noChangeAspect="1"/>
          </p:cNvPicPr>
          <p:nvPr/>
        </p:nvPicPr>
        <p:blipFill>
          <a:blip r:embed="rId4"/>
          <a:stretch>
            <a:fillRect/>
          </a:stretch>
        </p:blipFill>
        <p:spPr>
          <a:xfrm>
            <a:off x="5964490" y="3468026"/>
            <a:ext cx="1997022" cy="1997022"/>
          </a:xfrm>
          <a:prstGeom prst="rect">
            <a:avLst/>
          </a:prstGeom>
        </p:spPr>
      </p:pic>
      <p:pic>
        <p:nvPicPr>
          <p:cNvPr id="17" name="Billede 16"/>
          <p:cNvPicPr>
            <a:picLocks noChangeAspect="1"/>
          </p:cNvPicPr>
          <p:nvPr/>
        </p:nvPicPr>
        <p:blipFill>
          <a:blip r:embed="rId5"/>
          <a:stretch>
            <a:fillRect/>
          </a:stretch>
        </p:blipFill>
        <p:spPr>
          <a:xfrm>
            <a:off x="1103186" y="3727010"/>
            <a:ext cx="1738037" cy="1738037"/>
          </a:xfrm>
          <a:prstGeom prst="rect">
            <a:avLst/>
          </a:prstGeom>
        </p:spPr>
      </p:pic>
    </p:spTree>
    <p:extLst>
      <p:ext uri="{BB962C8B-B14F-4D97-AF65-F5344CB8AC3E}">
        <p14:creationId xmlns:p14="http://schemas.microsoft.com/office/powerpoint/2010/main" val="21314184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Data and Information</a:t>
            </a:r>
          </a:p>
        </p:txBody>
      </p:sp>
      <p:graphicFrame>
        <p:nvGraphicFramePr>
          <p:cNvPr id="5" name="Pladsholder til indhold 1"/>
          <p:cNvGraphicFramePr>
            <a:graphicFrameLocks/>
          </p:cNvGraphicFramePr>
          <p:nvPr/>
        </p:nvGraphicFramePr>
        <p:xfrm>
          <a:off x="1275584" y="1459224"/>
          <a:ext cx="6563072" cy="2036144"/>
        </p:xfrm>
        <a:graphic>
          <a:graphicData uri="http://schemas.openxmlformats.org/drawingml/2006/table">
            <a:tbl>
              <a:tblPr firstRow="1" bandRow="1">
                <a:tableStyleId>{00A15C55-8517-42AA-B614-E9B94910E393}</a:tableStyleId>
              </a:tblPr>
              <a:tblGrid>
                <a:gridCol w="6563072">
                  <a:extLst>
                    <a:ext uri="{9D8B030D-6E8A-4147-A177-3AD203B41FA5}">
                      <a16:colId xmlns:a16="http://schemas.microsoft.com/office/drawing/2014/main" val="20000"/>
                    </a:ext>
                  </a:extLst>
                </a:gridCol>
              </a:tblGrid>
              <a:tr h="433932">
                <a:tc>
                  <a:txBody>
                    <a:bodyPr/>
                    <a:lstStyle/>
                    <a:p>
                      <a:pPr algn="ctr"/>
                      <a:r>
                        <a:rPr lang="en-US" sz="2000" noProof="0" dirty="0">
                          <a:latin typeface="Calibri" panose="020F0502020204030204" pitchFamily="34" charset="0"/>
                        </a:rPr>
                        <a:t>Company Infrastructure</a:t>
                      </a:r>
                      <a:endParaRPr lang="en-US" sz="20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0"/>
                  </a:ext>
                </a:extLst>
              </a:tr>
              <a:tr h="400553">
                <a:tc>
                  <a:txBody>
                    <a:bodyPr/>
                    <a:lstStyle/>
                    <a:p>
                      <a:pPr algn="ctr"/>
                      <a:r>
                        <a:rPr lang="en-US" sz="1800" noProof="0" dirty="0">
                          <a:solidFill>
                            <a:srgbClr val="15143D"/>
                          </a:solidFill>
                          <a:latin typeface="Calibri" panose="020F0502020204030204" pitchFamily="34" charset="0"/>
                        </a:rPr>
                        <a:t>Human Resource Management</a:t>
                      </a:r>
                    </a:p>
                  </a:txBody>
                  <a:tcPr/>
                </a:tc>
                <a:extLst>
                  <a:ext uri="{0D108BD9-81ED-4DB2-BD59-A6C34878D82A}">
                    <a16:rowId xmlns:a16="http://schemas.microsoft.com/office/drawing/2014/main" val="10001"/>
                  </a:ext>
                </a:extLst>
              </a:tr>
              <a:tr h="400553">
                <a:tc>
                  <a:txBody>
                    <a:bodyPr/>
                    <a:lstStyle/>
                    <a:p>
                      <a:pPr algn="ctr"/>
                      <a:r>
                        <a:rPr lang="en-US" sz="1800" noProof="0" dirty="0">
                          <a:solidFill>
                            <a:srgbClr val="15143D"/>
                          </a:solidFill>
                          <a:latin typeface="Calibri" panose="020F0502020204030204" pitchFamily="34" charset="0"/>
                        </a:rPr>
                        <a:t>Technology Development</a:t>
                      </a:r>
                    </a:p>
                  </a:txBody>
                  <a:tcPr/>
                </a:tc>
                <a:extLst>
                  <a:ext uri="{0D108BD9-81ED-4DB2-BD59-A6C34878D82A}">
                    <a16:rowId xmlns:a16="http://schemas.microsoft.com/office/drawing/2014/main" val="10002"/>
                  </a:ext>
                </a:extLst>
              </a:tr>
              <a:tr h="400553">
                <a:tc>
                  <a:txBody>
                    <a:bodyPr/>
                    <a:lstStyle/>
                    <a:p>
                      <a:pPr algn="ctr"/>
                      <a:r>
                        <a:rPr lang="en-US" sz="1800" noProof="0" dirty="0">
                          <a:solidFill>
                            <a:srgbClr val="15143D"/>
                          </a:solidFill>
                          <a:latin typeface="Calibri" panose="020F0502020204030204" pitchFamily="34" charset="0"/>
                        </a:rPr>
                        <a:t>Procurement</a:t>
                      </a:r>
                    </a:p>
                  </a:txBody>
                  <a:tcPr/>
                </a:tc>
                <a:extLst>
                  <a:ext uri="{0D108BD9-81ED-4DB2-BD59-A6C34878D82A}">
                    <a16:rowId xmlns:a16="http://schemas.microsoft.com/office/drawing/2014/main" val="10003"/>
                  </a:ext>
                </a:extLst>
              </a:tr>
              <a:tr h="400553">
                <a:tc>
                  <a:txBody>
                    <a:bodyPr/>
                    <a:lstStyle/>
                    <a:p>
                      <a:pPr algn="ctr"/>
                      <a:r>
                        <a:rPr lang="en-US" sz="1800" noProof="0" dirty="0">
                          <a:solidFill>
                            <a:srgbClr val="15143D"/>
                          </a:solidFill>
                          <a:latin typeface="Calibri" panose="020F0502020204030204" pitchFamily="34" charset="0"/>
                        </a:rPr>
                        <a:t>Communication and Social Media</a:t>
                      </a:r>
                    </a:p>
                  </a:txBody>
                  <a:tcPr/>
                </a:tc>
                <a:extLst>
                  <a:ext uri="{0D108BD9-81ED-4DB2-BD59-A6C34878D82A}">
                    <a16:rowId xmlns:a16="http://schemas.microsoft.com/office/drawing/2014/main" val="10004"/>
                  </a:ext>
                </a:extLst>
              </a:tr>
            </a:tbl>
          </a:graphicData>
        </a:graphic>
      </p:graphicFrame>
      <p:graphicFrame>
        <p:nvGraphicFramePr>
          <p:cNvPr id="6" name="Tabel 5"/>
          <p:cNvGraphicFramePr>
            <a:graphicFrameLocks noGrp="1"/>
          </p:cNvGraphicFramePr>
          <p:nvPr/>
        </p:nvGraphicFramePr>
        <p:xfrm>
          <a:off x="1277934" y="3495368"/>
          <a:ext cx="6552730" cy="1848738"/>
        </p:xfrm>
        <a:graphic>
          <a:graphicData uri="http://schemas.openxmlformats.org/drawingml/2006/table">
            <a:tbl>
              <a:tblPr firstRow="1" bandRow="1">
                <a:tableStyleId>{C4B1156A-380E-4F78-BDF5-A606A8083BF9}</a:tableStyleId>
              </a:tblPr>
              <a:tblGrid>
                <a:gridCol w="1310546">
                  <a:extLst>
                    <a:ext uri="{9D8B030D-6E8A-4147-A177-3AD203B41FA5}">
                      <a16:colId xmlns:a16="http://schemas.microsoft.com/office/drawing/2014/main" val="20000"/>
                    </a:ext>
                  </a:extLst>
                </a:gridCol>
                <a:gridCol w="1310546">
                  <a:extLst>
                    <a:ext uri="{9D8B030D-6E8A-4147-A177-3AD203B41FA5}">
                      <a16:colId xmlns:a16="http://schemas.microsoft.com/office/drawing/2014/main" val="20001"/>
                    </a:ext>
                  </a:extLst>
                </a:gridCol>
                <a:gridCol w="1310546">
                  <a:extLst>
                    <a:ext uri="{9D8B030D-6E8A-4147-A177-3AD203B41FA5}">
                      <a16:colId xmlns:a16="http://schemas.microsoft.com/office/drawing/2014/main" val="20002"/>
                    </a:ext>
                  </a:extLst>
                </a:gridCol>
                <a:gridCol w="1310546">
                  <a:extLst>
                    <a:ext uri="{9D8B030D-6E8A-4147-A177-3AD203B41FA5}">
                      <a16:colId xmlns:a16="http://schemas.microsoft.com/office/drawing/2014/main" val="20003"/>
                    </a:ext>
                  </a:extLst>
                </a:gridCol>
                <a:gridCol w="1310546">
                  <a:extLst>
                    <a:ext uri="{9D8B030D-6E8A-4147-A177-3AD203B41FA5}">
                      <a16:colId xmlns:a16="http://schemas.microsoft.com/office/drawing/2014/main" val="20004"/>
                    </a:ext>
                  </a:extLst>
                </a:gridCol>
              </a:tblGrid>
              <a:tr h="1848738">
                <a:tc>
                  <a:txBody>
                    <a:bodyPr/>
                    <a:lstStyle/>
                    <a:p>
                      <a:pPr algn="ctr"/>
                      <a:r>
                        <a:rPr lang="en-US" sz="1600" noProof="0" dirty="0">
                          <a:solidFill>
                            <a:srgbClr val="15143D"/>
                          </a:solidFill>
                          <a:latin typeface="Calibri" panose="020F0502020204030204" pitchFamily="34" charset="0"/>
                        </a:rPr>
                        <a:t>Inbound Logistics</a:t>
                      </a:r>
                    </a:p>
                  </a:txBody>
                  <a:tcPr anchor="ctr"/>
                </a:tc>
                <a:tc>
                  <a:txBody>
                    <a:bodyPr/>
                    <a:lstStyle/>
                    <a:p>
                      <a:pPr algn="ctr"/>
                      <a:r>
                        <a:rPr lang="en-US" sz="1600" noProof="0" dirty="0">
                          <a:solidFill>
                            <a:srgbClr val="15143D"/>
                          </a:solidFill>
                          <a:latin typeface="Calibri" panose="020F0502020204030204" pitchFamily="34" charset="0"/>
                        </a:rPr>
                        <a:t>Operations</a:t>
                      </a:r>
                    </a:p>
                  </a:txBody>
                  <a:tcPr anchor="ctr"/>
                </a:tc>
                <a:tc>
                  <a:txBody>
                    <a:bodyPr/>
                    <a:lstStyle/>
                    <a:p>
                      <a:pPr algn="ctr"/>
                      <a:r>
                        <a:rPr lang="en-US" sz="1600" noProof="0" dirty="0">
                          <a:solidFill>
                            <a:srgbClr val="15143D"/>
                          </a:solidFill>
                          <a:latin typeface="Calibri" panose="020F0502020204030204" pitchFamily="34" charset="0"/>
                        </a:rPr>
                        <a:t>Outbound Logistics</a:t>
                      </a:r>
                    </a:p>
                  </a:txBody>
                  <a:tcPr anchor="ctr"/>
                </a:tc>
                <a:tc>
                  <a:txBody>
                    <a:bodyPr/>
                    <a:lstStyle/>
                    <a:p>
                      <a:pPr algn="ctr"/>
                      <a:r>
                        <a:rPr lang="en-US" sz="1600" noProof="0" dirty="0">
                          <a:solidFill>
                            <a:srgbClr val="15143D"/>
                          </a:solidFill>
                          <a:latin typeface="Calibri" panose="020F0502020204030204" pitchFamily="34" charset="0"/>
                        </a:rPr>
                        <a:t>Marketing and Sales</a:t>
                      </a:r>
                    </a:p>
                  </a:txBody>
                  <a:tcPr anchor="ctr"/>
                </a:tc>
                <a:tc>
                  <a:txBody>
                    <a:bodyPr/>
                    <a:lstStyle/>
                    <a:p>
                      <a:pPr algn="ctr"/>
                      <a:r>
                        <a:rPr lang="en-US" sz="1600" noProof="0" dirty="0">
                          <a:solidFill>
                            <a:srgbClr val="15143D"/>
                          </a:solidFill>
                          <a:latin typeface="Calibri" panose="020F0502020204030204" pitchFamily="34" charset="0"/>
                        </a:rPr>
                        <a:t>Service</a:t>
                      </a:r>
                    </a:p>
                  </a:txBody>
                  <a:tcPr anchor="ctr"/>
                </a:tc>
                <a:extLst>
                  <a:ext uri="{0D108BD9-81ED-4DB2-BD59-A6C34878D82A}">
                    <a16:rowId xmlns:a16="http://schemas.microsoft.com/office/drawing/2014/main" val="10000"/>
                  </a:ext>
                </a:extLst>
              </a:tr>
            </a:tbl>
          </a:graphicData>
        </a:graphic>
      </p:graphicFrame>
      <p:sp>
        <p:nvSpPr>
          <p:cNvPr id="7" name="Tekstboks 10"/>
          <p:cNvSpPr txBox="1"/>
          <p:nvPr/>
        </p:nvSpPr>
        <p:spPr>
          <a:xfrm>
            <a:off x="1269479" y="907727"/>
            <a:ext cx="6593342" cy="523220"/>
          </a:xfrm>
          <a:prstGeom prst="rect">
            <a:avLst/>
          </a:prstGeom>
          <a:noFill/>
        </p:spPr>
        <p:txBody>
          <a:bodyPr wrap="square" rtlCol="0">
            <a:spAutoFit/>
          </a:bodyPr>
          <a:lstStyle/>
          <a:p>
            <a:pPr algn="ctr"/>
            <a:r>
              <a:rPr lang="en-US" sz="2800" b="1" dirty="0">
                <a:solidFill>
                  <a:srgbClr val="15143D"/>
                </a:solidFill>
                <a:latin typeface="Calibri" panose="020F0502020204030204" pitchFamily="34" charset="0"/>
              </a:rPr>
              <a:t>Support Activities</a:t>
            </a:r>
          </a:p>
        </p:txBody>
      </p:sp>
      <p:sp>
        <p:nvSpPr>
          <p:cNvPr id="8" name="Tekstboks 11"/>
          <p:cNvSpPr txBox="1"/>
          <p:nvPr/>
        </p:nvSpPr>
        <p:spPr>
          <a:xfrm>
            <a:off x="3006699" y="5295488"/>
            <a:ext cx="3168352" cy="369332"/>
          </a:xfrm>
          <a:prstGeom prst="rect">
            <a:avLst/>
          </a:prstGeom>
          <a:noFill/>
        </p:spPr>
        <p:txBody>
          <a:bodyPr wrap="square" rtlCol="0">
            <a:spAutoFit/>
          </a:bodyPr>
          <a:lstStyle/>
          <a:p>
            <a:pPr algn="ctr"/>
            <a:r>
              <a:rPr lang="en-GB" b="1" dirty="0">
                <a:solidFill>
                  <a:srgbClr val="15143D"/>
                </a:solidFill>
                <a:latin typeface="Calibri" panose="020F0502020204030204" pitchFamily="34" charset="0"/>
              </a:rPr>
              <a:t>Primary Activities</a:t>
            </a:r>
          </a:p>
        </p:txBody>
      </p:sp>
      <p:grpSp>
        <p:nvGrpSpPr>
          <p:cNvPr id="13" name="Gruppe 12"/>
          <p:cNvGrpSpPr/>
          <p:nvPr/>
        </p:nvGrpSpPr>
        <p:grpSpPr>
          <a:xfrm>
            <a:off x="1444218" y="5664820"/>
            <a:ext cx="839291" cy="388508"/>
            <a:chOff x="1282117" y="5664820"/>
            <a:chExt cx="1241627" cy="583580"/>
          </a:xfrm>
        </p:grpSpPr>
        <p:sp>
          <p:nvSpPr>
            <p:cNvPr id="10" name="Magnetpladelager 9"/>
            <p:cNvSpPr/>
            <p:nvPr/>
          </p:nvSpPr>
          <p:spPr>
            <a:xfrm>
              <a:off x="1434517" y="56648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11" name="Magnetpladelager 10"/>
            <p:cNvSpPr/>
            <p:nvPr/>
          </p:nvSpPr>
          <p:spPr>
            <a:xfrm>
              <a:off x="1367461" y="58172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12" name="Magnetpladelager 11"/>
            <p:cNvSpPr/>
            <p:nvPr/>
          </p:nvSpPr>
          <p:spPr>
            <a:xfrm>
              <a:off x="1282117" y="59696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grpSp>
      <p:grpSp>
        <p:nvGrpSpPr>
          <p:cNvPr id="14" name="Gruppe 13"/>
          <p:cNvGrpSpPr/>
          <p:nvPr/>
        </p:nvGrpSpPr>
        <p:grpSpPr>
          <a:xfrm>
            <a:off x="2787829" y="5673481"/>
            <a:ext cx="839291" cy="388508"/>
            <a:chOff x="1282117" y="5664820"/>
            <a:chExt cx="1241627" cy="583580"/>
          </a:xfrm>
        </p:grpSpPr>
        <p:sp>
          <p:nvSpPr>
            <p:cNvPr id="15" name="Magnetpladelager 14"/>
            <p:cNvSpPr/>
            <p:nvPr/>
          </p:nvSpPr>
          <p:spPr>
            <a:xfrm>
              <a:off x="1434517" y="56648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16" name="Magnetpladelager 15"/>
            <p:cNvSpPr/>
            <p:nvPr/>
          </p:nvSpPr>
          <p:spPr>
            <a:xfrm>
              <a:off x="1367461" y="58172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17" name="Magnetpladelager 16"/>
            <p:cNvSpPr/>
            <p:nvPr/>
          </p:nvSpPr>
          <p:spPr>
            <a:xfrm>
              <a:off x="1282117" y="59696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grpSp>
      <p:grpSp>
        <p:nvGrpSpPr>
          <p:cNvPr id="18" name="Gruppe 17"/>
          <p:cNvGrpSpPr/>
          <p:nvPr/>
        </p:nvGrpSpPr>
        <p:grpSpPr>
          <a:xfrm>
            <a:off x="4059600" y="5682142"/>
            <a:ext cx="839291" cy="388508"/>
            <a:chOff x="1282117" y="5664820"/>
            <a:chExt cx="1241627" cy="583580"/>
          </a:xfrm>
        </p:grpSpPr>
        <p:sp>
          <p:nvSpPr>
            <p:cNvPr id="19" name="Magnetpladelager 18"/>
            <p:cNvSpPr/>
            <p:nvPr/>
          </p:nvSpPr>
          <p:spPr>
            <a:xfrm>
              <a:off x="1434517" y="56648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0" name="Magnetpladelager 19"/>
            <p:cNvSpPr/>
            <p:nvPr/>
          </p:nvSpPr>
          <p:spPr>
            <a:xfrm>
              <a:off x="1367461" y="58172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1" name="Magnetpladelager 20"/>
            <p:cNvSpPr/>
            <p:nvPr/>
          </p:nvSpPr>
          <p:spPr>
            <a:xfrm>
              <a:off x="1282117" y="59696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grpSp>
      <p:grpSp>
        <p:nvGrpSpPr>
          <p:cNvPr id="22" name="Gruppe 21"/>
          <p:cNvGrpSpPr/>
          <p:nvPr/>
        </p:nvGrpSpPr>
        <p:grpSpPr>
          <a:xfrm>
            <a:off x="5411767" y="5690803"/>
            <a:ext cx="839291" cy="388508"/>
            <a:chOff x="1282117" y="5664820"/>
            <a:chExt cx="1241627" cy="583580"/>
          </a:xfrm>
        </p:grpSpPr>
        <p:sp>
          <p:nvSpPr>
            <p:cNvPr id="23" name="Magnetpladelager 22"/>
            <p:cNvSpPr/>
            <p:nvPr/>
          </p:nvSpPr>
          <p:spPr>
            <a:xfrm>
              <a:off x="1434517" y="56648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4" name="Magnetpladelager 23"/>
            <p:cNvSpPr/>
            <p:nvPr/>
          </p:nvSpPr>
          <p:spPr>
            <a:xfrm>
              <a:off x="1367461" y="58172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5" name="Magnetpladelager 24"/>
            <p:cNvSpPr/>
            <p:nvPr/>
          </p:nvSpPr>
          <p:spPr>
            <a:xfrm>
              <a:off x="1282117" y="59696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grpSp>
      <p:grpSp>
        <p:nvGrpSpPr>
          <p:cNvPr id="26" name="Gruppe 25"/>
          <p:cNvGrpSpPr/>
          <p:nvPr/>
        </p:nvGrpSpPr>
        <p:grpSpPr>
          <a:xfrm>
            <a:off x="6674982" y="5656159"/>
            <a:ext cx="839291" cy="388508"/>
            <a:chOff x="1282117" y="5664820"/>
            <a:chExt cx="1241627" cy="583580"/>
          </a:xfrm>
        </p:grpSpPr>
        <p:sp>
          <p:nvSpPr>
            <p:cNvPr id="27" name="Magnetpladelager 26"/>
            <p:cNvSpPr/>
            <p:nvPr/>
          </p:nvSpPr>
          <p:spPr>
            <a:xfrm>
              <a:off x="1434517" y="56648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8" name="Magnetpladelager 27"/>
            <p:cNvSpPr/>
            <p:nvPr/>
          </p:nvSpPr>
          <p:spPr>
            <a:xfrm>
              <a:off x="1367461" y="58172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9" name="Magnetpladelager 28"/>
            <p:cNvSpPr/>
            <p:nvPr/>
          </p:nvSpPr>
          <p:spPr>
            <a:xfrm>
              <a:off x="1282117" y="5969620"/>
              <a:ext cx="1089227" cy="27878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grpSp>
      <p:sp>
        <p:nvSpPr>
          <p:cNvPr id="30" name="Tekstfelt 29"/>
          <p:cNvSpPr txBox="1"/>
          <p:nvPr/>
        </p:nvSpPr>
        <p:spPr>
          <a:xfrm>
            <a:off x="3006699" y="6144768"/>
            <a:ext cx="2876221" cy="369332"/>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Data Layer</a:t>
            </a:r>
          </a:p>
        </p:txBody>
      </p:sp>
      <p:grpSp>
        <p:nvGrpSpPr>
          <p:cNvPr id="35" name="Gruppe 34"/>
          <p:cNvGrpSpPr/>
          <p:nvPr/>
        </p:nvGrpSpPr>
        <p:grpSpPr>
          <a:xfrm>
            <a:off x="7958665" y="2861899"/>
            <a:ext cx="839291" cy="388508"/>
            <a:chOff x="1282117" y="5664820"/>
            <a:chExt cx="1241627" cy="583580"/>
          </a:xfrm>
        </p:grpSpPr>
        <p:sp>
          <p:nvSpPr>
            <p:cNvPr id="36" name="Magnetpladelager 35"/>
            <p:cNvSpPr/>
            <p:nvPr/>
          </p:nvSpPr>
          <p:spPr>
            <a:xfrm>
              <a:off x="1434517" y="56648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sp>
          <p:nvSpPr>
            <p:cNvPr id="37" name="Magnetpladelager 36"/>
            <p:cNvSpPr/>
            <p:nvPr/>
          </p:nvSpPr>
          <p:spPr>
            <a:xfrm>
              <a:off x="1367461" y="58172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sp>
          <p:nvSpPr>
            <p:cNvPr id="38" name="Magnetpladelager 37"/>
            <p:cNvSpPr/>
            <p:nvPr/>
          </p:nvSpPr>
          <p:spPr>
            <a:xfrm>
              <a:off x="1282117" y="59696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grpSp>
      <p:grpSp>
        <p:nvGrpSpPr>
          <p:cNvPr id="39" name="Gruppe 38"/>
          <p:cNvGrpSpPr/>
          <p:nvPr/>
        </p:nvGrpSpPr>
        <p:grpSpPr>
          <a:xfrm>
            <a:off x="7958665" y="3496393"/>
            <a:ext cx="839291" cy="388508"/>
            <a:chOff x="1282117" y="5664820"/>
            <a:chExt cx="1241627" cy="583580"/>
          </a:xfrm>
        </p:grpSpPr>
        <p:sp>
          <p:nvSpPr>
            <p:cNvPr id="40" name="Magnetpladelager 39"/>
            <p:cNvSpPr/>
            <p:nvPr/>
          </p:nvSpPr>
          <p:spPr>
            <a:xfrm>
              <a:off x="1434517" y="56648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sp>
          <p:nvSpPr>
            <p:cNvPr id="41" name="Magnetpladelager 40"/>
            <p:cNvSpPr/>
            <p:nvPr/>
          </p:nvSpPr>
          <p:spPr>
            <a:xfrm>
              <a:off x="1367461" y="58172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sp>
          <p:nvSpPr>
            <p:cNvPr id="42" name="Magnetpladelager 41"/>
            <p:cNvSpPr/>
            <p:nvPr/>
          </p:nvSpPr>
          <p:spPr>
            <a:xfrm>
              <a:off x="1282117" y="5969620"/>
              <a:ext cx="1089227" cy="278780"/>
            </a:xfrm>
            <a:prstGeom prst="flowChartMagneticDis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rgbClr val="15143D"/>
                </a:solidFill>
              </a:endParaRPr>
            </a:p>
          </p:txBody>
        </p:sp>
      </p:grpSp>
      <p:sp>
        <p:nvSpPr>
          <p:cNvPr id="43" name="Tekstfelt 42"/>
          <p:cNvSpPr txBox="1"/>
          <p:nvPr/>
        </p:nvSpPr>
        <p:spPr>
          <a:xfrm rot="16200000">
            <a:off x="6946381" y="3303249"/>
            <a:ext cx="2876221" cy="338554"/>
          </a:xfrm>
          <a:prstGeom prst="rect">
            <a:avLst/>
          </a:prstGeom>
          <a:noFill/>
        </p:spPr>
        <p:txBody>
          <a:bodyPr wrap="square" rtlCol="0">
            <a:spAutoFit/>
          </a:bodyPr>
          <a:lstStyle/>
          <a:p>
            <a:pPr algn="ctr"/>
            <a:r>
              <a:rPr lang="en-GB" sz="1600" dirty="0">
                <a:solidFill>
                  <a:srgbClr val="15143D"/>
                </a:solidFill>
                <a:latin typeface="Calibri" panose="020F0502020204030204" pitchFamily="34" charset="0"/>
              </a:rPr>
              <a:t>Data Layer</a:t>
            </a:r>
          </a:p>
        </p:txBody>
      </p:sp>
      <p:sp>
        <p:nvSpPr>
          <p:cNvPr id="44" name="Multidokument 43"/>
          <p:cNvSpPr/>
          <p:nvPr/>
        </p:nvSpPr>
        <p:spPr>
          <a:xfrm rot="16200000">
            <a:off x="-186286" y="3164215"/>
            <a:ext cx="1423798" cy="616625"/>
          </a:xfrm>
          <a:prstGeom prst="flowChartMulti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dirty="0">
                <a:solidFill>
                  <a:srgbClr val="15143D"/>
                </a:solidFill>
                <a:latin typeface="Calibri" panose="020F0502020204030204" pitchFamily="34" charset="0"/>
              </a:rPr>
              <a:t>Information</a:t>
            </a:r>
          </a:p>
        </p:txBody>
      </p:sp>
      <p:sp>
        <p:nvSpPr>
          <p:cNvPr id="45" name="Venstre klammeparentes 44"/>
          <p:cNvSpPr/>
          <p:nvPr/>
        </p:nvSpPr>
        <p:spPr>
          <a:xfrm>
            <a:off x="1044373" y="1188795"/>
            <a:ext cx="167417" cy="4955973"/>
          </a:xfrm>
          <a:prstGeom prst="leftBrace">
            <a:avLst/>
          </a:prstGeom>
          <a:ln>
            <a:solidFill>
              <a:srgbClr val="1514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15143D"/>
              </a:solidFill>
            </a:endParaRPr>
          </a:p>
        </p:txBody>
      </p:sp>
      <p:sp>
        <p:nvSpPr>
          <p:cNvPr id="4" name="Rektangel 3"/>
          <p:cNvSpPr/>
          <p:nvPr/>
        </p:nvSpPr>
        <p:spPr>
          <a:xfrm>
            <a:off x="1269479" y="1417693"/>
            <a:ext cx="6593342" cy="207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Tree>
    <p:extLst>
      <p:ext uri="{BB962C8B-B14F-4D97-AF65-F5344CB8AC3E}">
        <p14:creationId xmlns:p14="http://schemas.microsoft.com/office/powerpoint/2010/main" val="1142534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18933"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Concept</a:t>
            </a:r>
          </a:p>
        </p:txBody>
      </p:sp>
      <p:sp>
        <p:nvSpPr>
          <p:cNvPr id="79876" name="Text Placeholder 3"/>
          <p:cNvSpPr>
            <a:spLocks noGrp="1"/>
          </p:cNvSpPr>
          <p:nvPr>
            <p:ph type="body" sz="quarter" idx="12"/>
          </p:nvPr>
        </p:nvSpPr>
        <p:spPr bwMode="auto">
          <a:xfrm>
            <a:off x="307975" y="821991"/>
            <a:ext cx="8549323"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250000"/>
              </a:lnSpc>
              <a:spcBef>
                <a:spcPct val="0"/>
              </a:spcBef>
            </a:pPr>
            <a:r>
              <a:rPr lang="en-GB" sz="2800" dirty="0"/>
              <a:t>The benefits and risks of information tools</a:t>
            </a:r>
            <a:endParaRPr lang="en-GB" sz="2800" b="0" dirty="0"/>
          </a:p>
          <a:p>
            <a:pPr marL="342900" indent="-342900">
              <a:spcBef>
                <a:spcPct val="0"/>
              </a:spcBef>
              <a:buFont typeface="Wingdings" panose="05000000000000000000" pitchFamily="2" charset="2"/>
              <a:buChar char="§"/>
            </a:pPr>
            <a:r>
              <a:rPr lang="en-GB" sz="2400" b="0" dirty="0"/>
              <a:t>At the same time as advanced IT tools offer great organisational benefits, they also involve risks in terms of data leaks, security failures, data sharing beyond the company’s interests, etc.</a:t>
            </a:r>
          </a:p>
          <a:p>
            <a:pPr marL="342900" indent="-342900">
              <a:spcBef>
                <a:spcPct val="0"/>
              </a:spcBef>
              <a:buFont typeface="Wingdings" panose="05000000000000000000" pitchFamily="2" charset="2"/>
              <a:buChar char="§"/>
            </a:pPr>
            <a:r>
              <a:rPr lang="en-GB" sz="2400" b="0" dirty="0"/>
              <a:t>This requires a balancing between distribution/sharing and limiting/controlling of data and information, internally as well as externally.</a:t>
            </a:r>
          </a:p>
          <a:p>
            <a:pPr marL="342900" indent="-342900">
              <a:spcBef>
                <a:spcPct val="0"/>
              </a:spcBef>
              <a:buFont typeface="Wingdings" panose="05000000000000000000" pitchFamily="2" charset="2"/>
              <a:buChar char="§"/>
            </a:pPr>
            <a:endParaRPr lang="en-US" sz="2400" b="0" dirty="0">
              <a:solidFill>
                <a:schemeClr val="tx1"/>
              </a:solidFill>
            </a:endParaRPr>
          </a:p>
          <a:p>
            <a:pPr>
              <a:spcBef>
                <a:spcPct val="0"/>
              </a:spcBef>
            </a:pPr>
            <a:endParaRPr lang="en-US" sz="2400" b="0"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AutoShape 2" descr="data:image/jpeg;base64,/9j/4AAQSkZJRgABAQAAAQABAAD/2wCEAAkGBxQSEhUUEhQUFhUWFBYXFRUVFRUUFBQVFBUWGBUUFBQYHSggGBolHBQVITEhJSkrLi4uFx8zODMsNygtLisBCgoKDg0OGxAQGywkICQsLCwsLCwsLC0sLCwsLCwsLCwsLCwsLCwsLCwsLCwsLCwsLCwsLCwsLCwsLCwsLCwsLP/AABEIAOEA4QMBEQACEQEDEQH/xAAcAAABBQEBAQAAAAAAAAAAAAAAAwQFBgcCAQj/xABJEAABAwIBCAcFBQUGBAcAAAABAAIDBBEFBhIhMUFRYXEHEyJCgZGhMlJyscEUI2KC0TNDkqKyU2Nzo8LhFZPw8RYkRGSD0+P/xAAaAQEAAwEBAQAAAAAAAAAAAAAAAwQFAQIG/8QAMxEAAgECBAELBAIDAQEAAAAAAAECAxEEEiExQQUTIjJRYXGRsdHwQoGhwRThFSNSM/H/2gAMAwEAAhEDEQA/ANwQAgBACAEAIAQAgBACAEAIAQAgBACAEAIAQAgBACAEAIAQAgBACAEAIAQAgBACAEAIAQAgPC6y7Y5cYYhjUEAvNLHGN73tb4C50lSRozlsiOVWMd2V2t6SqJnsvc/4GOI/iNgrEcDUe5BLG00Q8/S1F+7p5Xcy1v8ATnKePJ3bLyV/Yglyh2R89PcbHpXk2UT/APmn/wCpev8AHLt/H9nn/I935/o6b0rv71E8cpf/AM0/xq/6/H9nP8i+z8/0PqbpXpz+0hmZ4NcB5G/ovEuTpcGSR5QjxROUGXtDLqna07pLx+rtCglgqq4XJ44yk+JYaerY8XY5rgdRaQQeRCrSpyi7NFiNSMldMWXg9ggBACAEAIAQAgBACAEAIAQAgBACAEAIBOWUNFyV6jFy2PMpKO5RsoOk2nhJZADO8Gx6sjq2H8cpNhyFzwVylhHLf58+IqVMWo7fPnl3mc4z0gVlQbCXq2+5CLecrhnH8uarsMPCPf8APmxSniJy+fr3uV6z3uznXJO0klx5udc+qtxg/Aqyn26jynpDw+fzUqikROTJmhw/O1vsunC54NkdTSC75zfcDb1Ko18VUpvSBdoYanUWsybHR3SnvS889U3ylV7EXFybT7WM6zoyiI+7me0/iAcF7jym/qieJcmL6ZFUxvo/qIRfsvbvb9RZXaOMpVdFo+8pVcJVpavVdxX4HT0zrxuew/hJCsyipKzVyvGTi7p2LXgvSLPHYTASDfYNd5gWPkqVXAU59XQuUsfUh1tTQMDyqp6mwY7Nf7jrB3hsPgsytg6lPXgaVHGU6mmzJ0FVC2CAEAIAQAgBACAEAIAQAgBACACUBVsr8t6egb23Z0jvYiZpkeeA2DidCsU6De5BOslsY5lDldUVpImNmbKeMkMts65+uQ8NA4LUpUIx38vd/F4mXUrylt5+y/e/gQ5jLrZ2oamgWaOQVtQb3KrmlsLxwgKRJIjbbHDAunkWjk02GvcNJ8kBJ01BUv8AYhlPJjh814dWC3aJFTm9kyShwSv2U8nmwfNy8PEUl9SPSw9V/Sx9DBiMeqGYciD8nLw6tCW7R7VKvHZMcDKiti/aNlb8bHW8yF5/j4eeyX2PX8jEQ3bFP/HEjxZxBCLA0ou6DxtWSsyIrqpsum2lWkrKxVbu7kNUU42LoGwYRq/7HeEOFuycy7mgs2e8sfvfvW+PeHrxVKvgYVNY6P8ABdoY2dPSWq/Jp+F4nFUMD4nhzTtGzgRrB4LFq0ZU3aSNmlVjUV4seKIlBACAEAIAQAgBACAEAIDl7rC5XUrnG7GZ9IXSQKdxpqS0lQdB03ZCCNb7azq7Ku0qOtt32e5Tq1tL7Lt9jI5A+R5c97pJHftJnm7nHc33W8AtKnRy6Lfi/bsRnVK2bV7cF79rHUMACtRiolWUnIXAXo8E5g2TFRUWLWZjPfku0H4Rrd4KKpWhDcmp0Zz2LpheQUDLGZzpXbvYZ/CDc+JVKeMk+roXKeEiutqWeiw2GIWiijZ8LGg+JtpVWdSct2WoU4R2Q/BULJUdtK8s9CrSvJ6OxpXk9EfX5O0s/wC0gjJ94NDX/wATbFSwxNWG0mRTw1Ke8UVfFejnvU0pH93JpHg8aR4gq7S5S4VF917FKrybxpv7P3KVieHzUzs2eNzNztbHfC8aCtKnVhUV4u5nVKc6btNWGRUh4PLICTwWvkgf1kDs095h9h43OH12KOrSjUjaR7p1ZU5XizVsnMoGVTfdkaBnxk6WneN7dxWDicLKi+7tN3DYmNVd/YTSqloEAIAQAgBACAEAIDxzrLqVzjdjLuknLeRsjaCgBfVTdns2PVB2o/ERpG4aSrcIZPH072VZyz+Hr3Ip2K5PR4ZEI3O62tl7Uz7lwia7TmtvrcdritHBrRyW3bxff4GfjHqovfs4Lu8SGhjsFeSsUG7jugonzPEcTS5x8gN7jsCSkoq7Oxi5OyNFyeyNjhs+a0sn+W0/hbtPEqhVxLlpHRF6lhktZastjQqbLaG+JYtDTi80jWbgT2jyaNJXYU5T6qEqkYdZlWrukiMaIIXv/E8hjTyAuVZjgW+s/IrSxqXVRDT9IFY72BFGODM4+bip1gqS31+/sQSxlR7afO+40OWNef8A1BHJkY/0r3/Fo/8APqeP5Vb/AKFYcta9v78H4o4z9Fx4Si/p9fc6sXWX1ensS1F0kVLf2kUTxwuw/UKGXJ9N7NomjyhUW6TLLhfSLTSECUPhO9wDmfxN1eIVSpydUWsWn6lqnyjTekk16FvpalkjQ6NzXtOpzSCPMKhOEou0lYvwlGSvF3PaqmZI0skaHNOtrhcHwXIzlB3i7M7KEZK0ldGeZTZAFt5KPSNJMJNyP8Nx18j5rWw/KCfRq+fuZOI5Pa6VLy9ijbSCLEGxB0EEawRsK1DNO2GxuEBLUFW5jmyMNnN1EbOB3tO5eZwU1llsdjJweaO5qOT2NNqWX1PHtN3HeOBXz+Kwzoy7jfw2IVWPeS6qloEAIAQAgBACAEBQulLLUUEFmWdPJ2Yma7na4gbB6mwVqnDKsz+3iVqkszyrbj4EPkFgAwuklxKtu6rmbnnOtnNz9LYxuc4kX/2XtQdSfNrd9Z/OC+cDw5qnDnHsuqvnF/OJnlZVvqJnzSG7nuJP6DgtyEVFWWyMScm3d7j/AAXCn1MgZHq1ucdTBvPHcEnNQV2chBzdkangmEx0zMyMfE4+0873H6LOqVHN3Zo06agrIe1dXHCwySuDGjWT8hvPBRKLk7IlclFXZn+OZeyyEtpR1bP7Rw+8PwjU0evJXaeFS1lqU6mKb0iVJ+klzyXOJuXONyTxJVxKxTbuOBTPtndW/N35jredly6vY7Z2vYTa4FdOHYQHQQHQQHQCAeYZXS07s+B7mO221Hg5uo+K8TpxqK0lc9QnKm80XY0XJvL9slo6oCN50CRt+rd8XuH05LJxHJ7j0qevdxNXD8oJ9Gpo+3gXcG+kLMNMrGV2SLKoGSOzJwNeyS3df9Cr2ExjpdGWsfQo4rBqr0o6S9TLZoHMcWPaWuabOadYK3YyUldGI007M6p5c08Nq6cJrDK51PI17NX0OsHgo6tNVI5We6VR05Zkaph1a2Zge06D6cF85WpOnJxZ9FRqqpFSQ6URKCAEAIAQAgGGNYiyCJ0j3BrWtJJOwAXJU1GnnkQ1qmSJi/R9RPxrFH19QPuKcjq2O0i+nq2btF888SFNOatnXhH9v5+iKEH1X4v2+fsmul/G8+VlM09mPtPAOgvdqB5D5q/yfRywzvd+hQx9bNUyLZepR8Oo3zPbHGLucfADaTwC0JSUVdlBJydka5gmFMpoxGzm5217tpKzalRzd2aNOCirIUxnFo6WIySng1o9p7vdaPrsXiMHN2R7lNQV2ZVjWMS1j8+U2aPYjB7DBw3nitGnSUFoZ1Sq5saNbewAuSbADWSdQClIzVclclI6drXyNa+YgElwBEZ91gO0b1l18S5u0dF6mnQw0YK8tX6FpCplsrWVOSMdSxz4mtjnAuHNAAefdeBrvv1qzQxMoO0tV6FevhozV46P1MqbcEgixBIIOsEGxB8VrmS1YUCA6CA7agFGoBVoQFrySyqfTERykvhJA13dFxbvbw8lSxWDjV6UdJepcwuLdLoy1j6Gowyte0OaQ5rhcEG4IO0FYMouLs9zdjJSV1sVrLTJoVDOtjH3zB/zGjunjrt5K9gsVzbyS6r/AAUcZhecWePWX5MvfH/1u5rdMQXo5+47VsQFtyOxUxSdW49lx0cDsP0VLG0OchmW6LmCr83PK9maGCsA3j1ACAEAIDwlAYn05ZRl2bRxk3eQ6S2vMvZrPzO/pKvxg4wUVvL0/v3KLkpTcnsvX+vY0PI/CGYVhrWusCxhlmO95Fz9B4KGS52ooR8ETRfN03OXizEcSrTPNJK7W97nHxN7L6CKSSS2R8/J3bb4miZD4L1MXWvH3kg8Ws2N8dBPgqtepd2RaoU7K5ZKyrZDG6SQ2YwXJ+g4k6FWScnZFltRV2ZHjWLPq5jI/Q0XEbNjG7uZ2laNKmoIzqtRyY1ClIyXyRiDq2nDtXWX8WtcR6gKKu7U5W7CWgr1F4myBYxsHYXk6dtXGejGssIgyvqA3UXB1uLmgu9ST4rawzvSjcxcSrVZWIwKchOggO2oBRqAXYgF2IC2ZFZQGBwhkP3TjoJ/duJ1/CVQxuF5xZ49ZfkvYLFc28ktn+DSlhG4Z5l3gYjf17B2JD2x7rz3uR+fNbfJ+Izx5uW628P6MXH4fJLPHZ7+P9lMmistEzx1RVF7X1jUgNUyZxHrohf2m6HeG1fP42jzdTTZm/g63OU9d0TCplsEAIAQDLFqkRxucTawJ9FNQhmkkQ155YtmBZFw/wDE8bErxducZyDqEcdhCPLNNvxK5OVk592novxqVYRvaHfr6v8AOhpXTDi/V07YGntTOu74GG/qbeS7ydTvJ1OzQ88oVOiodupm2SOF/aKhoPsM7b+IB0N8TYea05yyxuZkI5pGuRhUGX0Z50hYx1kopmHsR2Mn4pNjeTRbxPBWsPT0zMrYip9KKuArZUOkAtQ1RikZI3WxwcONti5KKkrM7GTi7o2vDK9lRG2WM3a4eLTtadxCxZwcJZWbMJqcboehRkgjX1rII3SyuDWMFyfkBvJ1WSMHN5UclJRV2YjW1hnmkmdrkeXW3Dut8BYeC3IQUIqKMSpPPJs5C9nk7CA7agFGoBdiAcMQDhgQGk5E4sZouree3HYcXM7p5jV5LCx+H5ueZbP1NvAV88Mr3XoTmIUbZo3xu1OaRy3EcQdKqUqjpzUlwLdWmqkHF8TIqyjLHOY72mEg+C+mhJSipLifNSi4ycXwIw9k3C9HC65GYhmyDc/QeY1fXzVLHUs9O/YXMDUyVLdpoYKwDeBACAEBQOlzESykdG09qYthbbXeUhpt+UlXsNDR9+nnoUsRPpLu18tSu9BNG1v2yqNgARGHbAxul3hob5LuJ1tGPF+miOYdW6UuC9dWVvLjGjV1TpO6BmsG5oJt561q0aSpQUV8ZlVarqzci09HdBmQGQjTK7+VtwPUuKjrSvoS0Y8SyYtXingklPcaSBvcdDR5kKvGOaVieUssbmOMJN3OJLnElxOsk6SStNKyM1u7FF04eoAQD7CcXmpnZ0Ly2/tNOljvib9da8VKcZq0ke4VJQd4ssY6R6gC3Uw3967/AJXVX+DC+7LP82Vthp9mr8UcC+/VjVcGOBvFo7x46Svd6NBd/wCTxatXfd+CUxXIPqKR8jXuklYM8gCzc0e2Gt1k2034KOGMz1FG1kSTweWm5X1KXG64V4pCoQHbUAo1ALRoBwxAOI0BL4BX9ROx99F7O4tdoP6+ChxFLnabj5eJNh6vNVFLz8DVwV8yfSFCy8osyZso1SCx+Juj5W8lt8m1c1NwfD9mLyjSyzU1x/RTqyLaNq0TPHGBzkOsNYII5tNwvMldWZ2Ls7mvUE+fG1w2gHzXzNWGWTR9LSlmimOFGSAgPCgMe6U6wmpYNkEFVUn42R5kJ8HPK1KXQin2Xfkv3dmbUWeTXbZeb/VkRXRrO80TqWP2pZRflbSPHR4AqzSpxUY1ZfSmVatSTlKnH6miv41CWzvZrIdm8yDZW276lRK2hreEUwjijYO6xrfIC5VOo7tl2mrIrfSdV2jhhHfeXu5MFgPN3oveHjdtnjES0SKMFdKR0gPUAICfwbJGpqAHWEcZsc99xcHa1o0n0UFTEQho9yanh5z1Wxe8FyMpoLOc3rXjvSaQD+FmrzuqFTFTlotEX6eFhHV6ssrVVLSO7bDqOgjeNoXk6YplHhn2Wqki7t86Pix+keWkeC3aFTnIKRiV6fNzcRkFKRHYQCjUAsxAOGFAOIygF2lDhqWS1X1tNGTrAzDzZo+Vl87jKeSs+/XzPocHPPRXdp5DbLemz6Vx2xua8fI+jivfJ88ta3boeMfDNRv2ambO0ghb5hDaidmyA8UBq2Sc14QPdJHhe49CFg4+Nqt+03cDK9O3YTaol0EBxMdBXqO5yWxgvSBU3mxA+7TQRD/5piSPJoWnJdFruX5uZkX0k12v8WLZ0IYXaB0xG0tbz7x+nivOMqZaUaa46s7g6earKo/BFIrY8/Ei3fU/J/8AstP6V4IzfqfizVYVTkXImcdIM+dW5uyOJg8Xdo/NWsOuiVsQ+l8+cSAVgrnqA9QHqA0/o6xXrafqnHtw2A4xm+Z5WI8AszF08ss3aaWEqZo5ewmavKKmikbE+VvWPcGhou4gnVnEaGjmoFRnJXSJnWhF2bJdQk50Fw6U7pOwnrIGztHahPa4xO1+RseRKuYKpllkfH1KeNp5o5lw9DN2FapligQCjSgFWFALsKAXY5AOGOQF86Oqi7JWe65rh+YEH+lZHKcdYyNbkyWkollxWHPhlbvjcPHNNln0ZZakX3o0K0c1OS7jHC/QCvpz5gS74O9AaPkRLcPHwn0t9FkcpR2Zr8nS3Ra1lGoCARqz2DyXun1keKnVZ835d1H31eNrp6Vvgxhd83LVn1JPwRmQ68fCT/X6Ns6LYg3C6aw1teTxJkf9LKjjP/VruXoi5g//ACv3v1Zl0sVsYLf/AHD/AJOK2k7wi+79GM1acl3/ALNIhVWRaiZXle69fUcHNH+WxXKHVKlfrEaFMQnqAEB6gFIah7L5j3MzhmuzXFt27jbYuNJ7nU2thIM89+2++66cNpyUxb7TTMkPtDsyfG3X5ix8VjYinzc2jYw9TPBMmQVXJwlia9pa4Xa4EOB2gixCJtO6OtJqzMOxKgdTTyQu05jrA+806Wu8RZb1OanFSRhVIOEnFibSvZ4O2lAKtKAVaUAuxyAWY5AXLo2f97MP7th/mP6rM5TXQj4mjyb15eBfyFjGyYZGewBu0L617nycdjxhvZcPRfshn9tw/A35uWbykuijR5OfSZdlimyCAQrfYPJSU+sjxU6rPmHL51q2rbvkhd/lgfRaVR6SXgzOgtYvxX5PoXICHMw6lH90Hfxku/1Kli5Zq0n80Vi5hI5aSXzV3MsxxuZjR/x/6mn9VsUtaUfAx6ulWfiX6AqGRNEy7LFtq+fiWHzjb+itUOqirX6xFhTkJ6gPUB6gBAehAW3o4xXqqgwuPZm1bhI0aPMXHkqmMp5oZuwtYSplnl7TUllGqdgrh0oPSlhWhlU0aW2jk+EnsE8iSPzBX8DV3gyhjqd7TRQ2laRmirSh0UagFGoBRrkAs1yAunRjplnO6Ng83O/RZvKfUj4mjyb15eBoTjbSsVamw3ZGC08l2jkvrXufKrYWpDdy4dL7kMPvX8GN9S79FncpdRGhyd12XhYhtAgEqkdk8l6h1jzPY+aukWjP/FHs/tIwRxLQ4AegWo1mqJdsfS5mJ5abl2S9jcejOuEuF0jt0eYecbiz/SqFdf7H9n+C/RfQ1+a6fgyrLStH/FHyDU2Zmn4SAT6FbdGLVKKfYYlWSdWTXaaPAVDImiZ90jU+bVMk2SRDzYbfIhT4d6WIa61uVwKyVToIdOgEB7ZAFkAIDqOQtIc02c0gg7iDcFNxext2BYkKiCOUd5ozhueNDh53WHVp5JuJtUp54KRIAqIlEsQo2zxPif7L2lp8dR8DYrsJOElJcBOKnFxZhs1O6KR8T/ajeWnm02v46/Fb0ZKSTRgyi4tpnTSvRwVaUApdAAcgFGuQGjdFtP8AdzSe89rR+QG/9SyOU5axj4v55GtyZHSUvBeX/wBLTj9T1dNM/wB2J58c029VQoRzVYrvRfryy05PuMNhNmjkvpj5lDzDRd4Q6aHkOztyndmN8gT/AKll8pS0SNPk6OrZcljmuCA5eNC6tzj2ME6WYepxGjmtoL81x+F7Tp8HHyWmpWlTn9vn5M3KnGpD7lqyIrOopcRpb2dSyPkZ/hyDPaRw/VJQ/wB0Hwvb9nVP/TJd1/0ZnXyl8jidq1JbmVHa5rGTdX1tPE/aWAO+Juh3qCqtRalqnsRXSPRZ9M2QDTE8E/A/QfXNSjK0rCqrq5nzCrxSFGoBQBAdWQHtkB4QgOSgLt0ZYtmvfTuOh/bj4OA7YHMWP5VSxtO8VNcC7g6lm4PiaQCsw0ToFcPRm/SjhWZLHUtGiTsScHt9gnmLj8q0sDUunB8DNxtOzU1xKc0q+UTtrkAoHID0OQHWchw2rI2h6mjhaRZxbnuG0Of2iD52XzuMqZ60n9vI+hwcMlGPn5kV0oV3V0RYNcz2s8Bdzjys235lLydDNVv2Ij5QnlpW7TKmlbphktg0em6A0bIKP7l0nvyPI5NOYP6PVYnKMunbsNnk+PQuWhZxoggBAZL054UX0pkA0xOEg8NB9CVfg81F9q18ihLo1lfZ6FDr8YceqqIyR9pphDNba6OzdPg1vktCLXRnwfz9soyT6UOK9PlhidNirW9mVdm0Xro5r7tkhPdOe3kdDh52PioKy4k9J8C7VNO2WN0b/Ze0tPIiyrXs7li11YxqopXQyPif7THEHcbaiOBGnxWhCSa0KE42YAr2eBQFAdhAdBAeFAJOQClJUuieyRhs5jg4cwb2XJJNWZ1Np3RuGG1rZomSs9l7Q4cN48DceCxJwcZOL4G1CanFSQ7BUZIMsdw0VNPJCe805p9140sd4Gy9Up83NSPFSGeDiYiGlpLXCzmktcNxBsQt1O+phtWdjsOXQdgoDoFATOSeGfaaqOO12A58nBjdNjzNh4qDE1eapuXHh4k2Hpc7UUeHHwNwC+aZ9IZL0oYp1tW2Fp7MDdO7rHgE+QzfVbvJ9LLTzPj6GHyhVzVMq4epVmaSr5RJumOZGSNdtHM6kBq+T1H1UEbPdYB6aV83iZ56jZ9HhoZKaRJKuTggBAQOV+HCaB7HC4c1zSN4cCCPVXMJNKVnsyni4Nxut0fMQzoetpX64pSW+F9PiCrNOWSMqT4PQr1I55RqritSShd2Qdh+a0IPRMz5LVolMGrjBMyUd09ob2HQ4eSklHMrHiMsrNippQ9oc03a4Ag7wdSz5Kzsy/F3Vyn9ImClwFSwaWANlA2svof4X08OSmoTs7ENaF1cozXXV0pigKA7DkB0HIALkAmUB5dAX7oxxbQ+mcdV5I+RPbHmQfEqhjKe00XsJU+ll/BVCxfudhy5Y7cqGL5CtqKt0xkLI3gFzWgZxeBYkE6ACADt03Vuni3CGW12VKmFU55rjnGsj4fsckdPGBIBnscdL3OZpzS47xceK808VPnU5vQ9VMLDm2oLUyuJ9wtYyhTOQ4a/0f4EaaDPeLSy2c7e1vdZ8yeJWHja/OTstkbeCo83C73ZO43ijaaCSZ3cabD3nH2WjmbKtRpOrNRRarVVTg5MwqSVz3Okebue4uceLjcr6RJJWR84227scUUdyunCy4DSddURM7rSHu/IQRf82b5FQYmpkptk2Hp56iRrEbbABfNt3Z9GlZHS4dBACATqI85pC9QlZ3PM43Vj506Y8BNPUCpaOy8hklhtA7JPgLeAWhW1Uay8GUKOjdF+KK5g9QCCw7dI4FXMLUTWUp4mDTzIk4QrqKbL3kHjFv8AyzzvMRPmY/mR4qviKf1IsUKn0suzmggggEEWIOog7CqZaMtysyeNJJnsBMDz2T/Zk9x3DcVdo1cysynVpW1RCAqwQHQQHt0AXQAgOUBKZNNn+0MfTxue5jrnN0NzdTg52oXB2qKrly2kySlmzXijZwVkGudheTp5LO1jS57mtaNbnENA5kootuyOtpK7KljHSLDH2adpmd7182Mfmtd3h5qzTwcpdbQrTxcY7ambyzZ73vIDc9znFrdDRnEmwG7StRKySMyTu2y7ZAZMGVwqZm/dt0xNI/aOB9sj3R6lUsXiMqyR39C5hMPmeeW3DvNRYVjs2EZZ0g5Q/aZupjN4YXG5B0SSaieIbpA8VsYLD83HM93+EY+NxHOSyrZfkqwFzZXikSMIzRx2c0BonR9hmawzOGmS1r+4L5p8bl3isflCtd5FwNbk+jZZ3xLkss1AQAgBACAqeXmT7aqB7HDQ4W5HYRyKv4WomnCWzKOKptWnHdHzJ1T6aZ0Mmh7HW57iOBGlcpuVKeR8DtRRqwzriWWgmzhxW1SnmRjVIZWSTNhBsQbgjQQRqIKkIzRsmcfFQ3NfolaO0PeHvt+o2KjVpZHdbF2lVzqz3Jeoga9rmPaHMcLOadRBUSbWpK1dGa5TZLvpSZI7vg363R8H8Pxeat0q19GVKtK2qIBrlYIDq6A6QHhQA11iDa9iDY6jbYeCA2zBJ45II3wta1jmghrQAAdRFhuNwseomptSNem04pxFq2tjhbnyvaxu9xtflv8ABeFFy0R6clHcpeMdI7dLaSMuOn7yQWbzazWfGytU8I31itPFpdUpOI4jPUnOnkc/cDoaOTBoCuwpRhsinOrKW7EBYKQjLtkfkW6UtmqRmx6C2M3DpNxdubw1lUsRilHow39C5h8K5dKe3qadGAAANAAsANAA2ALKZqIp+X2VXUtNNA775w+8cP3TTsv75HkDyVzCYbM88tuBUxeJyrJHczuNlhZaxkjunitpKHSWyfw41MrW93WeDBoJ/MeyPzHYoa9VU4NktGk6k0jYaWEMaANgXzk5Znc+ihHKrCy8HsEAIAQAgOJWZwsV2Ls7nJK6sYn0w5El4+0QtvIwaQO+y+kcxcnzG5aMlz8LrrL8oz4vmJ2fVf4ZlmE11l7wtex4xNC5baOoDhxWtF3V0ZUlldmLtlcxwewlrmm7SNYKNX0ZxOzui/5NZStqAGPsyb3e6/iz9FTq0nHVbF2lVUtHuT9v+ygJip47kRHIS+nPVP2s/duPIaWnlo4KeFZrchnRT2KRiOGTU5tNG5v4tbDycNCsxqKRVlTcRsx6kPB3dAckocJnCsqZ6aEwxZti4uDnDOLL6w0Xtr06bqGpQjN5mTwrygrIiKmV8r8+V7nuPecbnkNw4BSRgkrIjlNvc8BAXo8kphGAVFSfuozm++7ssH5jr8LqOpVhDrMkhRnPZGiZOZFw05D5D1so1EjsNP4W7+J9FnVsVKei0RoUsLGGr1ZawVULRTMrstxDeGlIdNqc/W2Llsc/0HorlDCuXSnsVK+KUdI7meQsNySSSSSSdJJOsk7StTYzG7j2FiAXhjMrs0AltwDbW9x1MbxPoASdS43Y6lc1jJPBeoju62e7S4jVe1g1v4QNA/3WFjMRnlZbG5hKGSN3uWFUS6CAEAIAQAgBANMQoxI0ghTUqrhK6IqtJTjZnzx0n5DvpZHVMDewSTI0D2TfS8Ddv3K3VhmXO0/uv37lOlPK+aqfZ/oqmF4la2lT4bEkOIw5aYKtrm6Vpppq6M1xadmLNYDqOrURoIO8FdOFswPKx0dmVIL27JBpePiHe56+arVMOnrEsU8RbSRdKSZkrc+J7Xt3tN7cDuKpSvF2krFyNpK8Xc6khBBBAIOsEXB5g60UrHXG5BV+R1LJp6vMO+I5n8ur0Usa8kRSoxZB1HR7/Z1BHB8d/Vp+imWJ7URPDd4yfkBPsliP8QXr+Sjz/HZ1F0fTnXNEPBxXHiUdWGZJUnR0397UOPBjA3+Yk/JeJYt8F8+d57jhFxfz53Fjw3JOkhsREHuHek+8POx0DyVeeIqS428CeFCnHgToVcnEK/EYoG50z2sGwE9p3BrdZXqFOU3aKuclUjBXkzPMpcsZZwY4M6KLSC69pHjmPZHALQo4WMNZasz6uKc9I6IqsUYGpWyqP6eK6AVjjMhIBzWN9t9r2vqaB3nHUGjWuN2OpXNGyMyczbSPbm2BzGHSWA6y47XnadmrZpysZifpiamEw31Mu4FlkmqeoAQAgBACAEAIAQEfi2GtmaQQNRVihXdNlevQVRHz9l/0dyUz3TUrSWXu6IXJG8sG0cPJWp0s/wDspfdexWhVcf8AXV+z9ynYfiK90MSeK+HJmnrSNINwr8apQlSJujxBr+BU0ZJ7EMotbj+mqXRuzonuY7e02vzGo+K7KKkrNBNxd0yx0OWsjdE7BJ+JtmO8R7J9FVnhIvquxZhi5LrK5NUuV1K/W8xndI3N/mFx6qCWHqR7/AnjiKcu7xJSnrI5PYkjdycCo3GS3TJFKL4jjq+C85j1YM0LlxZDWpxSCP25Y283tB8rr1kk+BzPFcSErsvaSP2XPlO6Nuj+J1hbldSRw8meJV4ormIZfVEuiBrYR7xs+T1Fh5KxDCxWstSvPFSekSJZG+Ql8jnOO1ziSfVWkklZFRtt3YjUWvZdBIYfhBd2pOw3+Y+GxAO54QQALtjJsA0XklO5g289QXG7HUrlzyVyX9mSVoAbpjiGlsd+849+Q7XHw45eKxSXRiaeGwresi9RsAFgslu5qpWOlw6CAEAIAQAgBACAEAIBrW0TZBYhS06soO6IqlKM1ZmP5fdFwkLpqfsS6z7j/iGw8QrzUK+qdpeviUk50NHrH8rwMnqGTUz+rnYWOG/UeLTqIXlVJ0naasenThVV4ajuGoB03seCtwqKRUnTaJGDEHt16R5hWVUa3K8qaexIU+JtPD1CkjNMicGhz9paV7PIk/MO5AJFwGokciQhwRfGHayTzN/muNXOp22PWUzdyZUdcmxZkIXThL4dhcjtLYyeJsB6rjaW4SbH9VRZuh8jb+5H2vM6kTudasc01M2PtEW4u9rw3LpwdUkr6h2bTs6zTpe64ibzPfPAKOdSMVqSQpyk9C+ZN5KNiPWSEySkaXutoHutHdbwWRiMY5aRNXD4RR1kWtrbalnt3NBKx6uHQQAgBACAEAIAQAgBACAEBxJGHCxC6pNbHHFPcrOUeR0FUwtexrgb6xqO8HYeSu08VplmropVMLrmg7Mx/KPoomhJdSuuP7N99Hwv/VSqlGWtKVu5+5G6so6VY3717FKqWz05tPFJGd7gc08nainO1KfXVvTzHN06nUd/XyO4q1rt3MaFPGvGRBKhKI7jqNzvPSp41OxkMqfahdtQeB8VIqjInTR31/A/Neuc7jzzfedCfgfJd5zuOc33irJeBXtO55asPaWqzdQA4krpwfux1jR25HH8LdA8yvLlFbs6oSeyFaKrqajRSU5AP7wg2/jcNPhdRusiRUmWvBOjx8hD6uQyHXmC4ZyO13oOCp1saloi5RwbeuxomHYVHC0NY0ADQAAAByAWZVrym9TTp0IwWg/UBMCAEAIAQAgBACAEAIAQAgBACAEAIBOSEO1helJrY8uKe5E4hk5FKCC0G+wi4VqnjJx0K08JCWpRsY6IqWQktZmOO2Nxb/L7PopOdoz1lG3hoRc1Wh1ZX8dSp1/RBM39jOeT2X9W2+S9qMH1Zv7/ABHlymutDyIiXo6xBmrqX8nvB9Wr2o1OEl+fY8OVPjF/j3EhkZiA/csPKUfovcXU7F5/0eHzfa/L+xePI7ED+5YOc36NXvPPsXn/AEeMlN8X5f2P6Xo+r3+0YGDgXvP9IHqjqyW8kvDX2HNR4Jvx09yew/onef207zwaAwfUqKWIit5NksaEntFIt2DdG9LDY9WC73nkvd4F2rwsoJYtLqonjhG+sy202HMZqAVWdect2WYUIR2Q7AUNyY9QAgBACAEAIAQAgBACAEAIAQAgBACAEAIAQAgPC0Ltzljgwt3LudnMqOfszdwXeckcyR7D0U7dyZ5HckTsRjcvOZncqOrLh0EAIAQAgBACAEAIAQAgBACAEAIAQAgBACAEAIAQAgBACAEAIAQAgBACAEAIAQAgBACAEAIAQAgBAf/Z"/>
          <p:cNvSpPr>
            <a:spLocks noChangeAspect="1" noChangeArrowheads="1"/>
          </p:cNvSpPr>
          <p:nvPr/>
        </p:nvSpPr>
        <p:spPr bwMode="auto">
          <a:xfrm>
            <a:off x="155575" y="-927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6637507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Concept</a:t>
            </a:r>
          </a:p>
        </p:txBody>
      </p:sp>
      <p:sp>
        <p:nvSpPr>
          <p:cNvPr id="79876" name="Text Placeholder 3"/>
          <p:cNvSpPr>
            <a:spLocks noGrp="1"/>
          </p:cNvSpPr>
          <p:nvPr>
            <p:ph type="body" sz="quarter" idx="12"/>
          </p:nvPr>
        </p:nvSpPr>
        <p:spPr bwMode="auto">
          <a:xfrm>
            <a:off x="0" y="5859553"/>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sz="2400" b="0" i="1"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People and Information Asset Management</a:t>
            </a: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260" y="1894573"/>
            <a:ext cx="5074565" cy="3964980"/>
          </a:xfrm>
          <a:prstGeom prst="rect">
            <a:avLst/>
          </a:prstGeom>
          <a:ln>
            <a:noFill/>
          </a:ln>
        </p:spPr>
      </p:pic>
      <p:sp>
        <p:nvSpPr>
          <p:cNvPr id="3" name="Tekstfelt 2"/>
          <p:cNvSpPr txBox="1"/>
          <p:nvPr/>
        </p:nvSpPr>
        <p:spPr>
          <a:xfrm>
            <a:off x="483079" y="897147"/>
            <a:ext cx="8262715" cy="830997"/>
          </a:xfrm>
          <a:prstGeom prst="rect">
            <a:avLst/>
          </a:prstGeom>
          <a:noFill/>
        </p:spPr>
        <p:txBody>
          <a:bodyPr wrap="square" rtlCol="0">
            <a:spAutoFit/>
          </a:bodyPr>
          <a:lstStyle/>
          <a:p>
            <a:r>
              <a:rPr lang="en-GB" sz="2400" b="1" dirty="0">
                <a:solidFill>
                  <a:srgbClr val="15143D"/>
                </a:solidFill>
                <a:latin typeface="Calibri" panose="020F0502020204030204" pitchFamily="34" charset="0"/>
              </a:rPr>
              <a:t>A key point in PINAM is the balance between information agility and information security</a:t>
            </a:r>
          </a:p>
        </p:txBody>
      </p:sp>
    </p:spTree>
    <p:extLst>
      <p:ext uri="{BB962C8B-B14F-4D97-AF65-F5344CB8AC3E}">
        <p14:creationId xmlns:p14="http://schemas.microsoft.com/office/powerpoint/2010/main" val="4448635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Concept</a:t>
            </a:r>
          </a:p>
        </p:txBody>
      </p:sp>
      <p:sp>
        <p:nvSpPr>
          <p:cNvPr id="79876" name="Text Placeholder 3"/>
          <p:cNvSpPr>
            <a:spLocks noGrp="1"/>
          </p:cNvSpPr>
          <p:nvPr>
            <p:ph type="body" sz="quarter" idx="12"/>
          </p:nvPr>
        </p:nvSpPr>
        <p:spPr bwMode="auto">
          <a:xfrm>
            <a:off x="354807" y="1080519"/>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800" dirty="0"/>
              <a:t>People and Information Asset Management (PINAM):</a:t>
            </a:r>
          </a:p>
          <a:p>
            <a:pPr>
              <a:spcBef>
                <a:spcPct val="0"/>
              </a:spcBef>
            </a:pPr>
            <a:endParaRPr lang="en-GB" sz="2400" b="0" i="1" dirty="0"/>
          </a:p>
          <a:p>
            <a:pPr>
              <a:spcBef>
                <a:spcPct val="0"/>
              </a:spcBef>
            </a:pPr>
            <a:r>
              <a:rPr lang="en-GB" sz="2400" b="0" i="1" dirty="0"/>
              <a:t>Has the objective of managing the complete lifecycle of every valuable information component and the people around it. This involves optimal knowledge sharing and delivery of information to the right people at the right time, control of data security and user rights, data traceability, information transparency, policy setting and enforcement.</a:t>
            </a:r>
          </a:p>
          <a:p>
            <a:pPr marL="342900" indent="-342900">
              <a:spcBef>
                <a:spcPct val="0"/>
              </a:spcBef>
              <a:buFont typeface="Wingdings" panose="05000000000000000000" pitchFamily="2" charset="2"/>
              <a:buChar char="§"/>
            </a:pPr>
            <a:endParaRPr lang="en-US" sz="2400" b="0" i="1"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People and Information Asset Management</a:t>
            </a:r>
          </a:p>
        </p:txBody>
      </p:sp>
    </p:spTree>
    <p:extLst>
      <p:ext uri="{BB962C8B-B14F-4D97-AF65-F5344CB8AC3E}">
        <p14:creationId xmlns:p14="http://schemas.microsoft.com/office/powerpoint/2010/main" val="28569749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llipse 69"/>
          <p:cNvSpPr/>
          <p:nvPr/>
        </p:nvSpPr>
        <p:spPr>
          <a:xfrm>
            <a:off x="1742534" y="862642"/>
            <a:ext cx="5831457" cy="5520905"/>
          </a:xfrm>
          <a:prstGeom prst="ellipse">
            <a:avLst/>
          </a:prstGeom>
          <a:solidFill>
            <a:schemeClr val="accent1">
              <a:lumMod val="5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panose="020F0502020204030204" pitchFamily="34" charset="0"/>
            </a:endParaRPr>
          </a:p>
        </p:txBody>
      </p:sp>
      <p:sp>
        <p:nvSpPr>
          <p:cNvPr id="10" name="Ellipse 9"/>
          <p:cNvSpPr/>
          <p:nvPr/>
        </p:nvSpPr>
        <p:spPr>
          <a:xfrm>
            <a:off x="2348082" y="1414732"/>
            <a:ext cx="4641866" cy="4337486"/>
          </a:xfrm>
          <a:prstGeom prst="ellipse">
            <a:avLst/>
          </a:prstGeom>
          <a:solidFill>
            <a:schemeClr val="accent2">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panose="020F0502020204030204" pitchFamily="34" charset="0"/>
            </a:endParaRPr>
          </a:p>
        </p:txBody>
      </p:sp>
      <p:sp>
        <p:nvSpPr>
          <p:cNvPr id="3" name="Ellipse 2"/>
          <p:cNvSpPr/>
          <p:nvPr/>
        </p:nvSpPr>
        <p:spPr>
          <a:xfrm>
            <a:off x="3752815" y="2768967"/>
            <a:ext cx="1776391" cy="1702176"/>
          </a:xfrm>
          <a:prstGeom prst="ellipse">
            <a:avLst/>
          </a:prstGeom>
          <a:solidFill>
            <a:schemeClr val="accent6">
              <a:lumMod val="75000"/>
            </a:schemeClr>
          </a:solidFill>
          <a:ln w="57150">
            <a:solidFill>
              <a:srgbClr val="DA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Calibri" panose="020F0502020204030204" pitchFamily="34" charset="0"/>
            </a:endParaRPr>
          </a:p>
        </p:txBody>
      </p:sp>
      <p:sp>
        <p:nvSpPr>
          <p:cNvPr id="4" name="Pladsholder til tekst 3"/>
          <p:cNvSpPr>
            <a:spLocks noGrp="1"/>
          </p:cNvSpPr>
          <p:nvPr>
            <p:ph type="body" sz="quarter" idx="10"/>
          </p:nvPr>
        </p:nvSpPr>
        <p:spPr/>
        <p:txBody>
          <a:bodyPr/>
          <a:lstStyle/>
          <a:p>
            <a:r>
              <a:rPr lang="en-GB" dirty="0"/>
              <a:t>People and Information Asset Management</a:t>
            </a:r>
          </a:p>
        </p:txBody>
      </p:sp>
      <p:sp>
        <p:nvSpPr>
          <p:cNvPr id="5" name="Pladsholder til tekst 4"/>
          <p:cNvSpPr>
            <a:spLocks noGrp="1"/>
          </p:cNvSpPr>
          <p:nvPr>
            <p:ph type="body" sz="quarter" idx="11"/>
          </p:nvPr>
        </p:nvSpPr>
        <p:spPr/>
        <p:txBody>
          <a:bodyPr/>
          <a:lstStyle/>
          <a:p>
            <a:r>
              <a:rPr lang="en-GB" dirty="0"/>
              <a:t>Concept</a:t>
            </a:r>
          </a:p>
        </p:txBody>
      </p:sp>
      <p:sp>
        <p:nvSpPr>
          <p:cNvPr id="7" name="Tekstfelt 6"/>
          <p:cNvSpPr txBox="1"/>
          <p:nvPr/>
        </p:nvSpPr>
        <p:spPr>
          <a:xfrm>
            <a:off x="3696800" y="2775330"/>
            <a:ext cx="1863306" cy="1477328"/>
          </a:xfrm>
          <a:prstGeom prst="rect">
            <a:avLst/>
          </a:prstGeom>
          <a:noFill/>
        </p:spPr>
        <p:txBody>
          <a:bodyPr wrap="square" rtlCol="0">
            <a:spAutoFit/>
          </a:bodyPr>
          <a:lstStyle/>
          <a:p>
            <a:pPr algn="ctr"/>
            <a:endParaRPr lang="en-GB" b="1" dirty="0">
              <a:solidFill>
                <a:schemeClr val="bg1"/>
              </a:solidFill>
              <a:latin typeface="Calibri" panose="020F0502020204030204" pitchFamily="34" charset="0"/>
            </a:endParaRPr>
          </a:p>
          <a:p>
            <a:pPr algn="ctr"/>
            <a:r>
              <a:rPr lang="en-GB" b="1" dirty="0">
                <a:solidFill>
                  <a:schemeClr val="bg1"/>
                </a:solidFill>
                <a:latin typeface="Calibri" panose="020F0502020204030204" pitchFamily="34" charset="0"/>
              </a:rPr>
              <a:t>People and Information Asset Management</a:t>
            </a:r>
          </a:p>
        </p:txBody>
      </p:sp>
      <p:cxnSp>
        <p:nvCxnSpPr>
          <p:cNvPr id="9" name="Lige forbindelse 8"/>
          <p:cNvCxnSpPr/>
          <p:nvPr/>
        </p:nvCxnSpPr>
        <p:spPr>
          <a:xfrm flipV="1">
            <a:off x="5105857" y="1383884"/>
            <a:ext cx="1332855" cy="14065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a:off x="5405850" y="4071459"/>
            <a:ext cx="1558511" cy="1174962"/>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a:endCxn id="70" idx="1"/>
          </p:cNvCxnSpPr>
          <p:nvPr/>
        </p:nvCxnSpPr>
        <p:spPr>
          <a:xfrm flipH="1" flipV="1">
            <a:off x="2596531" y="1671160"/>
            <a:ext cx="1471286" cy="130093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a:stCxn id="3" idx="3"/>
            <a:endCxn id="70" idx="3"/>
          </p:cNvCxnSpPr>
          <p:nvPr/>
        </p:nvCxnSpPr>
        <p:spPr>
          <a:xfrm flipH="1">
            <a:off x="2596531" y="4221865"/>
            <a:ext cx="1416430" cy="135316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kstfelt 53"/>
          <p:cNvSpPr txBox="1"/>
          <p:nvPr/>
        </p:nvSpPr>
        <p:spPr>
          <a:xfrm>
            <a:off x="3622271" y="1564139"/>
            <a:ext cx="1929133" cy="1200329"/>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Available</a:t>
            </a:r>
          </a:p>
          <a:p>
            <a:pPr algn="ctr"/>
            <a:r>
              <a:rPr lang="en-GB" dirty="0">
                <a:solidFill>
                  <a:srgbClr val="15143D"/>
                </a:solidFill>
                <a:latin typeface="Calibri" panose="020F0502020204030204" pitchFamily="34" charset="0"/>
              </a:rPr>
              <a:t>Accessible</a:t>
            </a:r>
          </a:p>
          <a:p>
            <a:pPr algn="ctr"/>
            <a:r>
              <a:rPr lang="en-GB" dirty="0">
                <a:solidFill>
                  <a:srgbClr val="15143D"/>
                </a:solidFill>
                <a:latin typeface="Calibri" panose="020F0502020204030204" pitchFamily="34" charset="0"/>
              </a:rPr>
              <a:t>Visible</a:t>
            </a:r>
          </a:p>
          <a:p>
            <a:pPr algn="ctr"/>
            <a:r>
              <a:rPr lang="en-GB" dirty="0">
                <a:solidFill>
                  <a:srgbClr val="15143D"/>
                </a:solidFill>
                <a:latin typeface="Calibri" panose="020F0502020204030204" pitchFamily="34" charset="0"/>
              </a:rPr>
              <a:t>Agile</a:t>
            </a:r>
          </a:p>
        </p:txBody>
      </p:sp>
      <p:sp>
        <p:nvSpPr>
          <p:cNvPr id="57" name="Tekstfelt 56"/>
          <p:cNvSpPr txBox="1"/>
          <p:nvPr/>
        </p:nvSpPr>
        <p:spPr>
          <a:xfrm>
            <a:off x="3967490" y="949786"/>
            <a:ext cx="1660566" cy="461665"/>
          </a:xfrm>
          <a:prstGeom prst="rect">
            <a:avLst/>
          </a:prstGeom>
          <a:noFill/>
        </p:spPr>
        <p:txBody>
          <a:bodyPr wrap="square" rtlCol="0">
            <a:spAutoFit/>
          </a:bodyPr>
          <a:lstStyle/>
          <a:p>
            <a:r>
              <a:rPr lang="en-GB" sz="2400" dirty="0">
                <a:solidFill>
                  <a:schemeClr val="bg1"/>
                </a:solidFill>
                <a:latin typeface="Calibri" panose="020F0502020204030204" pitchFamily="34" charset="0"/>
              </a:rPr>
              <a:t>SHARING</a:t>
            </a:r>
          </a:p>
        </p:txBody>
      </p:sp>
      <p:sp>
        <p:nvSpPr>
          <p:cNvPr id="62" name="Tekstfelt 61"/>
          <p:cNvSpPr txBox="1"/>
          <p:nvPr/>
        </p:nvSpPr>
        <p:spPr>
          <a:xfrm rot="5400000">
            <a:off x="6603797" y="3299938"/>
            <a:ext cx="1312475" cy="461665"/>
          </a:xfrm>
          <a:prstGeom prst="rect">
            <a:avLst/>
          </a:prstGeom>
          <a:noFill/>
        </p:spPr>
        <p:txBody>
          <a:bodyPr wrap="square" rtlCol="0">
            <a:spAutoFit/>
          </a:bodyPr>
          <a:lstStyle/>
          <a:p>
            <a:r>
              <a:rPr lang="en-GB" sz="2400" dirty="0">
                <a:solidFill>
                  <a:schemeClr val="bg1"/>
                </a:solidFill>
                <a:latin typeface="Calibri" panose="020F0502020204030204" pitchFamily="34" charset="0"/>
              </a:rPr>
              <a:t>QUALITY</a:t>
            </a:r>
          </a:p>
        </p:txBody>
      </p:sp>
      <p:sp>
        <p:nvSpPr>
          <p:cNvPr id="67" name="Tekstfelt 66"/>
          <p:cNvSpPr txBox="1"/>
          <p:nvPr/>
        </p:nvSpPr>
        <p:spPr>
          <a:xfrm>
            <a:off x="3818100" y="5790915"/>
            <a:ext cx="1959345" cy="461665"/>
          </a:xfrm>
          <a:prstGeom prst="rect">
            <a:avLst/>
          </a:prstGeom>
          <a:noFill/>
        </p:spPr>
        <p:txBody>
          <a:bodyPr wrap="square" rtlCol="0">
            <a:spAutoFit/>
          </a:bodyPr>
          <a:lstStyle/>
          <a:p>
            <a:r>
              <a:rPr lang="en-GB" sz="2400" dirty="0">
                <a:solidFill>
                  <a:schemeClr val="bg1"/>
                </a:solidFill>
                <a:latin typeface="Calibri" panose="020F0502020204030204" pitchFamily="34" charset="0"/>
              </a:rPr>
              <a:t>EFFICIENCY</a:t>
            </a:r>
          </a:p>
        </p:txBody>
      </p:sp>
      <p:sp>
        <p:nvSpPr>
          <p:cNvPr id="69" name="Tekstfelt 68"/>
          <p:cNvSpPr txBox="1"/>
          <p:nvPr/>
        </p:nvSpPr>
        <p:spPr>
          <a:xfrm rot="16200000">
            <a:off x="1366064" y="3299937"/>
            <a:ext cx="1463117" cy="461665"/>
          </a:xfrm>
          <a:prstGeom prst="rect">
            <a:avLst/>
          </a:prstGeom>
          <a:noFill/>
        </p:spPr>
        <p:txBody>
          <a:bodyPr wrap="square" rtlCol="0">
            <a:spAutoFit/>
          </a:bodyPr>
          <a:lstStyle/>
          <a:p>
            <a:r>
              <a:rPr lang="en-GB" sz="2400" dirty="0">
                <a:solidFill>
                  <a:schemeClr val="bg1"/>
                </a:solidFill>
                <a:latin typeface="Calibri" panose="020F0502020204030204" pitchFamily="34" charset="0"/>
              </a:rPr>
              <a:t>SECURITY</a:t>
            </a:r>
          </a:p>
        </p:txBody>
      </p:sp>
      <p:sp>
        <p:nvSpPr>
          <p:cNvPr id="80" name="Tekstfelt 79"/>
          <p:cNvSpPr txBox="1"/>
          <p:nvPr/>
        </p:nvSpPr>
        <p:spPr>
          <a:xfrm>
            <a:off x="5288432" y="2785000"/>
            <a:ext cx="1716949" cy="1477328"/>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Comprehensive</a:t>
            </a:r>
          </a:p>
          <a:p>
            <a:pPr algn="ctr"/>
            <a:r>
              <a:rPr lang="en-GB" dirty="0">
                <a:solidFill>
                  <a:srgbClr val="15143D"/>
                </a:solidFill>
                <a:latin typeface="Calibri" panose="020F0502020204030204" pitchFamily="34" charset="0"/>
              </a:rPr>
              <a:t>Updated</a:t>
            </a:r>
          </a:p>
          <a:p>
            <a:pPr algn="ctr"/>
            <a:r>
              <a:rPr lang="en-GB" dirty="0">
                <a:solidFill>
                  <a:srgbClr val="15143D"/>
                </a:solidFill>
                <a:latin typeface="Calibri" panose="020F0502020204030204" pitchFamily="34" charset="0"/>
              </a:rPr>
              <a:t>Consistent</a:t>
            </a:r>
          </a:p>
          <a:p>
            <a:pPr algn="ctr"/>
            <a:r>
              <a:rPr lang="en-GB" dirty="0">
                <a:solidFill>
                  <a:srgbClr val="15143D"/>
                </a:solidFill>
                <a:latin typeface="Calibri" panose="020F0502020204030204" pitchFamily="34" charset="0"/>
              </a:rPr>
              <a:t>Valid</a:t>
            </a:r>
          </a:p>
          <a:p>
            <a:pPr algn="ctr"/>
            <a:r>
              <a:rPr lang="en-GB" dirty="0">
                <a:solidFill>
                  <a:srgbClr val="15143D"/>
                </a:solidFill>
                <a:latin typeface="Calibri" panose="020F0502020204030204" pitchFamily="34" charset="0"/>
              </a:rPr>
              <a:t>Integrity</a:t>
            </a:r>
          </a:p>
        </p:txBody>
      </p:sp>
      <p:sp>
        <p:nvSpPr>
          <p:cNvPr id="97" name="Tekstfelt 96"/>
          <p:cNvSpPr txBox="1"/>
          <p:nvPr/>
        </p:nvSpPr>
        <p:spPr>
          <a:xfrm>
            <a:off x="3630393" y="4472029"/>
            <a:ext cx="2076538" cy="1446550"/>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Structured</a:t>
            </a:r>
          </a:p>
          <a:p>
            <a:pPr algn="ctr"/>
            <a:r>
              <a:rPr lang="en-GB" dirty="0">
                <a:solidFill>
                  <a:srgbClr val="15143D"/>
                </a:solidFill>
                <a:latin typeface="Calibri" panose="020F0502020204030204" pitchFamily="34" charset="0"/>
              </a:rPr>
              <a:t>Targeted</a:t>
            </a:r>
          </a:p>
          <a:p>
            <a:pPr algn="ctr"/>
            <a:r>
              <a:rPr lang="en-GB" dirty="0">
                <a:solidFill>
                  <a:srgbClr val="15143D"/>
                </a:solidFill>
                <a:latin typeface="Calibri" panose="020F0502020204030204" pitchFamily="34" charset="0"/>
              </a:rPr>
              <a:t>Timely</a:t>
            </a:r>
          </a:p>
          <a:p>
            <a:pPr algn="ctr"/>
            <a:r>
              <a:rPr lang="en-GB" dirty="0">
                <a:solidFill>
                  <a:srgbClr val="15143D"/>
                </a:solidFill>
                <a:latin typeface="Calibri" panose="020F0502020204030204" pitchFamily="34" charset="0"/>
              </a:rPr>
              <a:t>Requirement-based</a:t>
            </a:r>
          </a:p>
          <a:p>
            <a:endParaRPr lang="en-GB" sz="1600" dirty="0">
              <a:solidFill>
                <a:srgbClr val="15143D"/>
              </a:solidFill>
              <a:latin typeface="Calibri" panose="020F0502020204030204" pitchFamily="34" charset="0"/>
            </a:endParaRPr>
          </a:p>
        </p:txBody>
      </p:sp>
      <p:sp>
        <p:nvSpPr>
          <p:cNvPr id="102" name="Tekstfelt 101"/>
          <p:cNvSpPr txBox="1"/>
          <p:nvPr/>
        </p:nvSpPr>
        <p:spPr>
          <a:xfrm>
            <a:off x="2306785" y="2913875"/>
            <a:ext cx="1661688" cy="1477328"/>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Policies</a:t>
            </a:r>
          </a:p>
          <a:p>
            <a:pPr algn="ctr"/>
            <a:r>
              <a:rPr lang="en-GB" dirty="0">
                <a:solidFill>
                  <a:srgbClr val="15143D"/>
                </a:solidFill>
                <a:latin typeface="Calibri" panose="020F0502020204030204" pitchFamily="34" charset="0"/>
              </a:rPr>
              <a:t>User rights</a:t>
            </a:r>
          </a:p>
          <a:p>
            <a:pPr algn="ctr"/>
            <a:r>
              <a:rPr lang="en-GB" dirty="0">
                <a:solidFill>
                  <a:srgbClr val="15143D"/>
                </a:solidFill>
                <a:latin typeface="Calibri" panose="020F0502020204030204" pitchFamily="34" charset="0"/>
              </a:rPr>
              <a:t>Traceability</a:t>
            </a:r>
          </a:p>
          <a:p>
            <a:pPr algn="ctr"/>
            <a:r>
              <a:rPr lang="en-GB" dirty="0">
                <a:solidFill>
                  <a:srgbClr val="15143D"/>
                </a:solidFill>
                <a:latin typeface="Calibri" panose="020F0502020204030204" pitchFamily="34" charset="0"/>
              </a:rPr>
              <a:t>Alarm systems</a:t>
            </a:r>
          </a:p>
          <a:p>
            <a:pPr algn="ctr"/>
            <a:r>
              <a:rPr lang="en-GB" dirty="0">
                <a:solidFill>
                  <a:srgbClr val="15143D"/>
                </a:solidFill>
                <a:latin typeface="Calibri" panose="020F0502020204030204" pitchFamily="34" charset="0"/>
              </a:rPr>
              <a:t>Confidentiality</a:t>
            </a:r>
          </a:p>
        </p:txBody>
      </p:sp>
    </p:spTree>
    <p:extLst>
      <p:ext uri="{BB962C8B-B14F-4D97-AF65-F5344CB8AC3E}">
        <p14:creationId xmlns:p14="http://schemas.microsoft.com/office/powerpoint/2010/main" val="15436302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Benefits </a:t>
            </a:r>
          </a:p>
        </p:txBody>
      </p:sp>
      <p:sp>
        <p:nvSpPr>
          <p:cNvPr id="26" name="Pladsholder til tekst 1"/>
          <p:cNvSpPr>
            <a:spLocks noGrp="1"/>
          </p:cNvSpPr>
          <p:nvPr>
            <p:ph type="body" sz="quarter" idx="12"/>
          </p:nvPr>
        </p:nvSpPr>
        <p:spPr>
          <a:xfrm>
            <a:off x="385763" y="1745496"/>
            <a:ext cx="8758237" cy="3806468"/>
          </a:xfrm>
          <a:prstGeom prst="rect">
            <a:avLst/>
          </a:prstGeom>
        </p:spPr>
        <p:txBody>
          <a:bodyPr/>
          <a:lstStyle/>
          <a:p>
            <a:pPr>
              <a:defRPr/>
            </a:pPr>
            <a:endParaRPr lang="en-US" sz="2400" b="0" dirty="0">
              <a:solidFill>
                <a:schemeClr val="tx1"/>
              </a:solidFill>
            </a:endParaRPr>
          </a:p>
          <a:p>
            <a:pPr marL="457200" indent="-457200">
              <a:buSzPct val="80000"/>
              <a:buFont typeface="Wingdings" panose="05000000000000000000" pitchFamily="2" charset="2"/>
              <a:buChar char="§"/>
              <a:defRPr/>
            </a:pPr>
            <a:r>
              <a:rPr lang="en-GB" sz="2400" b="0" dirty="0"/>
              <a:t>Optimal information and knowledge sharing across desktop and mobile.</a:t>
            </a:r>
          </a:p>
          <a:p>
            <a:pPr marL="457200" indent="-457200">
              <a:buSzPct val="80000"/>
              <a:buFont typeface="Wingdings" panose="05000000000000000000" pitchFamily="2" charset="2"/>
              <a:buChar char="§"/>
              <a:defRPr/>
            </a:pPr>
            <a:r>
              <a:rPr lang="en-GB" sz="2400" b="0" dirty="0"/>
              <a:t>Enhanced company productivity and competiveness.</a:t>
            </a:r>
          </a:p>
          <a:p>
            <a:pPr marL="457200" indent="-457200">
              <a:buSzPct val="80000"/>
              <a:buFont typeface="Wingdings" panose="05000000000000000000" pitchFamily="2" charset="2"/>
              <a:buChar char="§"/>
              <a:defRPr/>
            </a:pPr>
            <a:r>
              <a:rPr lang="en-GB" sz="2400" b="0" dirty="0"/>
              <a:t>Organisational awareness of the value of corporate information and appropriate handling of this.</a:t>
            </a:r>
          </a:p>
          <a:p>
            <a:pPr marL="457200" indent="-457200">
              <a:buSzPct val="80000"/>
              <a:buFont typeface="Wingdings" panose="05000000000000000000" pitchFamily="2" charset="2"/>
              <a:buChar char="§"/>
              <a:defRPr/>
            </a:pPr>
            <a:r>
              <a:rPr lang="en-GB" sz="2400" b="0" dirty="0"/>
              <a:t>Data/information control, including mobile content.</a:t>
            </a:r>
          </a:p>
          <a:p>
            <a:pPr marL="457200" indent="-457200">
              <a:buSzPct val="80000"/>
              <a:buFont typeface="Wingdings" panose="05000000000000000000" pitchFamily="2" charset="2"/>
              <a:buChar char="§"/>
              <a:defRPr/>
            </a:pPr>
            <a:r>
              <a:rPr lang="en-GB" sz="2400" b="0" dirty="0"/>
              <a:t>Risk reduction.</a:t>
            </a:r>
          </a:p>
          <a:p>
            <a:pPr marL="457200" indent="-457200">
              <a:buSzPct val="80000"/>
              <a:buFont typeface="Wingdings" panose="05000000000000000000" pitchFamily="2" charset="2"/>
              <a:buChar char="§"/>
              <a:defRPr/>
            </a:pPr>
            <a:r>
              <a:rPr lang="en-GB" sz="2400" b="0" dirty="0"/>
              <a:t>Avoiding exposure of valuable company information.</a:t>
            </a:r>
          </a:p>
          <a:p>
            <a:pPr marL="457200" indent="-457200">
              <a:buSzPct val="80000"/>
              <a:buFont typeface="Wingdings" panose="05000000000000000000" pitchFamily="2" charset="2"/>
              <a:buChar char="§"/>
              <a:defRPr/>
            </a:pPr>
            <a:r>
              <a:rPr lang="en-GB" sz="2400" b="0" dirty="0"/>
              <a:t>Avoiding leaks/stopping leaks swiftly.</a:t>
            </a:r>
          </a:p>
        </p:txBody>
      </p:sp>
      <p:sp>
        <p:nvSpPr>
          <p:cNvPr id="25" name="Text Placeholder 1"/>
          <p:cNvSpPr txBox="1">
            <a:spLocks/>
          </p:cNvSpPr>
          <p:nvPr/>
        </p:nvSpPr>
        <p:spPr bwMode="auto">
          <a:xfrm>
            <a:off x="461922" y="949214"/>
            <a:ext cx="8257905" cy="934304"/>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spcBef>
                <a:spcPct val="0"/>
              </a:spcBef>
              <a:spcAft>
                <a:spcPts val="600"/>
              </a:spcAft>
              <a:buFont typeface="Arial" charset="0"/>
              <a:buNone/>
            </a:pPr>
            <a:r>
              <a:rPr lang="en-GB" altLang="da-DK" sz="2800" dirty="0">
                <a:solidFill>
                  <a:schemeClr val="bg1"/>
                </a:solidFill>
              </a:rPr>
              <a:t>The potential benefits of well implemented People and Information Asset Management are: </a:t>
            </a:r>
          </a:p>
        </p:txBody>
      </p:sp>
    </p:spTree>
    <p:extLst>
      <p:ext uri="{BB962C8B-B14F-4D97-AF65-F5344CB8AC3E}">
        <p14:creationId xmlns:p14="http://schemas.microsoft.com/office/powerpoint/2010/main" val="12448172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708031" y="1761174"/>
            <a:ext cx="5624422" cy="784202"/>
          </a:xfrm>
        </p:spPr>
        <p:txBody>
          <a:bodyPr/>
          <a:lstStyle/>
          <a:p>
            <a:pPr algn="ctr"/>
            <a:r>
              <a:rPr lang="en-GB" sz="3600" dirty="0"/>
              <a:t>People and Information Asset Management</a:t>
            </a:r>
          </a:p>
          <a:p>
            <a:pPr algn="ctr"/>
            <a:r>
              <a:rPr lang="en-GB" sz="4000" dirty="0"/>
              <a:t>Guiding principles</a:t>
            </a:r>
          </a:p>
        </p:txBody>
      </p:sp>
    </p:spTree>
    <p:extLst>
      <p:ext uri="{BB962C8B-B14F-4D97-AF65-F5344CB8AC3E}">
        <p14:creationId xmlns:p14="http://schemas.microsoft.com/office/powerpoint/2010/main" val="1791986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en-GB" dirty="0"/>
              <a:t>People and Information Asset Management</a:t>
            </a:r>
          </a:p>
        </p:txBody>
      </p:sp>
      <p:sp>
        <p:nvSpPr>
          <p:cNvPr id="6" name="Pladsholder til tekst 5"/>
          <p:cNvSpPr>
            <a:spLocks noGrp="1"/>
          </p:cNvSpPr>
          <p:nvPr>
            <p:ph type="body" sz="quarter" idx="11"/>
          </p:nvPr>
        </p:nvSpPr>
        <p:spPr/>
        <p:txBody>
          <a:bodyPr/>
          <a:lstStyle/>
          <a:p>
            <a:r>
              <a:rPr lang="en-GB" dirty="0"/>
              <a:t>Process</a:t>
            </a:r>
          </a:p>
        </p:txBody>
      </p:sp>
      <p:sp>
        <p:nvSpPr>
          <p:cNvPr id="7" name="Pladsholder til tekst 6"/>
          <p:cNvSpPr>
            <a:spLocks noGrp="1"/>
          </p:cNvSpPr>
          <p:nvPr>
            <p:ph type="body" sz="quarter" idx="12"/>
          </p:nvPr>
        </p:nvSpPr>
        <p:spPr>
          <a:xfrm>
            <a:off x="269215" y="732551"/>
            <a:ext cx="8643319" cy="5648325"/>
          </a:xfrm>
        </p:spPr>
        <p:txBody>
          <a:bodyPr/>
          <a:lstStyle/>
          <a:p>
            <a:pPr>
              <a:lnSpc>
                <a:spcPct val="200000"/>
              </a:lnSpc>
            </a:pPr>
            <a:r>
              <a:rPr lang="en-GB" sz="2800" dirty="0"/>
              <a:t>Guiding principles to achieve “good PINAM”:</a:t>
            </a:r>
            <a:endParaRPr lang="en-GB" sz="2400" b="0" dirty="0"/>
          </a:p>
          <a:p>
            <a:pPr marL="457200" indent="-457200">
              <a:buFont typeface="Wingdings" panose="05000000000000000000" pitchFamily="2" charset="2"/>
              <a:buChar char="§"/>
            </a:pPr>
            <a:r>
              <a:rPr lang="en-GB" sz="2400" b="0" dirty="0"/>
              <a:t>Information assets are corporate assets.</a:t>
            </a:r>
          </a:p>
          <a:p>
            <a:pPr marL="457200" indent="-457200">
              <a:buFont typeface="Wingdings" panose="05000000000000000000" pitchFamily="2" charset="2"/>
              <a:buChar char="§"/>
            </a:pPr>
            <a:r>
              <a:rPr lang="en-GB" sz="2400" b="0" dirty="0"/>
              <a:t>Information must be available, to the right people at the right time.</a:t>
            </a:r>
          </a:p>
          <a:p>
            <a:pPr marL="457200" indent="-457200">
              <a:buFont typeface="Wingdings" panose="05000000000000000000" pitchFamily="2" charset="2"/>
              <a:buChar char="§"/>
            </a:pPr>
            <a:r>
              <a:rPr lang="en-GB" sz="2400" b="0" dirty="0"/>
              <a:t>Valuable information needs to be identified, managed and retained corporately.</a:t>
            </a:r>
          </a:p>
          <a:p>
            <a:pPr marL="457200" indent="-457200">
              <a:buFont typeface="Wingdings" panose="05000000000000000000" pitchFamily="2" charset="2"/>
              <a:buChar char="§"/>
            </a:pPr>
            <a:r>
              <a:rPr lang="en-GB" sz="2400" b="0" dirty="0"/>
              <a:t>All valuable information should be traceable.</a:t>
            </a:r>
          </a:p>
          <a:p>
            <a:pPr marL="457200" indent="-457200">
              <a:buFont typeface="Wingdings" panose="05000000000000000000" pitchFamily="2" charset="2"/>
              <a:buChar char="§"/>
            </a:pPr>
            <a:r>
              <a:rPr lang="en-GB" sz="2400" b="0" kern="1200" dirty="0"/>
              <a:t>Information Asset Management is a corporate responsibility that needs to be addressed across all functions and levels in an organisation. </a:t>
            </a:r>
            <a:endParaRPr lang="en-GB" sz="2400" b="0" dirty="0"/>
          </a:p>
          <a:p>
            <a:pPr marL="457200" indent="-457200">
              <a:buAutoNum type="arabicPeriod"/>
            </a:pPr>
            <a:endParaRPr lang="da-DK" sz="2400" b="0" dirty="0">
              <a:solidFill>
                <a:schemeClr val="tx1"/>
              </a:solidFill>
            </a:endParaRPr>
          </a:p>
          <a:p>
            <a:pPr marL="457200" indent="-457200">
              <a:buAutoNum type="arabicPeriod"/>
            </a:pPr>
            <a:endParaRPr lang="da-DK" sz="2400" b="0" dirty="0">
              <a:solidFill>
                <a:schemeClr val="tx1"/>
              </a:solidFill>
            </a:endParaRPr>
          </a:p>
          <a:p>
            <a:pPr marL="457200" indent="-457200">
              <a:buAutoNum type="arabicPeriod"/>
            </a:pPr>
            <a:endParaRPr lang="da-DK" sz="2400" b="0" dirty="0">
              <a:solidFill>
                <a:schemeClr val="tx1"/>
              </a:solidFill>
            </a:endParaRPr>
          </a:p>
        </p:txBody>
      </p:sp>
    </p:spTree>
    <p:extLst>
      <p:ext uri="{BB962C8B-B14F-4D97-AF65-F5344CB8AC3E}">
        <p14:creationId xmlns:p14="http://schemas.microsoft.com/office/powerpoint/2010/main" val="97280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IN" dirty="0"/>
              <a:t>General concept</a:t>
            </a:r>
          </a:p>
          <a:p>
            <a:endParaRPr lang="da-DK" dirty="0"/>
          </a:p>
        </p:txBody>
      </p:sp>
      <p:sp>
        <p:nvSpPr>
          <p:cNvPr id="3" name="Pladsholder til tekst 2"/>
          <p:cNvSpPr>
            <a:spLocks noGrp="1"/>
          </p:cNvSpPr>
          <p:nvPr>
            <p:ph type="body" sz="quarter" idx="11"/>
          </p:nvPr>
        </p:nvSpPr>
        <p:spPr/>
        <p:txBody>
          <a:bodyPr/>
          <a:lstStyle/>
          <a:p>
            <a:r>
              <a:rPr lang="da-DK" dirty="0"/>
              <a:t>The IT Asset Management </a:t>
            </a:r>
            <a:r>
              <a:rPr lang="da-DK" dirty="0" err="1"/>
              <a:t>Eco</a:t>
            </a:r>
            <a:r>
              <a:rPr lang="da-DK" dirty="0"/>
              <a:t> system</a:t>
            </a:r>
          </a:p>
        </p:txBody>
      </p:sp>
      <p:grpSp>
        <p:nvGrpSpPr>
          <p:cNvPr id="4" name="Gruppe 45"/>
          <p:cNvGrpSpPr/>
          <p:nvPr/>
        </p:nvGrpSpPr>
        <p:grpSpPr>
          <a:xfrm>
            <a:off x="2367912" y="1621832"/>
            <a:ext cx="6006575" cy="4041815"/>
            <a:chOff x="1174108" y="1499064"/>
            <a:chExt cx="5676912" cy="3717017"/>
          </a:xfrm>
        </p:grpSpPr>
        <p:sp>
          <p:nvSpPr>
            <p:cNvPr id="26" name="Afrundet rektangel 25"/>
            <p:cNvSpPr/>
            <p:nvPr/>
          </p:nvSpPr>
          <p:spPr>
            <a:xfrm>
              <a:off x="1558488" y="1499064"/>
              <a:ext cx="5190708" cy="332266"/>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Corporate</a:t>
              </a:r>
            </a:p>
          </p:txBody>
        </p:sp>
        <p:sp>
          <p:nvSpPr>
            <p:cNvPr id="27" name="Ellipse 26"/>
            <p:cNvSpPr/>
            <p:nvPr/>
          </p:nvSpPr>
          <p:spPr>
            <a:xfrm>
              <a:off x="1481650" y="2994944"/>
              <a:ext cx="1338856" cy="649301"/>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Purchase</a:t>
              </a:r>
            </a:p>
          </p:txBody>
        </p:sp>
        <p:sp>
          <p:nvSpPr>
            <p:cNvPr id="28" name="Ellipse 27"/>
            <p:cNvSpPr/>
            <p:nvPr/>
          </p:nvSpPr>
          <p:spPr>
            <a:xfrm>
              <a:off x="2903284" y="2979295"/>
              <a:ext cx="1128174"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Finance</a:t>
              </a:r>
            </a:p>
          </p:txBody>
        </p:sp>
        <p:sp>
          <p:nvSpPr>
            <p:cNvPr id="29" name="Ellipse 28"/>
            <p:cNvSpPr/>
            <p:nvPr/>
          </p:nvSpPr>
          <p:spPr>
            <a:xfrm>
              <a:off x="4272239" y="2994944"/>
              <a:ext cx="1334023"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Legal</a:t>
              </a:r>
            </a:p>
          </p:txBody>
        </p:sp>
        <p:sp>
          <p:nvSpPr>
            <p:cNvPr id="32" name="Afrundet rektangel 31"/>
            <p:cNvSpPr/>
            <p:nvPr/>
          </p:nvSpPr>
          <p:spPr>
            <a:xfrm>
              <a:off x="1782761" y="4606481"/>
              <a:ext cx="5068259" cy="609600"/>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IT department/service </a:t>
              </a:r>
            </a:p>
          </p:txBody>
        </p:sp>
        <p:sp>
          <p:nvSpPr>
            <p:cNvPr id="34" name="Opad-nedadgående pil 33"/>
            <p:cNvSpPr/>
            <p:nvPr/>
          </p:nvSpPr>
          <p:spPr>
            <a:xfrm>
              <a:off x="3490119" y="3792888"/>
              <a:ext cx="46037" cy="6858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5" name="Opad-nedadgående pil 34"/>
            <p:cNvSpPr/>
            <p:nvPr/>
          </p:nvSpPr>
          <p:spPr>
            <a:xfrm>
              <a:off x="4896041" y="3776430"/>
              <a:ext cx="43210" cy="68263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8" name="Opad-nedadgående pil 37"/>
            <p:cNvSpPr/>
            <p:nvPr/>
          </p:nvSpPr>
          <p:spPr>
            <a:xfrm>
              <a:off x="4854712" y="2572996"/>
              <a:ext cx="46037" cy="3429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cxnSp>
          <p:nvCxnSpPr>
            <p:cNvPr id="42" name="Vinklet forbindelse 41"/>
            <p:cNvCxnSpPr/>
            <p:nvPr/>
          </p:nvCxnSpPr>
          <p:spPr>
            <a:xfrm rot="16200000" flipV="1">
              <a:off x="-114115" y="3580162"/>
              <a:ext cx="2655888" cy="6351"/>
            </a:xfrm>
            <a:prstGeom prst="bentConnector3">
              <a:avLst>
                <a:gd name="adj1" fmla="val 50000"/>
              </a:avLst>
            </a:prstGeom>
            <a:ln w="76200" cmpd="sng">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42"/>
            <p:cNvSpPr txBox="1">
              <a:spLocks noChangeArrowheads="1"/>
            </p:cNvSpPr>
            <p:nvPr/>
          </p:nvSpPr>
          <p:spPr bwMode="auto">
            <a:xfrm rot="16200000">
              <a:off x="-99161" y="3004167"/>
              <a:ext cx="2895600" cy="3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eaLnBrk="1" hangingPunct="1">
                <a:spcBef>
                  <a:spcPct val="0"/>
                </a:spcBef>
                <a:buFontTx/>
                <a:buNone/>
              </a:pPr>
              <a:r>
                <a:rPr lang="en-GB" altLang="da-DK" sz="1800" dirty="0">
                  <a:solidFill>
                    <a:srgbClr val="15143D"/>
                  </a:solidFill>
                </a:rPr>
                <a:t>Corporate governance</a:t>
              </a:r>
            </a:p>
          </p:txBody>
        </p:sp>
      </p:grpSp>
      <p:sp>
        <p:nvSpPr>
          <p:cNvPr id="46" name="Ellipse 45"/>
          <p:cNvSpPr/>
          <p:nvPr/>
        </p:nvSpPr>
        <p:spPr>
          <a:xfrm>
            <a:off x="7083121" y="3231462"/>
            <a:ext cx="1411491"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End-users</a:t>
            </a:r>
          </a:p>
        </p:txBody>
      </p:sp>
      <p:sp>
        <p:nvSpPr>
          <p:cNvPr id="47" name="Opad-nedadgående pil 46"/>
          <p:cNvSpPr/>
          <p:nvPr/>
        </p:nvSpPr>
        <p:spPr>
          <a:xfrm>
            <a:off x="7788867" y="4048685"/>
            <a:ext cx="45719" cy="74228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8" name="Opad-nedadgående pil 67"/>
          <p:cNvSpPr/>
          <p:nvPr/>
        </p:nvSpPr>
        <p:spPr>
          <a:xfrm>
            <a:off x="7747233"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9" name="Opad-nedadgående pil 68"/>
          <p:cNvSpPr/>
          <p:nvPr/>
        </p:nvSpPr>
        <p:spPr>
          <a:xfrm flipH="1">
            <a:off x="3327079" y="2742264"/>
            <a:ext cx="45719"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0" name="Opad-nedadgående pil 69"/>
          <p:cNvSpPr/>
          <p:nvPr/>
        </p:nvSpPr>
        <p:spPr>
          <a:xfrm>
            <a:off x="3348443" y="4070847"/>
            <a:ext cx="48710" cy="74572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1" name="Afrundet rektangel 70"/>
          <p:cNvSpPr/>
          <p:nvPr/>
        </p:nvSpPr>
        <p:spPr>
          <a:xfrm>
            <a:off x="223643" y="1716028"/>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Customers</a:t>
            </a:r>
          </a:p>
        </p:txBody>
      </p:sp>
      <p:sp>
        <p:nvSpPr>
          <p:cNvPr id="72" name="Afrundet rektangel 71"/>
          <p:cNvSpPr/>
          <p:nvPr/>
        </p:nvSpPr>
        <p:spPr>
          <a:xfrm>
            <a:off x="232531" y="2537422"/>
            <a:ext cx="1269231"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Partners</a:t>
            </a:r>
          </a:p>
        </p:txBody>
      </p:sp>
      <p:sp>
        <p:nvSpPr>
          <p:cNvPr id="73" name="Afrundet rektangel 72"/>
          <p:cNvSpPr/>
          <p:nvPr/>
        </p:nvSpPr>
        <p:spPr>
          <a:xfrm>
            <a:off x="223643" y="3357991"/>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Vendors</a:t>
            </a:r>
          </a:p>
        </p:txBody>
      </p:sp>
      <p:sp>
        <p:nvSpPr>
          <p:cNvPr id="74" name="Afrundet rektangel 73"/>
          <p:cNvSpPr/>
          <p:nvPr/>
        </p:nvSpPr>
        <p:spPr>
          <a:xfrm>
            <a:off x="235803" y="4177618"/>
            <a:ext cx="126356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Distributors</a:t>
            </a:r>
          </a:p>
        </p:txBody>
      </p:sp>
      <p:sp>
        <p:nvSpPr>
          <p:cNvPr id="75" name="Afrundet rektangel 74"/>
          <p:cNvSpPr/>
          <p:nvPr/>
        </p:nvSpPr>
        <p:spPr>
          <a:xfrm>
            <a:off x="218153" y="5000779"/>
            <a:ext cx="128121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Publishers</a:t>
            </a:r>
          </a:p>
        </p:txBody>
      </p:sp>
      <p:cxnSp>
        <p:nvCxnSpPr>
          <p:cNvPr id="11" name="Lige forbindelse 10"/>
          <p:cNvCxnSpPr/>
          <p:nvPr/>
        </p:nvCxnSpPr>
        <p:spPr>
          <a:xfrm>
            <a:off x="1888224" y="1883733"/>
            <a:ext cx="50991" cy="39283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1888224" y="1527399"/>
            <a:ext cx="6876789" cy="229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136095" y="864296"/>
            <a:ext cx="3834656" cy="646331"/>
          </a:xfrm>
          <a:prstGeom prst="rect">
            <a:avLst/>
          </a:prstGeom>
          <a:noFill/>
        </p:spPr>
        <p:txBody>
          <a:bodyPr wrap="square" rtlCol="0">
            <a:spAutoFit/>
          </a:bodyPr>
          <a:lstStyle/>
          <a:p>
            <a:r>
              <a:rPr lang="en-GB" dirty="0">
                <a:solidFill>
                  <a:schemeClr val="accent2">
                    <a:lumMod val="50000"/>
                  </a:schemeClr>
                </a:solidFill>
              </a:rPr>
              <a:t>ITAM ECO system</a:t>
            </a:r>
          </a:p>
          <a:p>
            <a:endParaRPr lang="en-GB" dirty="0"/>
          </a:p>
        </p:txBody>
      </p:sp>
      <p:sp>
        <p:nvSpPr>
          <p:cNvPr id="76" name="Afrundet rektangel 75"/>
          <p:cNvSpPr/>
          <p:nvPr/>
        </p:nvSpPr>
        <p:spPr>
          <a:xfrm>
            <a:off x="2791407" y="838711"/>
            <a:ext cx="5492137" cy="55463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dirty="0">
                <a:solidFill>
                  <a:srgbClr val="15143D"/>
                </a:solidFill>
              </a:rPr>
              <a:t>Society, control and legislation</a:t>
            </a:r>
          </a:p>
        </p:txBody>
      </p:sp>
      <p:sp>
        <p:nvSpPr>
          <p:cNvPr id="77" name="Opad-nedadgående pil 76"/>
          <p:cNvSpPr/>
          <p:nvPr/>
        </p:nvSpPr>
        <p:spPr>
          <a:xfrm>
            <a:off x="4745954"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0" name="Afrundet rektangel 29"/>
          <p:cNvSpPr/>
          <p:nvPr/>
        </p:nvSpPr>
        <p:spPr>
          <a:xfrm>
            <a:off x="3267396" y="2296879"/>
            <a:ext cx="4540157" cy="323441"/>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Management</a:t>
            </a:r>
          </a:p>
        </p:txBody>
      </p:sp>
      <p:sp>
        <p:nvSpPr>
          <p:cNvPr id="31" name="Opad-nedadgående pil 30"/>
          <p:cNvSpPr/>
          <p:nvPr/>
        </p:nvSpPr>
        <p:spPr>
          <a:xfrm flipH="1">
            <a:off x="5497823" y="2040902"/>
            <a:ext cx="45719" cy="19978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Tree>
    <p:extLst>
      <p:ext uri="{BB962C8B-B14F-4D97-AF65-F5344CB8AC3E}">
        <p14:creationId xmlns:p14="http://schemas.microsoft.com/office/powerpoint/2010/main" val="408143696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7331" y="1984441"/>
            <a:ext cx="8245727" cy="3416320"/>
          </a:xfrm>
          <a:prstGeom prst="rect">
            <a:avLst/>
          </a:prstGeom>
        </p:spPr>
        <p:txBody>
          <a:bodyPr wrap="square">
            <a:spAutoFit/>
          </a:bodyPr>
          <a:lstStyle/>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Access anywhere: </a:t>
            </a:r>
            <a:r>
              <a:rPr lang="en-GB" sz="2400" dirty="0">
                <a:solidFill>
                  <a:srgbClr val="15143D"/>
                </a:solidFill>
                <a:latin typeface="Calibri" panose="020F0502020204030204" pitchFamily="34" charset="0"/>
              </a:rPr>
              <a:t>Sharing and managing files from any device. </a:t>
            </a:r>
          </a:p>
          <a:p>
            <a:pPr marL="342900" indent="-342900">
              <a:buFont typeface="Wingdings" panose="05000000000000000000" pitchFamily="2" charset="2"/>
              <a:buChar char="§"/>
            </a:pPr>
            <a:endParaRPr lang="en-GB" sz="2400" b="1"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Rich platform for work: </a:t>
            </a:r>
            <a:r>
              <a:rPr lang="en-GB" sz="2400" dirty="0">
                <a:solidFill>
                  <a:srgbClr val="15143D"/>
                </a:solidFill>
                <a:latin typeface="Calibri" panose="020F0502020204030204" pitchFamily="34" charset="0"/>
              </a:rPr>
              <a:t>Ensuring the ability to interact with any relevant document through tasks, comments, rich preview and clear permissions.</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Cohesive collaboration: </a:t>
            </a:r>
            <a:r>
              <a:rPr lang="en-GB" sz="2400" dirty="0">
                <a:solidFill>
                  <a:srgbClr val="15143D"/>
                </a:solidFill>
                <a:latin typeface="Calibri" panose="020F0502020204030204" pitchFamily="34" charset="0"/>
              </a:rPr>
              <a:t>Tightly integrated with everyone’s preferred mobile and desktop productivity tools.</a:t>
            </a:r>
          </a:p>
        </p:txBody>
      </p:sp>
      <p:sp>
        <p:nvSpPr>
          <p:cNvPr id="3" name="Pladsholder til tekst 2"/>
          <p:cNvSpPr>
            <a:spLocks noGrp="1"/>
          </p:cNvSpPr>
          <p:nvPr>
            <p:ph type="body" sz="quarter" idx="10"/>
          </p:nvPr>
        </p:nvSpPr>
        <p:spPr/>
        <p:txBody>
          <a:bodyPr/>
          <a:lstStyle/>
          <a:p>
            <a:r>
              <a:rPr lang="en-GB" dirty="0"/>
              <a:t>People and Information Asset M	management</a:t>
            </a:r>
          </a:p>
        </p:txBody>
      </p:sp>
      <p:sp>
        <p:nvSpPr>
          <p:cNvPr id="4" name="Pladsholder til tekst 3"/>
          <p:cNvSpPr>
            <a:spLocks noGrp="1"/>
          </p:cNvSpPr>
          <p:nvPr>
            <p:ph type="body" sz="quarter" idx="11"/>
          </p:nvPr>
        </p:nvSpPr>
        <p:spPr/>
        <p:txBody>
          <a:bodyPr/>
          <a:lstStyle/>
          <a:p>
            <a:r>
              <a:rPr lang="en-GB" dirty="0"/>
              <a:t>Guiding Principles</a:t>
            </a:r>
          </a:p>
        </p:txBody>
      </p:sp>
      <p:sp>
        <p:nvSpPr>
          <p:cNvPr id="5" name="Pladsholder til tekst 4"/>
          <p:cNvSpPr>
            <a:spLocks noGrp="1"/>
          </p:cNvSpPr>
          <p:nvPr>
            <p:ph type="body" sz="quarter" idx="12"/>
          </p:nvPr>
        </p:nvSpPr>
        <p:spPr>
          <a:xfrm>
            <a:off x="367331" y="851979"/>
            <a:ext cx="8447087" cy="582935"/>
          </a:xfrm>
        </p:spPr>
        <p:txBody>
          <a:bodyPr/>
          <a:lstStyle/>
          <a:p>
            <a:r>
              <a:rPr lang="en-GB" sz="2800" dirty="0"/>
              <a:t>3 PINAM principles to support productivity:</a:t>
            </a:r>
          </a:p>
        </p:txBody>
      </p:sp>
    </p:spTree>
    <p:extLst>
      <p:ext uri="{BB962C8B-B14F-4D97-AF65-F5344CB8AC3E}">
        <p14:creationId xmlns:p14="http://schemas.microsoft.com/office/powerpoint/2010/main" val="25529848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68907" y="1873309"/>
            <a:ext cx="8643934" cy="3416320"/>
          </a:xfrm>
          <a:prstGeom prst="rect">
            <a:avLst/>
          </a:prstGeom>
        </p:spPr>
        <p:txBody>
          <a:bodyPr wrap="square">
            <a:spAutoFit/>
          </a:bodyPr>
          <a:lstStyle/>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Security: </a:t>
            </a:r>
            <a:r>
              <a:rPr lang="en-GB" sz="2400" dirty="0">
                <a:solidFill>
                  <a:srgbClr val="15143D"/>
                </a:solidFill>
                <a:latin typeface="Calibri" panose="020F0502020204030204" pitchFamily="34" charset="0"/>
              </a:rPr>
              <a:t>Centralise content into a secure content platform that integrates identity, device and application management toolsets.</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Visibility: </a:t>
            </a:r>
            <a:r>
              <a:rPr lang="en-GB" sz="2400" dirty="0">
                <a:solidFill>
                  <a:srgbClr val="15143D"/>
                </a:solidFill>
                <a:latin typeface="Calibri" panose="020F0502020204030204" pitchFamily="34" charset="0"/>
              </a:rPr>
              <a:t>Monitor, measure and report on content as it flows to mobile devices and across to customers, partners and vendors.</a:t>
            </a:r>
          </a:p>
          <a:p>
            <a:pPr marL="342900" indent="-342900">
              <a:buFont typeface="Wingdings" panose="05000000000000000000" pitchFamily="2" charset="2"/>
              <a:buChar char="§"/>
            </a:pPr>
            <a:endParaRPr lang="en-GB" sz="2400" b="1"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b="1" dirty="0">
                <a:solidFill>
                  <a:srgbClr val="15143D"/>
                </a:solidFill>
                <a:latin typeface="Calibri" panose="020F0502020204030204" pitchFamily="34" charset="0"/>
              </a:rPr>
              <a:t>Control: </a:t>
            </a:r>
            <a:r>
              <a:rPr lang="en-GB" sz="2400" dirty="0">
                <a:solidFill>
                  <a:srgbClr val="15143D"/>
                </a:solidFill>
                <a:latin typeface="Calibri" panose="020F0502020204030204" pitchFamily="34" charset="0"/>
              </a:rPr>
              <a:t>Control device access, sanction productivity apps, and directly manage how everyone in your organisation accesses and uses information.</a:t>
            </a:r>
          </a:p>
        </p:txBody>
      </p:sp>
      <p:sp>
        <p:nvSpPr>
          <p:cNvPr id="3" name="Pladsholder til tekst 2"/>
          <p:cNvSpPr>
            <a:spLocks noGrp="1"/>
          </p:cNvSpPr>
          <p:nvPr>
            <p:ph type="body" sz="quarter" idx="10"/>
          </p:nvPr>
        </p:nvSpPr>
        <p:spPr/>
        <p:txBody>
          <a:bodyPr/>
          <a:lstStyle/>
          <a:p>
            <a:r>
              <a:rPr lang="en-GB" dirty="0"/>
              <a:t>People and Information Asset Management</a:t>
            </a:r>
          </a:p>
        </p:txBody>
      </p:sp>
      <p:sp>
        <p:nvSpPr>
          <p:cNvPr id="4" name="Pladsholder til tekst 3"/>
          <p:cNvSpPr>
            <a:spLocks noGrp="1"/>
          </p:cNvSpPr>
          <p:nvPr>
            <p:ph type="body" sz="quarter" idx="11"/>
          </p:nvPr>
        </p:nvSpPr>
        <p:spPr/>
        <p:txBody>
          <a:bodyPr/>
          <a:lstStyle/>
          <a:p>
            <a:r>
              <a:rPr lang="en-GB" dirty="0"/>
              <a:t>Guiding Principles</a:t>
            </a:r>
          </a:p>
        </p:txBody>
      </p:sp>
      <p:sp>
        <p:nvSpPr>
          <p:cNvPr id="5" name="Pladsholder til tekst 4"/>
          <p:cNvSpPr>
            <a:spLocks noGrp="1"/>
          </p:cNvSpPr>
          <p:nvPr>
            <p:ph type="body" sz="quarter" idx="12"/>
          </p:nvPr>
        </p:nvSpPr>
        <p:spPr>
          <a:xfrm>
            <a:off x="367331" y="796413"/>
            <a:ext cx="8447087" cy="582935"/>
          </a:xfrm>
        </p:spPr>
        <p:txBody>
          <a:bodyPr/>
          <a:lstStyle/>
          <a:p>
            <a:r>
              <a:rPr lang="en-GB" sz="2800" dirty="0"/>
              <a:t>…..but without sacrificing security, visibility and control</a:t>
            </a:r>
          </a:p>
        </p:txBody>
      </p:sp>
    </p:spTree>
    <p:extLst>
      <p:ext uri="{BB962C8B-B14F-4D97-AF65-F5344CB8AC3E}">
        <p14:creationId xmlns:p14="http://schemas.microsoft.com/office/powerpoint/2010/main" val="31730448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708031" y="1761174"/>
            <a:ext cx="5624422" cy="784202"/>
          </a:xfrm>
        </p:spPr>
        <p:txBody>
          <a:bodyPr/>
          <a:lstStyle/>
          <a:p>
            <a:pPr algn="ctr"/>
            <a:r>
              <a:rPr lang="en-GB" sz="3600" dirty="0"/>
              <a:t>People and Information Asset Management</a:t>
            </a:r>
          </a:p>
          <a:p>
            <a:pPr algn="ctr"/>
            <a:r>
              <a:rPr lang="en-GB" sz="4000" dirty="0"/>
              <a:t>Processes</a:t>
            </a:r>
          </a:p>
        </p:txBody>
      </p:sp>
    </p:spTree>
    <p:extLst>
      <p:ext uri="{BB962C8B-B14F-4D97-AF65-F5344CB8AC3E}">
        <p14:creationId xmlns:p14="http://schemas.microsoft.com/office/powerpoint/2010/main" val="33268982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Processes</a:t>
            </a:r>
          </a:p>
          <a:p>
            <a:endParaRPr lang="en-GB" dirty="0"/>
          </a:p>
        </p:txBody>
      </p:sp>
      <p:sp>
        <p:nvSpPr>
          <p:cNvPr id="79876" name="Text Placeholder 3"/>
          <p:cNvSpPr>
            <a:spLocks noGrp="1"/>
          </p:cNvSpPr>
          <p:nvPr>
            <p:ph type="body" sz="quarter" idx="12"/>
          </p:nvPr>
        </p:nvSpPr>
        <p:spPr bwMode="auto">
          <a:xfrm>
            <a:off x="354807" y="994256"/>
            <a:ext cx="8447087" cy="783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0"/>
              </a:spcBef>
              <a:buFont typeface="Wingdings" panose="05000000000000000000" pitchFamily="2" charset="2"/>
              <a:buChar char="§"/>
            </a:pPr>
            <a:endParaRPr lang="en-US" sz="2400" b="0" i="1"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People and Information Asset Management</a:t>
            </a:r>
          </a:p>
        </p:txBody>
      </p:sp>
      <p:sp>
        <p:nvSpPr>
          <p:cNvPr id="4" name="Tekstfelt 3"/>
          <p:cNvSpPr txBox="1"/>
          <p:nvPr/>
        </p:nvSpPr>
        <p:spPr>
          <a:xfrm>
            <a:off x="585969" y="1385824"/>
            <a:ext cx="8420009" cy="4770537"/>
          </a:xfrm>
          <a:prstGeom prst="rect">
            <a:avLst/>
          </a:prstGeom>
          <a:noFill/>
        </p:spPr>
        <p:txBody>
          <a:bodyPr wrap="square" rtlCol="0">
            <a:spAutoFit/>
          </a:bodyPr>
          <a:lstStyle/>
          <a:p>
            <a:pPr>
              <a:buSzPct val="80000"/>
            </a:pPr>
            <a:r>
              <a:rPr lang="en-GB" sz="2800" b="1" i="1" dirty="0">
                <a:solidFill>
                  <a:srgbClr val="15143D"/>
                </a:solidFill>
                <a:latin typeface="Calibri" panose="020F0502020204030204" pitchFamily="34" charset="0"/>
              </a:rPr>
              <a:t>How do we manage “important information”?</a:t>
            </a:r>
          </a:p>
          <a:p>
            <a:pPr marL="457200" indent="-457200">
              <a:buSzPct val="80000"/>
              <a:buFont typeface="Wingdings" panose="05000000000000000000" pitchFamily="2" charset="2"/>
              <a:buChar char="§"/>
            </a:pPr>
            <a:endParaRPr lang="en-GB" sz="2800" dirty="0">
              <a:latin typeface="Calibri" panose="020F0502020204030204" pitchFamily="34" charset="0"/>
            </a:endParaRPr>
          </a:p>
          <a:p>
            <a:pPr marL="457200" indent="-457200">
              <a:buSzPct val="80000"/>
              <a:buFont typeface="Wingdings" panose="05000000000000000000" pitchFamily="2" charset="2"/>
              <a:buChar char="§"/>
            </a:pPr>
            <a:r>
              <a:rPr lang="en-GB" sz="2400" dirty="0">
                <a:solidFill>
                  <a:srgbClr val="15143D"/>
                </a:solidFill>
                <a:latin typeface="Calibri" panose="020F0502020204030204" pitchFamily="34" charset="0"/>
              </a:rPr>
              <a:t>Information categorisation</a:t>
            </a:r>
          </a:p>
          <a:p>
            <a:pPr marL="457200" indent="-4572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457200" indent="-457200">
              <a:buSzPct val="80000"/>
              <a:buFont typeface="Wingdings" panose="05000000000000000000" pitchFamily="2" charset="2"/>
              <a:buChar char="§"/>
            </a:pPr>
            <a:r>
              <a:rPr lang="en-GB" sz="2400" dirty="0">
                <a:solidFill>
                  <a:srgbClr val="15143D"/>
                </a:solidFill>
                <a:latin typeface="Calibri" panose="020F0502020204030204" pitchFamily="34" charset="0"/>
              </a:rPr>
              <a:t>Content restrictions </a:t>
            </a:r>
          </a:p>
          <a:p>
            <a:pPr marL="457200" indent="-4572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457200" indent="-457200">
              <a:buSzPct val="80000"/>
              <a:buFont typeface="Wingdings" panose="05000000000000000000" pitchFamily="2" charset="2"/>
              <a:buChar char="§"/>
            </a:pPr>
            <a:r>
              <a:rPr lang="en-GB" sz="2400" dirty="0">
                <a:solidFill>
                  <a:srgbClr val="15143D"/>
                </a:solidFill>
                <a:latin typeface="Calibri" panose="020F0502020204030204" pitchFamily="34" charset="0"/>
              </a:rPr>
              <a:t>Data tagging and user rights management</a:t>
            </a:r>
          </a:p>
          <a:p>
            <a:pPr marL="457200" indent="-4572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457200" indent="-457200">
              <a:buSzPct val="80000"/>
              <a:buFont typeface="Wingdings" panose="05000000000000000000" pitchFamily="2" charset="2"/>
              <a:buChar char="§"/>
            </a:pPr>
            <a:r>
              <a:rPr lang="en-GB" sz="2400" dirty="0">
                <a:solidFill>
                  <a:srgbClr val="15143D"/>
                </a:solidFill>
                <a:latin typeface="Calibri" panose="020F0502020204030204" pitchFamily="34" charset="0"/>
              </a:rPr>
              <a:t>Data traceability</a:t>
            </a:r>
          </a:p>
          <a:p>
            <a:pPr marL="457200" indent="-4572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457200" indent="-457200">
              <a:buSzPct val="80000"/>
              <a:buFont typeface="Wingdings" panose="05000000000000000000" pitchFamily="2" charset="2"/>
              <a:buChar char="§"/>
            </a:pPr>
            <a:r>
              <a:rPr lang="en-GB" sz="2400" dirty="0">
                <a:solidFill>
                  <a:srgbClr val="15143D"/>
                </a:solidFill>
                <a:latin typeface="Calibri" panose="020F0502020204030204" pitchFamily="34" charset="0"/>
              </a:rPr>
              <a:t>Policies</a:t>
            </a:r>
          </a:p>
          <a:p>
            <a:pPr marL="457200" indent="-457200">
              <a:buSzPct val="80000"/>
              <a:buFont typeface="Wingdings" panose="05000000000000000000" pitchFamily="2" charset="2"/>
              <a:buChar char="§"/>
            </a:pPr>
            <a:endParaRPr lang="da-DK" sz="3200" dirty="0">
              <a:latin typeface="Calibri" panose="020F0502020204030204" pitchFamily="34" charset="0"/>
            </a:endParaRPr>
          </a:p>
        </p:txBody>
      </p:sp>
      <p:sp>
        <p:nvSpPr>
          <p:cNvPr id="5" name="AutoShape 2" descr="data:image/jpeg;base64,/9j/4AAQSkZJRgABAQAAAQABAAD/2wCEAAkGBxQSEhUUEhQUFhUWFBYXFRUVFRUUFBQVFBUWGBUUFBQYHSggGBolHBQVITEhJSkrLi4uFx8zODMsNygtLisBCgoKDg0OGxAQGywkICQsLCwsLCwsLC0sLCwsLCwsLCwsLCwsLCwsLCwsLCwsLCwsLCwsLCwsLCwsLCwsLCwsLP/AABEIAOEA4QMBEQACEQEDEQH/xAAcAAABBQEBAQAAAAAAAAAAAAAAAwQFBgcCAQj/xABJEAABAwIBCAcFBQUGBAcAAAABAAIDBBEFBhIhMUFRYXEHEyJCgZGhMlJyscEUI2KC0TNDkqKyU2Nzo8LhFZPw8RYkRGSD0+P/xAAaAQEAAwEBAQAAAAAAAAAAAAAAAwQFAQIG/8QAMxEAAgECBAELBAIDAQEAAAAAAAECAxEEEiExQQUTIjJRYXGRsdHwQoGhwRThFSNSM/H/2gAMAwEAAhEDEQA/ANwQAgBACAEAIAQAgBACAEAIAQAgBACAEAIAQAgBACAEAIAQAgBACAEAIAQAgBACAEAIAQAgPC6y7Y5cYYhjUEAvNLHGN73tb4C50lSRozlsiOVWMd2V2t6SqJnsvc/4GOI/iNgrEcDUe5BLG00Q8/S1F+7p5Xcy1v8ATnKePJ3bLyV/Yglyh2R89PcbHpXk2UT/APmn/wCpev8AHLt/H9nn/I935/o6b0rv71E8cpf/AM0/xq/6/H9nP8i+z8/0PqbpXpz+0hmZ4NcB5G/ovEuTpcGSR5QjxROUGXtDLqna07pLx+rtCglgqq4XJ44yk+JYaerY8XY5rgdRaQQeRCrSpyi7NFiNSMldMWXg9ggBACAEAIAQAgBACAEAIAQAgBACAEAIBOWUNFyV6jFy2PMpKO5RsoOk2nhJZADO8Gx6sjq2H8cpNhyFzwVylhHLf58+IqVMWo7fPnl3mc4z0gVlQbCXq2+5CLecrhnH8uarsMPCPf8APmxSniJy+fr3uV6z3uznXJO0klx5udc+qtxg/Aqyn26jynpDw+fzUqikROTJmhw/O1vsunC54NkdTSC75zfcDb1Ko18VUpvSBdoYanUWsybHR3SnvS889U3ylV7EXFybT7WM6zoyiI+7me0/iAcF7jym/qieJcmL6ZFUxvo/qIRfsvbvb9RZXaOMpVdFo+8pVcJVpavVdxX4HT0zrxuew/hJCsyipKzVyvGTi7p2LXgvSLPHYTASDfYNd5gWPkqVXAU59XQuUsfUh1tTQMDyqp6mwY7Nf7jrB3hsPgsytg6lPXgaVHGU6mmzJ0FVC2CAEAIAQAgBACAEAIAQAgBACACUBVsr8t6egb23Z0jvYiZpkeeA2DidCsU6De5BOslsY5lDldUVpImNmbKeMkMts65+uQ8NA4LUpUIx38vd/F4mXUrylt5+y/e/gQ5jLrZ2oamgWaOQVtQb3KrmlsLxwgKRJIjbbHDAunkWjk02GvcNJ8kBJ01BUv8AYhlPJjh814dWC3aJFTm9kyShwSv2U8nmwfNy8PEUl9SPSw9V/Sx9DBiMeqGYciD8nLw6tCW7R7VKvHZMcDKiti/aNlb8bHW8yF5/j4eeyX2PX8jEQ3bFP/HEjxZxBCLA0ou6DxtWSsyIrqpsum2lWkrKxVbu7kNUU42LoGwYRq/7HeEOFuycy7mgs2e8sfvfvW+PeHrxVKvgYVNY6P8ABdoY2dPSWq/Jp+F4nFUMD4nhzTtGzgRrB4LFq0ZU3aSNmlVjUV4seKIlBACAEAIAQAgBACAEAIDl7rC5XUrnG7GZ9IXSQKdxpqS0lQdB03ZCCNb7azq7Ku0qOtt32e5Tq1tL7Lt9jI5A+R5c97pJHftJnm7nHc33W8AtKnRy6Lfi/bsRnVK2bV7cF79rHUMACtRiolWUnIXAXo8E5g2TFRUWLWZjPfku0H4Rrd4KKpWhDcmp0Zz2LpheQUDLGZzpXbvYZ/CDc+JVKeMk+roXKeEiutqWeiw2GIWiijZ8LGg+JtpVWdSct2WoU4R2Q/BULJUdtK8s9CrSvJ6OxpXk9EfX5O0s/wC0gjJ94NDX/wATbFSwxNWG0mRTw1Ke8UVfFejnvU0pH93JpHg8aR4gq7S5S4VF917FKrybxpv7P3KVieHzUzs2eNzNztbHfC8aCtKnVhUV4u5nVKc6btNWGRUh4PLICTwWvkgf1kDs095h9h43OH12KOrSjUjaR7p1ZU5XizVsnMoGVTfdkaBnxk6WneN7dxWDicLKi+7tN3DYmNVd/YTSqloEAIAQAgBACAEAIDxzrLqVzjdjLuknLeRsjaCgBfVTdns2PVB2o/ERpG4aSrcIZPH072VZyz+Hr3Ip2K5PR4ZEI3O62tl7Uz7lwia7TmtvrcdritHBrRyW3bxff4GfjHqovfs4Lu8SGhjsFeSsUG7jugonzPEcTS5x8gN7jsCSkoq7Oxi5OyNFyeyNjhs+a0sn+W0/hbtPEqhVxLlpHRF6lhktZastjQqbLaG+JYtDTi80jWbgT2jyaNJXYU5T6qEqkYdZlWrukiMaIIXv/E8hjTyAuVZjgW+s/IrSxqXVRDT9IFY72BFGODM4+bip1gqS31+/sQSxlR7afO+40OWNef8A1BHJkY/0r3/Fo/8APqeP5Vb/AKFYcta9v78H4o4z9Fx4Si/p9fc6sXWX1ensS1F0kVLf2kUTxwuw/UKGXJ9N7NomjyhUW6TLLhfSLTSECUPhO9wDmfxN1eIVSpydUWsWn6lqnyjTekk16FvpalkjQ6NzXtOpzSCPMKhOEou0lYvwlGSvF3PaqmZI0skaHNOtrhcHwXIzlB3i7M7KEZK0ldGeZTZAFt5KPSNJMJNyP8Nx18j5rWw/KCfRq+fuZOI5Pa6VLy9ijbSCLEGxB0EEawRsK1DNO2GxuEBLUFW5jmyMNnN1EbOB3tO5eZwU1llsdjJweaO5qOT2NNqWX1PHtN3HeOBXz+Kwzoy7jfw2IVWPeS6qloEAIAQAgBACAEBQulLLUUEFmWdPJ2Yma7na4gbB6mwVqnDKsz+3iVqkszyrbj4EPkFgAwuklxKtu6rmbnnOtnNz9LYxuc4kX/2XtQdSfNrd9Z/OC+cDw5qnDnHsuqvnF/OJnlZVvqJnzSG7nuJP6DgtyEVFWWyMScm3d7j/AAXCn1MgZHq1ucdTBvPHcEnNQV2chBzdkangmEx0zMyMfE4+0873H6LOqVHN3Zo06agrIe1dXHCwySuDGjWT8hvPBRKLk7IlclFXZn+OZeyyEtpR1bP7Rw+8PwjU0evJXaeFS1lqU6mKb0iVJ+klzyXOJuXONyTxJVxKxTbuOBTPtndW/N35jredly6vY7Z2vYTa4FdOHYQHQQHQQHQCAeYZXS07s+B7mO221Hg5uo+K8TpxqK0lc9QnKm80XY0XJvL9slo6oCN50CRt+rd8XuH05LJxHJ7j0qevdxNXD8oJ9Gpo+3gXcG+kLMNMrGV2SLKoGSOzJwNeyS3df9Cr2ExjpdGWsfQo4rBqr0o6S9TLZoHMcWPaWuabOadYK3YyUldGI007M6p5c08Nq6cJrDK51PI17NX0OsHgo6tNVI5We6VR05Zkaph1a2Zge06D6cF85WpOnJxZ9FRqqpFSQ6URKCAEAIAQAgGGNYiyCJ0j3BrWtJJOwAXJU1GnnkQ1qmSJi/R9RPxrFH19QPuKcjq2O0i+nq2btF888SFNOatnXhH9v5+iKEH1X4v2+fsmul/G8+VlM09mPtPAOgvdqB5D5q/yfRywzvd+hQx9bNUyLZepR8Oo3zPbHGLucfADaTwC0JSUVdlBJydka5gmFMpoxGzm5217tpKzalRzd2aNOCirIUxnFo6WIySng1o9p7vdaPrsXiMHN2R7lNQV2ZVjWMS1j8+U2aPYjB7DBw3nitGnSUFoZ1Sq5saNbewAuSbADWSdQClIzVclclI6drXyNa+YgElwBEZ91gO0b1l18S5u0dF6mnQw0YK8tX6FpCplsrWVOSMdSxz4mtjnAuHNAAefdeBrvv1qzQxMoO0tV6FevhozV46P1MqbcEgixBIIOsEGxB8VrmS1YUCA6CA7agFGoBVoQFrySyqfTERykvhJA13dFxbvbw8lSxWDjV6UdJepcwuLdLoy1j6Gowyte0OaQ5rhcEG4IO0FYMouLs9zdjJSV1sVrLTJoVDOtjH3zB/zGjunjrt5K9gsVzbyS6r/AAUcZhecWePWX5MvfH/1u5rdMQXo5+47VsQFtyOxUxSdW49lx0cDsP0VLG0OchmW6LmCr83PK9maGCsA3j1ACAEAIDwlAYn05ZRl2bRxk3eQ6S2vMvZrPzO/pKvxg4wUVvL0/v3KLkpTcnsvX+vY0PI/CGYVhrWusCxhlmO95Fz9B4KGS52ooR8ETRfN03OXizEcSrTPNJK7W97nHxN7L6CKSSS2R8/J3bb4miZD4L1MXWvH3kg8Ws2N8dBPgqtepd2RaoU7K5ZKyrZDG6SQ2YwXJ+g4k6FWScnZFltRV2ZHjWLPq5jI/Q0XEbNjG7uZ2laNKmoIzqtRyY1ClIyXyRiDq2nDtXWX8WtcR6gKKu7U5W7CWgr1F4myBYxsHYXk6dtXGejGssIgyvqA3UXB1uLmgu9ST4rawzvSjcxcSrVZWIwKchOggO2oBRqAXYgF2IC2ZFZQGBwhkP3TjoJ/duJ1/CVQxuF5xZ49ZfkvYLFc28ktn+DSlhG4Z5l3gYjf17B2JD2x7rz3uR+fNbfJ+Izx5uW628P6MXH4fJLPHZ7+P9lMmistEzx1RVF7X1jUgNUyZxHrohf2m6HeG1fP42jzdTTZm/g63OU9d0TCplsEAIAQDLFqkRxucTawJ9FNQhmkkQ155YtmBZFw/wDE8bErxducZyDqEcdhCPLNNvxK5OVk592novxqVYRvaHfr6v8AOhpXTDi/V07YGntTOu74GG/qbeS7ydTvJ1OzQ88oVOiodupm2SOF/aKhoPsM7b+IB0N8TYea05yyxuZkI5pGuRhUGX0Z50hYx1kopmHsR2Mn4pNjeTRbxPBWsPT0zMrYip9KKuArZUOkAtQ1RikZI3WxwcONti5KKkrM7GTi7o2vDK9lRG2WM3a4eLTtadxCxZwcJZWbMJqcboehRkgjX1rII3SyuDWMFyfkBvJ1WSMHN5UclJRV2YjW1hnmkmdrkeXW3Dut8BYeC3IQUIqKMSpPPJs5C9nk7CA7agFGoBdiAcMQDhgQGk5E4sZouree3HYcXM7p5jV5LCx+H5ueZbP1NvAV88Mr3XoTmIUbZo3xu1OaRy3EcQdKqUqjpzUlwLdWmqkHF8TIqyjLHOY72mEg+C+mhJSipLifNSi4ycXwIw9k3C9HC65GYhmyDc/QeY1fXzVLHUs9O/YXMDUyVLdpoYKwDeBACAEBQOlzESykdG09qYthbbXeUhpt+UlXsNDR9+nnoUsRPpLu18tSu9BNG1v2yqNgARGHbAxul3hob5LuJ1tGPF+miOYdW6UuC9dWVvLjGjV1TpO6BmsG5oJt561q0aSpQUV8ZlVarqzci09HdBmQGQjTK7+VtwPUuKjrSvoS0Y8SyYtXingklPcaSBvcdDR5kKvGOaVieUssbmOMJN3OJLnElxOsk6SStNKyM1u7FF04eoAQD7CcXmpnZ0Ly2/tNOljvib9da8VKcZq0ke4VJQd4ssY6R6gC3Uw3967/AJXVX+DC+7LP82Vthp9mr8UcC+/VjVcGOBvFo7x46Svd6NBd/wCTxatXfd+CUxXIPqKR8jXuklYM8gCzc0e2Gt1k2034KOGMz1FG1kSTweWm5X1KXG64V4pCoQHbUAo1ALRoBwxAOI0BL4BX9ROx99F7O4tdoP6+ChxFLnabj5eJNh6vNVFLz8DVwV8yfSFCy8osyZso1SCx+Juj5W8lt8m1c1NwfD9mLyjSyzU1x/RTqyLaNq0TPHGBzkOsNYII5tNwvMldWZ2Ls7mvUE+fG1w2gHzXzNWGWTR9LSlmimOFGSAgPCgMe6U6wmpYNkEFVUn42R5kJ8HPK1KXQin2Xfkv3dmbUWeTXbZeb/VkRXRrO80TqWP2pZRflbSPHR4AqzSpxUY1ZfSmVatSTlKnH6miv41CWzvZrIdm8yDZW276lRK2hreEUwjijYO6xrfIC5VOo7tl2mrIrfSdV2jhhHfeXu5MFgPN3oveHjdtnjES0SKMFdKR0gPUAICfwbJGpqAHWEcZsc99xcHa1o0n0UFTEQho9yanh5z1Wxe8FyMpoLOc3rXjvSaQD+FmrzuqFTFTlotEX6eFhHV6ssrVVLSO7bDqOgjeNoXk6YplHhn2Wqki7t86Pix+keWkeC3aFTnIKRiV6fNzcRkFKRHYQCjUAsxAOGFAOIygF2lDhqWS1X1tNGTrAzDzZo+Vl87jKeSs+/XzPocHPPRXdp5DbLemz6Vx2xua8fI+jivfJ88ta3boeMfDNRv2ambO0ghb5hDaidmyA8UBq2Sc14QPdJHhe49CFg4+Nqt+03cDK9O3YTaol0EBxMdBXqO5yWxgvSBU3mxA+7TQRD/5piSPJoWnJdFruX5uZkX0k12v8WLZ0IYXaB0xG0tbz7x+nivOMqZaUaa46s7g6earKo/BFIrY8/Ei3fU/J/8AstP6V4IzfqfizVYVTkXImcdIM+dW5uyOJg8Xdo/NWsOuiVsQ+l8+cSAVgrnqA9QHqA0/o6xXrafqnHtw2A4xm+Z5WI8AszF08ss3aaWEqZo5ewmavKKmikbE+VvWPcGhou4gnVnEaGjmoFRnJXSJnWhF2bJdQk50Fw6U7pOwnrIGztHahPa4xO1+RseRKuYKpllkfH1KeNp5o5lw9DN2FapligQCjSgFWFALsKAXY5AOGOQF86Oqi7JWe65rh+YEH+lZHKcdYyNbkyWkollxWHPhlbvjcPHNNln0ZZakX3o0K0c1OS7jHC/QCvpz5gS74O9AaPkRLcPHwn0t9FkcpR2Zr8nS3Ra1lGoCARqz2DyXun1keKnVZ835d1H31eNrp6Vvgxhd83LVn1JPwRmQ68fCT/X6Ns6LYg3C6aw1teTxJkf9LKjjP/VruXoi5g//ACv3v1Zl0sVsYLf/AHD/AJOK2k7wi+79GM1acl3/ALNIhVWRaiZXle69fUcHNH+WxXKHVKlfrEaFMQnqAEB6gFIah7L5j3MzhmuzXFt27jbYuNJ7nU2thIM89+2++66cNpyUxb7TTMkPtDsyfG3X5ix8VjYinzc2jYw9TPBMmQVXJwlia9pa4Xa4EOB2gixCJtO6OtJqzMOxKgdTTyQu05jrA+806Wu8RZb1OanFSRhVIOEnFibSvZ4O2lAKtKAVaUAuxyAWY5AXLo2f97MP7th/mP6rM5TXQj4mjyb15eBfyFjGyYZGewBu0L617nycdjxhvZcPRfshn9tw/A35uWbykuijR5OfSZdlimyCAQrfYPJSU+sjxU6rPmHL51q2rbvkhd/lgfRaVR6SXgzOgtYvxX5PoXICHMw6lH90Hfxku/1Kli5Zq0n80Vi5hI5aSXzV3MsxxuZjR/x/6mn9VsUtaUfAx6ulWfiX6AqGRNEy7LFtq+fiWHzjb+itUOqirX6xFhTkJ6gPUB6gBAehAW3o4xXqqgwuPZm1bhI0aPMXHkqmMp5oZuwtYSplnl7TUllGqdgrh0oPSlhWhlU0aW2jk+EnsE8iSPzBX8DV3gyhjqd7TRQ2laRmirSh0UagFGoBRrkAs1yAunRjplnO6Ng83O/RZvKfUj4mjyb15eBoTjbSsVamw3ZGC08l2jkvrXufKrYWpDdy4dL7kMPvX8GN9S79FncpdRGhyd12XhYhtAgEqkdk8l6h1jzPY+aukWjP/FHs/tIwRxLQ4AegWo1mqJdsfS5mJ5abl2S9jcejOuEuF0jt0eYecbiz/SqFdf7H9n+C/RfQ1+a6fgyrLStH/FHyDU2Zmn4SAT6FbdGLVKKfYYlWSdWTXaaPAVDImiZ90jU+bVMk2SRDzYbfIhT4d6WIa61uVwKyVToIdOgEB7ZAFkAIDqOQtIc02c0gg7iDcFNxext2BYkKiCOUd5ozhueNDh53WHVp5JuJtUp54KRIAqIlEsQo2zxPif7L2lp8dR8DYrsJOElJcBOKnFxZhs1O6KR8T/ajeWnm02v46/Fb0ZKSTRgyi4tpnTSvRwVaUApdAAcgFGuQGjdFtP8AdzSe89rR+QG/9SyOU5axj4v55GtyZHSUvBeX/wBLTj9T1dNM/wB2J58c029VQoRzVYrvRfryy05PuMNhNmjkvpj5lDzDRd4Q6aHkOztyndmN8gT/AKll8pS0SNPk6OrZcljmuCA5eNC6tzj2ME6WYepxGjmtoL81x+F7Tp8HHyWmpWlTn9vn5M3KnGpD7lqyIrOopcRpb2dSyPkZ/hyDPaRw/VJQ/wB0Hwvb9nVP/TJd1/0ZnXyl8jidq1JbmVHa5rGTdX1tPE/aWAO+Juh3qCqtRalqnsRXSPRZ9M2QDTE8E/A/QfXNSjK0rCqrq5nzCrxSFGoBQBAdWQHtkB4QgOSgLt0ZYtmvfTuOh/bj4OA7YHMWP5VSxtO8VNcC7g6lm4PiaQCsw0ToFcPRm/SjhWZLHUtGiTsScHt9gnmLj8q0sDUunB8DNxtOzU1xKc0q+UTtrkAoHID0OQHWchw2rI2h6mjhaRZxbnuG0Of2iD52XzuMqZ60n9vI+hwcMlGPn5kV0oV3V0RYNcz2s8Bdzjys235lLydDNVv2Ij5QnlpW7TKmlbphktg0em6A0bIKP7l0nvyPI5NOYP6PVYnKMunbsNnk+PQuWhZxoggBAZL054UX0pkA0xOEg8NB9CVfg81F9q18ihLo1lfZ6FDr8YceqqIyR9pphDNba6OzdPg1vktCLXRnwfz9soyT6UOK9PlhidNirW9mVdm0Xro5r7tkhPdOe3kdDh52PioKy4k9J8C7VNO2WN0b/Ze0tPIiyrXs7li11YxqopXQyPif7THEHcbaiOBGnxWhCSa0KE42YAr2eBQFAdhAdBAeFAJOQClJUuieyRhs5jg4cwb2XJJNWZ1Np3RuGG1rZomSs9l7Q4cN48DceCxJwcZOL4G1CanFSQ7BUZIMsdw0VNPJCe805p9140sd4Gy9Up83NSPFSGeDiYiGlpLXCzmktcNxBsQt1O+phtWdjsOXQdgoDoFATOSeGfaaqOO12A58nBjdNjzNh4qDE1eapuXHh4k2Hpc7UUeHHwNwC+aZ9IZL0oYp1tW2Fp7MDdO7rHgE+QzfVbvJ9LLTzPj6GHyhVzVMq4epVmaSr5RJumOZGSNdtHM6kBq+T1H1UEbPdYB6aV83iZ56jZ9HhoZKaRJKuTggBAQOV+HCaB7HC4c1zSN4cCCPVXMJNKVnsyni4Nxut0fMQzoetpX64pSW+F9PiCrNOWSMqT4PQr1I55RqritSShd2Qdh+a0IPRMz5LVolMGrjBMyUd09ob2HQ4eSklHMrHiMsrNippQ9oc03a4Ag7wdSz5Kzsy/F3Vyn9ImClwFSwaWANlA2svof4X08OSmoTs7ENaF1cozXXV0pigKA7DkB0HIALkAmUB5dAX7oxxbQ+mcdV5I+RPbHmQfEqhjKe00XsJU+ll/BVCxfudhy5Y7cqGL5CtqKt0xkLI3gFzWgZxeBYkE6ACADt03Vuni3CGW12VKmFU55rjnGsj4fsckdPGBIBnscdL3OZpzS47xceK808VPnU5vQ9VMLDm2oLUyuJ9wtYyhTOQ4a/0f4EaaDPeLSy2c7e1vdZ8yeJWHja/OTstkbeCo83C73ZO43ijaaCSZ3cabD3nH2WjmbKtRpOrNRRarVVTg5MwqSVz3Okebue4uceLjcr6RJJWR84227scUUdyunCy4DSddURM7rSHu/IQRf82b5FQYmpkptk2Hp56iRrEbbABfNt3Z9GlZHS4dBACATqI85pC9QlZ3PM43Vj506Y8BNPUCpaOy8hklhtA7JPgLeAWhW1Uay8GUKOjdF+KK5g9QCCw7dI4FXMLUTWUp4mDTzIk4QrqKbL3kHjFv8AyzzvMRPmY/mR4qviKf1IsUKn0suzmggggEEWIOog7CqZaMtysyeNJJnsBMDz2T/Zk9x3DcVdo1cysynVpW1RCAqwQHQQHt0AXQAgOUBKZNNn+0MfTxue5jrnN0NzdTg52oXB2qKrly2kySlmzXijZwVkGudheTp5LO1jS57mtaNbnENA5kootuyOtpK7KljHSLDH2adpmd7182Mfmtd3h5qzTwcpdbQrTxcY7ambyzZ73vIDc9znFrdDRnEmwG7StRKySMyTu2y7ZAZMGVwqZm/dt0xNI/aOB9sj3R6lUsXiMqyR39C5hMPmeeW3DvNRYVjs2EZZ0g5Q/aZupjN4YXG5B0SSaieIbpA8VsYLD83HM93+EY+NxHOSyrZfkqwFzZXikSMIzRx2c0BonR9hmawzOGmS1r+4L5p8bl3isflCtd5FwNbk+jZZ3xLkss1AQAgBACAqeXmT7aqB7HDQ4W5HYRyKv4WomnCWzKOKptWnHdHzJ1T6aZ0Mmh7HW57iOBGlcpuVKeR8DtRRqwzriWWgmzhxW1SnmRjVIZWSTNhBsQbgjQQRqIKkIzRsmcfFQ3NfolaO0PeHvt+o2KjVpZHdbF2lVzqz3Jeoga9rmPaHMcLOadRBUSbWpK1dGa5TZLvpSZI7vg363R8H8Pxeat0q19GVKtK2qIBrlYIDq6A6QHhQA11iDa9iDY6jbYeCA2zBJ45II3wta1jmghrQAAdRFhuNwseomptSNem04pxFq2tjhbnyvaxu9xtflv8ABeFFy0R6clHcpeMdI7dLaSMuOn7yQWbzazWfGytU8I31itPFpdUpOI4jPUnOnkc/cDoaOTBoCuwpRhsinOrKW7EBYKQjLtkfkW6UtmqRmx6C2M3DpNxdubw1lUsRilHow39C5h8K5dKe3qadGAAANAAsANAA2ALKZqIp+X2VXUtNNA775w+8cP3TTsv75HkDyVzCYbM88tuBUxeJyrJHczuNlhZaxkjunitpKHSWyfw41MrW93WeDBoJ/MeyPzHYoa9VU4NktGk6k0jYaWEMaANgXzk5Znc+ihHKrCy8HsEAIAQAgOJWZwsV2Ls7nJK6sYn0w5El4+0QtvIwaQO+y+kcxcnzG5aMlz8LrrL8oz4vmJ2fVf4ZlmE11l7wtex4xNC5baOoDhxWtF3V0ZUlldmLtlcxwewlrmm7SNYKNX0ZxOzui/5NZStqAGPsyb3e6/iz9FTq0nHVbF2lVUtHuT9v+ygJip47kRHIS+nPVP2s/duPIaWnlo4KeFZrchnRT2KRiOGTU5tNG5v4tbDycNCsxqKRVlTcRsx6kPB3dAckocJnCsqZ6aEwxZti4uDnDOLL6w0Xtr06bqGpQjN5mTwrygrIiKmV8r8+V7nuPecbnkNw4BSRgkrIjlNvc8BAXo8kphGAVFSfuozm++7ssH5jr8LqOpVhDrMkhRnPZGiZOZFw05D5D1so1EjsNP4W7+J9FnVsVKei0RoUsLGGr1ZawVULRTMrstxDeGlIdNqc/W2Llsc/0HorlDCuXSnsVK+KUdI7meQsNySSSSSSdJJOsk7StTYzG7j2FiAXhjMrs0AltwDbW9x1MbxPoASdS43Y6lc1jJPBeoju62e7S4jVe1g1v4QNA/3WFjMRnlZbG5hKGSN3uWFUS6CAEAIAQAgBANMQoxI0ghTUqrhK6IqtJTjZnzx0n5DvpZHVMDewSTI0D2TfS8Ddv3K3VhmXO0/uv37lOlPK+aqfZ/oqmF4la2lT4bEkOIw5aYKtrm6Vpppq6M1xadmLNYDqOrURoIO8FdOFswPKx0dmVIL27JBpePiHe56+arVMOnrEsU8RbSRdKSZkrc+J7Xt3tN7cDuKpSvF2krFyNpK8Xc6khBBBAIOsEXB5g60UrHXG5BV+R1LJp6vMO+I5n8ur0Usa8kRSoxZB1HR7/Z1BHB8d/Vp+imWJ7URPDd4yfkBPsliP8QXr+Sjz/HZ1F0fTnXNEPBxXHiUdWGZJUnR0397UOPBjA3+Yk/JeJYt8F8+d57jhFxfz53Fjw3JOkhsREHuHek+8POx0DyVeeIqS428CeFCnHgToVcnEK/EYoG50z2sGwE9p3BrdZXqFOU3aKuclUjBXkzPMpcsZZwY4M6KLSC69pHjmPZHALQo4WMNZasz6uKc9I6IqsUYGpWyqP6eK6AVjjMhIBzWN9t9r2vqaB3nHUGjWuN2OpXNGyMyczbSPbm2BzGHSWA6y47XnadmrZpysZifpiamEw31Mu4FlkmqeoAQAgBACAEAIAQEfi2GtmaQQNRVihXdNlevQVRHz9l/0dyUz3TUrSWXu6IXJG8sG0cPJWp0s/wDspfdexWhVcf8AXV+z9ynYfiK90MSeK+HJmnrSNINwr8apQlSJujxBr+BU0ZJ7EMotbj+mqXRuzonuY7e02vzGo+K7KKkrNBNxd0yx0OWsjdE7BJ+JtmO8R7J9FVnhIvquxZhi5LrK5NUuV1K/W8xndI3N/mFx6qCWHqR7/AnjiKcu7xJSnrI5PYkjdycCo3GS3TJFKL4jjq+C85j1YM0LlxZDWpxSCP25Y283tB8rr1kk+BzPFcSErsvaSP2XPlO6Nuj+J1hbldSRw8meJV4ormIZfVEuiBrYR7xs+T1Fh5KxDCxWstSvPFSekSJZG+Ql8jnOO1ziSfVWkklZFRtt3YjUWvZdBIYfhBd2pOw3+Y+GxAO54QQALtjJsA0XklO5g289QXG7HUrlzyVyX9mSVoAbpjiGlsd+849+Q7XHw45eKxSXRiaeGwresi9RsAFgslu5qpWOlw6CAEAIAQAgBACAEAIBrW0TZBYhS06soO6IqlKM1ZmP5fdFwkLpqfsS6z7j/iGw8QrzUK+qdpeviUk50NHrH8rwMnqGTUz+rnYWOG/UeLTqIXlVJ0naasenThVV4ajuGoB03seCtwqKRUnTaJGDEHt16R5hWVUa3K8qaexIU+JtPD1CkjNMicGhz9paV7PIk/MO5AJFwGokciQhwRfGHayTzN/muNXOp22PWUzdyZUdcmxZkIXThL4dhcjtLYyeJsB6rjaW4SbH9VRZuh8jb+5H2vM6kTudasc01M2PtEW4u9rw3LpwdUkr6h2bTs6zTpe64ibzPfPAKOdSMVqSQpyk9C+ZN5KNiPWSEySkaXutoHutHdbwWRiMY5aRNXD4RR1kWtrbalnt3NBKx6uHQQAgBACAEAIAQAgBACAEBxJGHCxC6pNbHHFPcrOUeR0FUwtexrgb6xqO8HYeSu08VplmropVMLrmg7Mx/KPoomhJdSuuP7N99Hwv/VSqlGWtKVu5+5G6so6VY3717FKqWz05tPFJGd7gc08nainO1KfXVvTzHN06nUd/XyO4q1rt3MaFPGvGRBKhKI7jqNzvPSp41OxkMqfahdtQeB8VIqjInTR31/A/Neuc7jzzfedCfgfJd5zuOc33irJeBXtO55asPaWqzdQA4krpwfux1jR25HH8LdA8yvLlFbs6oSeyFaKrqajRSU5AP7wg2/jcNPhdRusiRUmWvBOjx8hD6uQyHXmC4ZyO13oOCp1saloi5RwbeuxomHYVHC0NY0ADQAAAByAWZVrym9TTp0IwWg/UBMCAEAIAQAgBACAEAIAQAgBACAEAIBOSEO1helJrY8uKe5E4hk5FKCC0G+wi4VqnjJx0K08JCWpRsY6IqWQktZmOO2Nxb/L7PopOdoz1lG3hoRc1Wh1ZX8dSp1/RBM39jOeT2X9W2+S9qMH1Zv7/ABHlymutDyIiXo6xBmrqX8nvB9Wr2o1OEl+fY8OVPjF/j3EhkZiA/csPKUfovcXU7F5/0eHzfa/L+xePI7ED+5YOc36NXvPPsXn/AEeMlN8X5f2P6Xo+r3+0YGDgXvP9IHqjqyW8kvDX2HNR4Jvx09yew/onef207zwaAwfUqKWIit5NksaEntFIt2DdG9LDY9WC73nkvd4F2rwsoJYtLqonjhG+sy202HMZqAVWdect2WYUIR2Q7AUNyY9QAgBACAEAIAQAgBACAEAIAQAgBACAEAIAQAgPC0Ltzljgwt3LudnMqOfszdwXeckcyR7D0U7dyZ5HckTsRjcvOZncqOrLh0EAIAQAgBACAEAIAQAgBACAEAIAQAgBACAEAIAQAgBACAEAIAQAgBACAEAIAQAgBACAEAIAQAgBAf/Z"/>
          <p:cNvSpPr>
            <a:spLocks noChangeAspect="1" noChangeArrowheads="1"/>
          </p:cNvSpPr>
          <p:nvPr/>
        </p:nvSpPr>
        <p:spPr bwMode="auto">
          <a:xfrm>
            <a:off x="433569" y="29983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2093960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equester.mturk.com/images/overview/categorization_300.png?1411074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41" y="2906385"/>
            <a:ext cx="28575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4"/>
          <a:stretch>
            <a:fillRect/>
          </a:stretch>
        </p:blipFill>
        <p:spPr>
          <a:xfrm>
            <a:off x="4590875" y="3017675"/>
            <a:ext cx="4207357" cy="2292020"/>
          </a:xfrm>
          <a:prstGeom prst="rect">
            <a:avLst/>
          </a:prstGeom>
        </p:spPr>
      </p:pic>
      <p:sp>
        <p:nvSpPr>
          <p:cNvPr id="3" name="Pladsholder til tekst 2"/>
          <p:cNvSpPr>
            <a:spLocks noGrp="1"/>
          </p:cNvSpPr>
          <p:nvPr>
            <p:ph type="body" sz="quarter" idx="10"/>
          </p:nvPr>
        </p:nvSpPr>
        <p:spPr/>
        <p:txBody>
          <a:bodyPr/>
          <a:lstStyle/>
          <a:p>
            <a:r>
              <a:rPr lang="en-GB" dirty="0"/>
              <a:t>People and information Asset Management</a:t>
            </a:r>
          </a:p>
        </p:txBody>
      </p:sp>
      <p:sp>
        <p:nvSpPr>
          <p:cNvPr id="4" name="Pladsholder til tekst 3"/>
          <p:cNvSpPr>
            <a:spLocks noGrp="1"/>
          </p:cNvSpPr>
          <p:nvPr>
            <p:ph type="body" sz="quarter" idx="11"/>
          </p:nvPr>
        </p:nvSpPr>
        <p:spPr/>
        <p:txBody>
          <a:bodyPr/>
          <a:lstStyle/>
          <a:p>
            <a:r>
              <a:rPr lang="en-GB" dirty="0"/>
              <a:t>Content Restrictions</a:t>
            </a:r>
          </a:p>
        </p:txBody>
      </p:sp>
      <p:sp>
        <p:nvSpPr>
          <p:cNvPr id="5" name="Pladsholder til tekst 4"/>
          <p:cNvSpPr>
            <a:spLocks noGrp="1"/>
          </p:cNvSpPr>
          <p:nvPr>
            <p:ph type="body" sz="quarter" idx="12"/>
          </p:nvPr>
        </p:nvSpPr>
        <p:spPr>
          <a:xfrm>
            <a:off x="362308" y="1923509"/>
            <a:ext cx="3355541" cy="750858"/>
          </a:xfrm>
        </p:spPr>
        <p:txBody>
          <a:bodyPr/>
          <a:lstStyle/>
          <a:p>
            <a:r>
              <a:rPr lang="en-GB" i="1" dirty="0"/>
              <a:t>Definition of important information and categorisation</a:t>
            </a:r>
          </a:p>
        </p:txBody>
      </p:sp>
      <p:sp>
        <p:nvSpPr>
          <p:cNvPr id="6" name="Højre-venstrepil 5"/>
          <p:cNvSpPr/>
          <p:nvPr/>
        </p:nvSpPr>
        <p:spPr>
          <a:xfrm>
            <a:off x="3850784" y="1945258"/>
            <a:ext cx="928250" cy="35368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Tekstfelt 6"/>
          <p:cNvSpPr txBox="1"/>
          <p:nvPr/>
        </p:nvSpPr>
        <p:spPr>
          <a:xfrm>
            <a:off x="5021920" y="1923089"/>
            <a:ext cx="3571079" cy="646331"/>
          </a:xfrm>
          <a:prstGeom prst="rect">
            <a:avLst/>
          </a:prstGeom>
          <a:noFill/>
        </p:spPr>
        <p:txBody>
          <a:bodyPr wrap="square" rtlCol="0">
            <a:spAutoFit/>
          </a:bodyPr>
          <a:lstStyle/>
          <a:p>
            <a:r>
              <a:rPr lang="en-GB" b="1" i="1" dirty="0">
                <a:solidFill>
                  <a:srgbClr val="15143D"/>
                </a:solidFill>
                <a:latin typeface="Calibri" panose="020F0502020204030204" pitchFamily="34" charset="0"/>
              </a:rPr>
              <a:t>Who can access what kind of content? How, when and where?</a:t>
            </a:r>
          </a:p>
        </p:txBody>
      </p:sp>
      <p:sp>
        <p:nvSpPr>
          <p:cNvPr id="8" name="Tekstfelt 7"/>
          <p:cNvSpPr txBox="1"/>
          <p:nvPr/>
        </p:nvSpPr>
        <p:spPr>
          <a:xfrm>
            <a:off x="362306" y="850409"/>
            <a:ext cx="8435923" cy="400110"/>
          </a:xfrm>
          <a:prstGeom prst="rect">
            <a:avLst/>
          </a:prstGeom>
          <a:noFill/>
        </p:spPr>
        <p:txBody>
          <a:bodyPr wrap="square" rtlCol="0">
            <a:spAutoFit/>
          </a:bodyPr>
          <a:lstStyle/>
          <a:p>
            <a:r>
              <a:rPr lang="en-GB" sz="2000" b="1" dirty="0">
                <a:solidFill>
                  <a:srgbClr val="15143D"/>
                </a:solidFill>
                <a:latin typeface="Calibri" panose="020F0502020204030204" pitchFamily="34" charset="0"/>
              </a:rPr>
              <a:t>The first step in PINAM is Information Categorisation and Content Restrictions</a:t>
            </a:r>
          </a:p>
        </p:txBody>
      </p:sp>
      <p:cxnSp>
        <p:nvCxnSpPr>
          <p:cNvPr id="10" name="Lige forbindelse 9"/>
          <p:cNvCxnSpPr/>
          <p:nvPr/>
        </p:nvCxnSpPr>
        <p:spPr>
          <a:xfrm flipH="1">
            <a:off x="4297657" y="2411238"/>
            <a:ext cx="17252" cy="36962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kstfelt 8"/>
          <p:cNvSpPr txBox="1"/>
          <p:nvPr/>
        </p:nvSpPr>
        <p:spPr>
          <a:xfrm>
            <a:off x="971102" y="5504615"/>
            <a:ext cx="3083669" cy="369332"/>
          </a:xfrm>
          <a:prstGeom prst="rect">
            <a:avLst/>
          </a:prstGeom>
          <a:noFill/>
        </p:spPr>
        <p:txBody>
          <a:bodyPr wrap="square" rtlCol="0">
            <a:spAutoFit/>
          </a:bodyPr>
          <a:lstStyle/>
          <a:p>
            <a:r>
              <a:rPr lang="en-GB" b="1" i="1" dirty="0">
                <a:solidFill>
                  <a:srgbClr val="15143D"/>
                </a:solidFill>
                <a:latin typeface="Calibri" panose="020F0502020204030204" pitchFamily="34" charset="0"/>
              </a:rPr>
              <a:t>Content</a:t>
            </a:r>
          </a:p>
        </p:txBody>
      </p:sp>
      <p:sp>
        <p:nvSpPr>
          <p:cNvPr id="12" name="Tekstfelt 11"/>
          <p:cNvSpPr txBox="1"/>
          <p:nvPr/>
        </p:nvSpPr>
        <p:spPr>
          <a:xfrm>
            <a:off x="5345075" y="5500526"/>
            <a:ext cx="2698955" cy="369332"/>
          </a:xfrm>
          <a:prstGeom prst="rect">
            <a:avLst/>
          </a:prstGeom>
          <a:noFill/>
        </p:spPr>
        <p:txBody>
          <a:bodyPr wrap="square" rtlCol="0">
            <a:spAutoFit/>
          </a:bodyPr>
          <a:lstStyle/>
          <a:p>
            <a:r>
              <a:rPr lang="en-GB" b="1" i="1" dirty="0">
                <a:solidFill>
                  <a:srgbClr val="15143D"/>
                </a:solidFill>
                <a:latin typeface="Calibri" panose="020F0502020204030204" pitchFamily="34" charset="0"/>
              </a:rPr>
              <a:t>People and Knowledge</a:t>
            </a:r>
          </a:p>
        </p:txBody>
      </p:sp>
      <p:sp>
        <p:nvSpPr>
          <p:cNvPr id="11" name="Rektangel 10"/>
          <p:cNvSpPr/>
          <p:nvPr/>
        </p:nvSpPr>
        <p:spPr>
          <a:xfrm>
            <a:off x="222120" y="839019"/>
            <a:ext cx="8716297" cy="47028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3509478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Content Restrictions</a:t>
            </a:r>
          </a:p>
        </p:txBody>
      </p:sp>
      <p:sp>
        <p:nvSpPr>
          <p:cNvPr id="4" name="Pladsholder til tekst 3"/>
          <p:cNvSpPr>
            <a:spLocks noGrp="1"/>
          </p:cNvSpPr>
          <p:nvPr>
            <p:ph type="body" sz="quarter" idx="12"/>
          </p:nvPr>
        </p:nvSpPr>
        <p:spPr>
          <a:xfrm>
            <a:off x="367331" y="905414"/>
            <a:ext cx="8447087" cy="5648325"/>
          </a:xfrm>
        </p:spPr>
        <p:txBody>
          <a:bodyPr/>
          <a:lstStyle/>
          <a:p>
            <a:r>
              <a:rPr lang="en-GB" sz="2400" dirty="0"/>
              <a:t>Content restrictions can be linked to both users, data, folders and documents: </a:t>
            </a:r>
          </a:p>
          <a:p>
            <a:pPr marL="457200" indent="-457200">
              <a:buFont typeface="Wingdings" panose="05000000000000000000" pitchFamily="2" charset="2"/>
              <a:buChar char="§"/>
            </a:pPr>
            <a:endParaRPr lang="da-DK" sz="2400" dirty="0">
              <a:solidFill>
                <a:schemeClr val="tx1"/>
              </a:solidFill>
            </a:endParaRPr>
          </a:p>
          <a:p>
            <a:pPr marL="457200" indent="-457200">
              <a:buFont typeface="Wingdings" panose="05000000000000000000" pitchFamily="2" charset="2"/>
              <a:buChar char="§"/>
            </a:pPr>
            <a:endParaRPr lang="da-DK" sz="2800" dirty="0">
              <a:solidFill>
                <a:schemeClr val="tx1"/>
              </a:solidFill>
            </a:endParaRPr>
          </a:p>
        </p:txBody>
      </p:sp>
      <p:pic>
        <p:nvPicPr>
          <p:cNvPr id="5" name="Billede 4"/>
          <p:cNvPicPr>
            <a:picLocks noChangeAspect="1"/>
          </p:cNvPicPr>
          <p:nvPr/>
        </p:nvPicPr>
        <p:blipFill>
          <a:blip r:embed="rId3"/>
          <a:stretch>
            <a:fillRect/>
          </a:stretch>
        </p:blipFill>
        <p:spPr>
          <a:xfrm>
            <a:off x="993019" y="3806659"/>
            <a:ext cx="1886583" cy="1886583"/>
          </a:xfrm>
          <a:prstGeom prst="rect">
            <a:avLst/>
          </a:prstGeom>
        </p:spPr>
      </p:pic>
      <p:sp>
        <p:nvSpPr>
          <p:cNvPr id="6" name="Tekstfelt 5"/>
          <p:cNvSpPr txBox="1"/>
          <p:nvPr/>
        </p:nvSpPr>
        <p:spPr>
          <a:xfrm>
            <a:off x="4798066" y="2206082"/>
            <a:ext cx="4345934" cy="3416320"/>
          </a:xfrm>
          <a:prstGeom prst="rect">
            <a:avLst/>
          </a:prstGeom>
          <a:noFill/>
        </p:spPr>
        <p:txBody>
          <a:bodyPr wrap="square" rtlCol="0">
            <a:spAutoFit/>
          </a:bodyPr>
          <a:lstStyle/>
          <a:p>
            <a:r>
              <a:rPr lang="en-GB" sz="2400" dirty="0">
                <a:solidFill>
                  <a:srgbClr val="15143D"/>
                </a:solidFill>
                <a:latin typeface="Calibri" panose="020F0502020204030204" pitchFamily="34" charset="0"/>
              </a:rPr>
              <a:t>Restrictions: </a:t>
            </a:r>
          </a:p>
          <a:p>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Who can access?</a:t>
            </a: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Who can read, edit, etc.? </a:t>
            </a: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Allowed reading time?</a:t>
            </a: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Allowed copying and attaching?</a:t>
            </a: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Allowed forwarding?</a:t>
            </a: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Etc.</a:t>
            </a:r>
          </a:p>
        </p:txBody>
      </p:sp>
      <p:cxnSp>
        <p:nvCxnSpPr>
          <p:cNvPr id="9" name="Lige forbindelse 8"/>
          <p:cNvCxnSpPr/>
          <p:nvPr/>
        </p:nvCxnSpPr>
        <p:spPr>
          <a:xfrm>
            <a:off x="4157932" y="1966823"/>
            <a:ext cx="34506" cy="401453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Højrepil 11"/>
          <p:cNvSpPr/>
          <p:nvPr/>
        </p:nvSpPr>
        <p:spPr>
          <a:xfrm>
            <a:off x="3430438" y="3008923"/>
            <a:ext cx="1312836" cy="3278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
        <p:nvSpPr>
          <p:cNvPr id="13" name="Højrepil 12"/>
          <p:cNvSpPr/>
          <p:nvPr/>
        </p:nvSpPr>
        <p:spPr>
          <a:xfrm>
            <a:off x="3430438" y="3810187"/>
            <a:ext cx="1312836" cy="3278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
        <p:nvSpPr>
          <p:cNvPr id="14" name="Højrepil 13"/>
          <p:cNvSpPr/>
          <p:nvPr/>
        </p:nvSpPr>
        <p:spPr>
          <a:xfrm>
            <a:off x="3430438" y="4649996"/>
            <a:ext cx="1312836" cy="3278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
        <p:nvSpPr>
          <p:cNvPr id="7" name="AutoShape 2" descr="data:image/jpeg;base64,/9j/4AAQSkZJRgABAQAAAQABAAD/2wCEAAkGBxQTEhQUExQVFhUXGBsZGBgYGRwfIBwcHR4cHiIgHR8aICggHR8lHBoeIzQhJSkrLjIvICEzODMtNygtLisBCgoKDAwNDgwMDisZFBkrKys3KysrKysrKysrKzcrKyssKysrKysrLCsrLCsrKyssLCs3Kyw3KysrKysrKysrK//AABEIAKMBNQMBIgACEQEDEQH/xAAcAAEAAgMBAQEAAAAAAAAAAAAABQYDBAcCAQj/xABMEAACAgAEBAQEAgQKCAMJAQABAgMRAAQSIQUTMUEGByJRFDJhcSOBQlKRoRUkMzVicrGz0fAIFjRDc5KywYOi4SVTVHSCwtLT8Rf/xAAUAQEAAAAAAAAAAAAAAAAAAAAA/8QAFBEBAAAAAAAAAAAAAAAAAAAAAP/aAAwDAQACEQMRAD8A7jhhhgGGGGAYYYYBhhhgGGGGAYYYYBhhhgGGGGAYYjc3xcR5iOEj+UGzX33oVW91/jW1yWAYYYYATj4rA9DePE/yt9jjU4GtQr03smiSLv6/bAb+GGGAYYYYBhhhgGGGGAYYYYBhhhgGGGGAYYYYBhhhgGGGGAYYYYBhhhgGGI+TMH4lUs0Uuv8Am+n27/24kMAwwwwDDDDAMMaPGMy8cWqMAtqUbgkUWAJobnYn2xCxeJ5GdVEBALRrbA95ArdLptJsKelMSSBuFowxC8e4nJEwEal20MdIUtuKqwu4vpfueh6YwycYnDheSa5oQkIxtdagtfYaHVuh3Vx2sB94gx+OgpS3pN0dgDqFn/O+/tifxoScNDTrMWNqpUL23v8AxxrZzjZSRk5YIUgFtddkJ20+z+/bAbcnFIlfQWIbUF+VqsgEC6roR3wy3FI5GCoSbBN6SBtp7kf0h/msQy8UikJ/CjsnUWZqFBY6IJUW1SLQ26Gj0vXyHFQvLqFNejsQBvGj3emxt+iNvvgLXN8rfY4gv4diy2XR5Sa1FbUdDuel+3teNzhvFefrATSKNerruV39tx9f27YzZDK+hBIg1ISR02JsWNzWxrrgIyTxhlxrvXaHSw0i7vSAADubB2F1W9WL8TeM8uv6/e9hdDVdC/6N71sR71iwSRijsD17f59him+Bc7nykzcRjKkcvQNCAkktqrT13I/b9cBauF8RSdC6Xp1FbPev8/frjcxBqI0HLijkiF2dC1ZFLRo9NIA9gF+m32GIuQNeYUn6kAbd9/8AJwE3hiNbhZN/jS17aj/jv/n6U/gw7fiyd97+v3/z+ygksMYcrCUFFmbfqxs4zYBhhhgGPDyqNiQPuffb+3HvEJnlDZqIMDVe9XsT9zv2/bscBN4YYYBhhhgGGGGAYYYwZ7NpDG8sjaY41Lu2+yqLJ232AwGfDGnwzikOYQSQSxyof0kYMPsa6H6HG5gGGPJce4264xyZlVKqTux0gfWi1fTYE74DRc/xtd/0Kr3+Y7f5/L2kZZAotiAB3JofvxoSEfEA6hsNJAJJBpj6gBsK6Eke3UjGPj2TjmVVeRlGpa011JGnsa37/fAYuKR5gM0iSqqAbKSB2G3qWr1A7k9x0rfyuXzhH8qqk9jpNdL3CG7/AHf2aOd4Ll0PLeV7kGk/Jtuz23p3sIUF3dkVucDwfLUpOZc0GUHUvQlXNECwBpvrsPoNgluJNDqHMl0FrHUAenc2a2qx1I6j3xqSnKBgvP3J00rg0frpHp+5xjysOU5AR3JB39bU3qpiDoqzSgn87649PkMgTvpsG/ne7GkbUetgfswEhl+IZdNMYmQkn0+sEknfr71+7EP4+8XDI5dXjCvJKajs+mqsua6qBWw62PvjOeH5Nvw0NFiwtGYkFlZW3NjdVYb7be4xR/PGHT8FQpFWVdug/ktv2D92AzZvO8cy0XxkrQMlAvFoXUqn9bSoNC+zmr++JjjfiTMzcNjz2RbRpszRlVY0NmosP0CL7WpJ9hjBmPAGqJmfimcaIpbapCVKVZJtqK174lfDAymR4c7pmBNl1Lu0mxsmgVAHfoNPUk/XAQGa8zP/AGakiFfjGPLK1elh8z6f1SKIHuwHY4++KOPZ/KZDLSyNGMzLJ6/w19K6CQpB/SFCz77dsUDgs65fNQZyTLkZVpnKDqAFJHp/WMZYH6lffpf/ADskDZTKspBUy2CNwQUaiD3FYDRzOe4zLlznIhDBAF5ixqqFig31gOrE7WeosdBvvLcM8wVPDXzUkaGeNhFoGwdyBpI60pXc/wBVgO2LLkplThSOxAUZNST9BEMcKggb+DZGo6Rm4QfuIpv/AMh+0YC/ZbOcceD41GgEZXmcoIupkA2IGkkitwNd1jbz/mHI/CxmoQiTCZYpARqAOkta32Io963G9XhwDwQ02VgkXiWcCvEh0LI2lbUWoGrYDpX0xX/EPCMrl+GSDK5n4gNmY9RBX0lVfb04CyeGPFHE848UggRMqARI+3qKqbKliCRrA2VTW4s4weB/HUzZPOZnOPzBCI9ICqpJYEBfSB1ahZxavBP81Zf/AIH/AGOOPcDQnhGfrtJliftq/wASMBcuG8T45nIjmoGgSK20R0tvpNUupWJ3BFllsg9MZ4vMKWbhmZlULHmoDGGoWKd1XUFa621CjdEfbGt4L8INmMnDKnEc3GCCOXHIwVCGIIAB23F/nffGlxfgOVyuR4jyM3z5PwVlUlbQidetb3djf2OA3OFeIOM56ANlxFGEBDTMB+Iw66QykDahsKu9x0G34I8wXfJ5uXNnWcsEYMAFLiSwqkDbVrWrodR7by/lV/NUf3m/vHxyfw9GTw3iVdvgyfsJJP7OuAunDOJcb4grZjLyRQxWQq0oBrqF1IxajtZIF39cS3hnx+/wubbOJU2UoPQrWSSoUjor6xpNbbg4l/K2ZW4Zl9P6OtWHsQ7f23f54r/mJ4jgzWSzcUDFmgkj5npNfygWwehGr/HAa/DeJcczkRzUDwxxW2iOlttJIpdSsTuCLLLuO2LP5eeLjn4nEihJ4iBIBYBBumAO46EEWaI+uKt4L8INmMnDKnEM3GCGHLjdgqkMQQADtuL/ADvviZ8HcCgyr5v4TNrPmK0urkUjAt84T1btY/I4C+4ic3/tUXTp3BvcP0PTt064eFuJPmMsksgUM17KCBV7bMSf/XHzNOfiohW1EWdO+xO3fb6V9e2Al8MVTN8YzmsqsB06pFsRyWdLMFINhQCoB1HrdAHtg4Z4lzJzMEGYRI2dUZgEezriZqG506ZAVs7HQ/QgAhcsMMMAwwwwDGpxfMiOCWRkaRUjZiijUXABJUA9SelY28UnzNfMS5WaDJy5XXypDmI5Xp+Uykekfok/rNQ+uApX+q2azkonyWQHB9weeZXR2XrXIjpR9QwH3xdPCvFc3Fnn4bnZUzDDLjMRzqmglNfLKuo21X0rt164qOak4pPlTl5M/wAFEUkXLYc1tQUrR7VqA/fjq/BcsI4IF1iQpEicz9alA1X/AEqvrgIjjHCo0aTMTSAITZHLvrQF0d6Pev7MYpPC5CsyuHbbSNIXcCQKSbItTLdgX6RsTZO544/2OT7p/wBQxocQz+ZyzFXlD64ZGUhANDIt7e4+/wD/AENx/C4NU42KsbQEsyqwJY2LDFrK99999vL8BEb89pFCoAxCxhdl5bHZT0/C22ujVmhj63E5tWSCkEyxOzAgephGCO23qPasR+T4rNUmvMESrHIzQvEFIIUkFD3AIve7HbASvE3yzRDNSFuXSsDv/S0mvcaj129+mI6bivDhTGQiwraqfoFKgnburV9yO9Y+ZHP5mZ0jEoQHLpIToUm+9DpuT+7bGrlePSyLAtlWZGZ3SLWxpmUAKAQOm5rAS2Ry2VnNQOxETEMBq21KykAmqvqSPb64kW4JEQNjt036dPf7Ygn4nmuSrEOgEjLJIIvVoABVwjDobN+1flj3meIzciJ0n5kZdtc0cQLKv6Nodhvdmh2/MN/ikmUySCeeQRIGADMx6kyGu5NmR9v8MQXE+KcM4wvwiZpGl3ePTeoMoO4DABvSTa+1+1iuedE5fgqsZVm/jCU4XTYp+o7H9mOb+RprjEB9kl/u2wHUv/8AOc7yxBJxGsvsun11V0BpLAbmgFsjpiV494C5mXgykOZEMEQLsrLqaRr3djqA2s7VQJ+gqx57O5bMwhDOqCVVYDWqvVCToenpFnbpeILNeH8tIEeLOKF1CT5o2UqFPSq2AAINkAL9zgJPjvhKHM5EZRCEEYXlN10FRsT72Cb9wxxz/wAfcDlyfDMvDLMJgmZqMhSulDG50mybog19CB2xc+Hx5GBRmlnCqo5pVjGD+KnpVhQYHTWlbB2273m8XcPyvEIkifMiPRKp9LJesh1CHV3Pq9PXbAVDIeX2anysAXPsMvJHHJymDELqUNWkPpYAnbp/3xd8t4Ly65E5KiY23Z9tRfY6/YEECu1ADcYmeF5VYYYoQ1iONUBNWQgC2a/L9uKd4q8ecNy2ZeHMzSCVFUMqoxA1LqG4FH0uD7dPbARMHlxnUVoYeIlYCT6RrHU7+kNX3AO++JfMeXMfwAycU2huaJXlZNRZgK+UMKGkgAXtXeycS/hvNZTPQ8/LMzRkstkFaI2OxH543eIcOPKVIi1GWNmIfSSupdW4o7qPzwGTgfCfh8pFly+rRHo16avbrVmvteKz4R8EJlIp8rNMs/xC7qEKehBpJHqY9XG97bY9jgmaVAPxG/DAIE7A83Qw16i3RTW1+xANY+TcGzWsOdZZeZzHEv8AKK0sbAICwCARrRHpBqjtvgK/l/AeYikkgynEiikksnqDDZfmCGi2l03FXY6YnMt5cRx5GfKrMebOULzFL+RgwAXV8ux/Svcm8ZsvwLNCWyZAjMhb8X1EBcsDqKkWajcX99zdnHw3mJmoklLsY2Ra1ajZjYfpNugDglgp3HzbEYDZ8OvBw7LfCST62jLamETrvIzMB+kO9fN27YhfAnA8pllmibMfELmlRCphZB6bFHc7nnAdqr3xbYs5mz0yyrbKd3HQjexd6tuv16bY2MvnMyWGvLKqk7nmgkb9ar2364CkSeVsiFxlc/LDE/VKb/zFJFDbbbjFk8PeB8vlstLl6MgmFSs2xYUQAK+UCzVdOt3hxWLMNI9c4oJI2GkqtBXjsLv6vTra7HsQdsYplzTl9Qn0iSNgAVv0ytqAIqxy9Jrpt1JBJCuQeXGbh1LlOIskLEmvUD7b6DRahWoVddsWvwV4SjyETqr8yRz+JJVXV0ALNAWdiSbJxp5qLMlGT8QBlYAAou4JYaSPmLe2x2PUHG3CuZDttMEJuMKIruzq5mrY+nTW/XV9MBl4jmoeF5QFY5WjWRFCrqdrlkAvuQLbp06KOoGNPNeJ8p8QGaVk5StrLxyKtiMyFNTJp5iodRTVqFHawcbUnCZM1k2hmd0bWjK5AJuN0kVtPYFk3Uk99+mI7P8Al+k4dJcxI0TtJKUCoDzpImiZ9VdPUzhaoMe42wGafx3AJErUIgsxm1xyJJGUETKOWyhzqEoI23sViS4j4jSLLrmeXIY9WltSOjrdqPQ6hiTIFQCh8wO46xcngku7TPmWaZwwZuVHpYMsSaSjArp0xUR31tuNq38l4eSHLLDq1mJzIgJKoHLFkXQrActWI0obA0rW4BwEX/r8ASGhVSJNBBmF0sjxuaVSQQ0ZoNSkEeoG1ElwjxOZpo4jGqCSLmKeZqPU7aQu3pF2xHXbVRqQy/OL+uJAtkk7E9CAfm9qHfr+yRCDrQ9vywHrDDDAMcw8Zc453NfDnhQ/iv8AGPiRLzOTtq16BXL6dMdPxA+Ks5FBl81KFhaYQOQr6belJCkdWUkdO+A4hpj/AFvDX7Mx/hjuORzDx5LLNGkch5UW0N6CNA/k9rC9NN9quuo5j/AeZ+C+N/hPJ6uVzuV8Ll+XWnVour+l6b+mOgfw4q5HKTzzRZPmRISHIUBmQHSob239Pt9sBtqTnstIjgxHWFOxJ9JUnrXXf3r92B8Os7M085kPLaNKULpDCiduprGpPxaGNRJJn4AroHRjIoDqrVYN0RT6bF7kHrjcHibKQxRNPnYKlBKOzqA4vqu/QXX0wGunA1Vo+bmiTGjIB6VpWQgVRtSACdW5NfTHwcJVyBJmxJojdY/kBUMukkkG2298R+Yz2WfiU0M4jVAkDo5kYa5JTQWtWkk8lKAG+kY3OI5LhkQlWZ4o9IDSBpipUPai/VY1WQPfAbfDcjFC4k56nTCsW9AUN9V39P7cYsn4eCpEYMxTxhlEgVWDKx1URdd7G/fEbGMi8iNHLlTlWSTMOee+osjD1gBtGhbOonptid8M53JuknwcscihyzlH1Ux7sbJ3rvgMGdyHJjEr51oyhZnlkI0eqhRVjpA6UO2Kf/rpwuIhU4oVl1MzOInZGLVdgLo7bUdsci80PHMnEsywDEZaNiIUHQ1trb3Zv3A0O5P3wp5XZ/PxCaNUjiPyvKxUN/VChmrbrVYDonmxNl24IGy86Th80rM6kbuyuTYHy7D5cUPyOW+MQD3SX+7bER4z8B5zhpU5hVKMaWWM6kLVemyAQa7EC6NXRxMeRf8APOX/AKsv922A70ngSARGEPLoKqoFrsF1dLX9JnZzd7n22xCcZThWXm1ZnPBZlYMw1pq1GQynUiL6dQcodh6DXe8Q/nv46kyqpk8sxSSVC8riwyoTQCnsWIaz1AH1xx7wj4HznEtRy0YKKaaRzpUHrVncn6AGrF1YwHaMpneCkLGnEgpUEKx0AjVGY29Tx1uGJroD9BWLFw3wfq1F5FZGLMhXS9q7SEj1JQSpNl9VGze5v8+eLvLzO8ORZMwimNjp1xtqAPsehF17Vi2+QPiyWPNjIsxaGYMUU/oSKC9i+gYKwIHej74DtOfmy+UnfM5mWCEPSozNpJNCwbNE+nt2/f8AmvzZ4lFmOK5qWBxJG3LCuvQ6Yo1NfmCMd483PBkvE4YY4ZIkdHZqkJAYaa20gnbbtj82+J+BSZHMyZWYoZI9OooSV9ShhRIB6MO2A7P5J+LcnBw1ocxmYoXEr7O2k6WC0Rf1v9mLZwzh+WzRC5bibyhFBcJNqYEMpVupC7qe3cVWOHeC/LLNcSgM8MkCIJDH+IzAkgA7BVO3q9/fHXfKjy2n4XPLLNLE+uPQBHq66gbJYD2/fgLXJ4V2B+LzIoG/xWA3vfrYrtv063itZ3jXDIyUbioqiKV9e9gliUu22qz/AI3zrzu8dSZjMyZKFyuXhbS4XbmSD5tXuqnYDpYJ32qB8N+VvEc7EJo41SNhaNK2nUPcCia+pAB7XgO28G47k3Dx5Xioad/SnNe9/TWlZOp9J6XuzfbFh/gjN2W+MJPYctVUDp0sg1d9N+ljYj8reK/CuZ4fKIsymkkalYG1Ye6kex7dR+Yx3DyB8Vy5mCXLTMXbL6SjMbPLaxpPc6SvU9iB2wF/4kJzKViLABFN+mrPNB6jc7J9v7dXNZfMSI4Da43VgKZKYMH0kH9XSUvuT073reJpcwc1HHAZb5asAjKFBEqBmk1EWugsKF99rrFf4TkOJRwQQ6J41jhCnS0R3HwmlQOYGIAWdTRU0TpJNYC4hMxY1khfl2ZRv6dzsdiNWw33HTqJDJIywqGDawlHcEkge5NX98V7jscjZbJmQtHJrhDrqVqcgX6q9RUg79Dvtj1m8zmDLLFG0rclEoqIvUzDVcmqtu1KPfARqZNysWtMy6xzIS5MwdgUcE6CxIYNptkOk3tQvGdstMERpfiyrNmNYRpNQYORDspsLpvptZUntjJxbi0wV3WRg8aRlo0RSiMQCQ7m9Vk7aT0rH3ivEZ9WcKylVgETKoVerKLBJF11/bgNXlZlE5srTK6yEO2ttIT4W2aidFc7vVXjNwwSmHMCMyLmjDG6I+sbpdeuWzTvansLPuSZThju080Mr81DGjEMq16rsUB8p9jePdZVXky2XeGHMaVdlSlcKCDZC0dO9fngIODh/FBWuUvRIBVlG/oZXcHqi6pUKCyQsZo9Rgg4LxEaGZ9bPFAJQSl81SGZy2wKrTKFC9WB3rbbjzqmEZk8ViMQOjnWgWyUtbvTdBvqNQ9t9fPcR5EpifisAnIVeW5RTfUWL9JIbpsTY36UGkf4QhlgSd53U8t20UxJAymobFQQZBmAV3pWsL0rpWKrks1yZtM+fhsMA8LMgKmUHQvZiSx2JHqroL20fAPjDm8P+Jz00UZMzx6mKoux2G5q6BwF4wwwwDFM8d+E+GyLNns7lzK0URJKySKSqAmgFdVv74t806pRZlUEgCyBZPQC+59sRj5vK5yJodayJNGQVutSuCCB0N1d1uPpgOGTcOgCyMnhwgpAMxbZ+RqjfVpcoDbD0m1G+3bHROMGYR8KMUeqMQnVPlYFndCY00rCZteiOTcGRg2wWyOuMXirwlBl4MveezcTqhyodBzJZ4mJYRFUW20i6IGwsnE/w3xRkMvlMqElbk1yIrjkL3EtFGULqD+mqIsmgOowFT8BeH50k4Zz8s6/DxZxHLqCEdpbWiNt1JojY71iDyfBs6mSjypy0yM2RkiBjgjZ3keWb8OaWQEQxAMGr0k6iQ10MdPPjnJ8pJA8h1u8axiKQyao/nHLC6xpsXY2se4xG8R8aoMxkpI5byUuXzM0hCEkiIJvWnWNJLWK7G+mAq0XhqaaDMB45Ij/AAZlAjyArpny4ZqJPQhlF/Q4zZHIPmcic/PlpnmzmZjzBOWI5uXSMFYHQN/KaQAa9pCa2xafGmc4fLFEMyHm1xvPDHHzzrVVBJYQ7FaYfPtRP1xi4P4qSdOHsrnKq+oNCYW0uFhLaUkZVUIgGrWuxArAViPhuclbXmcpJMpyubjI0rC8qtLEVL6fSkzKGau+kY24s3moOH8VdxPy0gAy8uYjSOcnQykPo+cISpDMB1bri3ZPxzkpNVSsqiN5Q7xyIrxp8zRs6gOBt8t9cQ3jLxBDm+FcQEQlBXLliJIpIyVa6YcxRqU0dxgPzJwnJ86eGG65kiJf9Zgv/fH64f8ABzOUgjtIRGyqi1ppVNAiugAWiD+zv+U/CBrP5Mn/AOIh/vFx+vMzw7VmIprH4YYVVn1AjY9u3Sune9g5R56cU+I4WjaSoXOqou96il33+/39wMULyL/nnL/1Zf7tsdG/0gsikXDY+Wtas4rHcncxzX1OwvsNsc58i/54y/8AVl/u2wHfvE3gLIZ+QS5mHXIFChg7r6QSQKVgOpPbGsvH+FcKhXLDMQxLGD+GGLsLJJsLqeySTvjmvnf5hzCZ8hlnMapXOdSQzMRegEdFAIuupsdBvUPLzyyzHEwZdQhy4NcxgSWPcIu113JIH3ogBfvNPzL4fm+HT5bLytJI5j0/huB6ZEY7uBWynHNPKX+d8l/xD/0ti8ePvKPK5Dh02aSad5Y9FBimk6pFQ2At9G98Ufyl/nfJf8Q/9LYD9IcZjvNxjcAiO2A6Uz1qb9Df5djqNjbH5586/wCes5/4X9zHj9DcThAzsTUxJ00xFhSS2ykt3HUBTQF9zj88+df89Zz/AML+5jwHVPIXKLLwl1a6+Jc7Guix4uvAFVpptjcTFRdbgtILvvZB7CiK3xUv9Hj+a3/+Yk/6Y8Wvw22iXMqzW2oksUAvSTZLqoBOllFHpRrbYBHcW8r+FTSSTy5f1uxeRubIoJJskgPQs+1Yz8Q8x+FZb0Nm4tvTpiBeq7fhAgVjgXmX5hTcRmdFcplFao4wSAwB2d/dj1o7L0G9k2DwP5KzZqJJ81KYI3GpUC3IQehN7JfXufoMB487PG2T4guVXKszmNpCxKFaDBKrVR3r92M/+jrMEzOcZiAq5fUSTsAGBs/bEd5ueXuX4XHlmgkmcys4bmFSPSFIrSorr3vEn/o3/wC15r/gf/euA69wfxBJLHzGMLXIigx2QA6g1Zai1n6VdVsGaYzXGIYyys41KCSvfYaq++nevbFf4DwqeOAiXYiQOBI67KB0Jj2uz839oUEyU/DJGndldFDA69Ja2UoVAdPlJB3D7GhWA+5vP5WeKPmuAr0ygkqwO29jpRNXdfXGjNFlXcouoMjJC9yOutSRsSLL/NQBqz3qjhmuA5h4liLxgCIR7M4AK9GIA9dgVR2HWjjLLk2bMSRh47Z4czp9VgLpX20kXGe9/bAYM4MhubJViiFEZgu/pVioIBAA2I9trOM9ZQLKJWUCUhGPMYlliAALE0VIFWf2nEWXCAoZUUrJGyR6ZtGqOXQxGpSUVnYDStqOoNb4lo+CzI7yI0Wp+YDqBIAdgwI9yN7U7HbfAbE+cy8TTyIVaZYja6juIxde23et8cz83s2+UzeXz0SteZyk2VbT2ZlJQj3OqQH6hMXbO8PZpmjeeLWyTlQXYeh1KghK0ppJF1ZO5vbEznEyxijM6wyiNeYmoK+6LeqPV3AB3GA43wzgDQZ/L8GIZoxmYc8W7EJB6wfoZFKjHvLSZNeG8bXN8kZw5jMWJNPMLmuWVv1Ea7Ir6nHZ4XyzsuZAh5hQIJCE1hTR0auoFsPTfU41pOHZKeRZpcvlzPVq0iRmQBDQN7mgRsb2wHNPLvhKS8UY5qJZJYshkyOaNRV+XFvTdHFDfqDiseEY5IEyGfzLK+SjzskaxkbRtJqHPY9LVwOt1pFbnHecvJl/iSURDNJHqMqqtsisFouNzROwxk/gPLcnkfDwckmzFy00Xd3orTd79OuAkMMfFUAAAUBsAMMBGcch16E5TSCw2zlQCNt667En2sD7iLyfC0icSJlX1qKDGSzQFAb30FAfb9towwFS8VjOOuWMUcujmN8RHC6LKUpgoR3KgC61FWBrocV/gHhjNpJlNcJURZ7MTOTKr+iWNtJ1FtTkM2kkiyQT03xfc1NOCwSMMLGk2Bttff74+Q5ibUoeMUWO43oduh2/9MBQYuC5+FmAimML5zOSukEsaSMJGUxEuWBVCLJCsG6WO2HhnwtmI2yC5iECOBM7HMS6FSJmBWvVZVgSOgOxsDbFm4pxaVY82VcjRJGqMFQ6QWAOzlQ3cVd+3bDxBxCBeHxvnY+fGyI0gpN9KcwtpdlBrSW0rZ9gcBWfLrg7yJmXZg4hjk4flX7GONnt/b1EqLH6mPEHhrOTZfh2Xly5h+HSaF3MkbbNlXiDgK3TWwFbn7YnOG+MIYEaJohGsL5gVEoCJFDJmVBC3qJ05ffStaiOl1iQk8WgkqsMySI0ayIyxnSXkCBSVl06mB2IYgWCbojAROQh4gctHlnyOX0w5YxPzXVlmYIECx6DaIwBJLj2Fd8Y+BeHsw8Ody8iTwZSaDlRRTzLK0bsrhijKzVGAVoMSbB2GNyDx6AqyTQSIjxRuoXQ1F45JaJ1i7WM6SAO2rSTWNv/AF3jtgYMwCrBTfKAHrmjJLc3SoDwOtsRZKhdWoYD8nTwyQSlWBSWJ6IPVWU/2gjH6O4T518OeBXnZ4ptI1xiNm9XfSQCpF9LI+uNzzB8q8vxJucrGDMbBpFXUHA6a1sWQNtQIPvdCuer5B5jWA2cgCE1eltXvspoHp+tgKz5oeYr8UdURDHloySiH5mbpqetga2AF1Z3N4yeRf8APGX/AKsv922OsZfycyKZGWAHVNIAfimUFlIIIKC6VfcA2QTZ6Vi8B+UA4dnEzRzZl0KwCcnRuwK2TrboCdq9t8BxXzPyjx8VzqyXZmZxf6rnUv8A5SBjsHlH4+yEXDYcvNOkMsOoMr2AbdmDKao3e/e7+lz3j/y+y/F0WaOQJMBSTKNQZQT6WAIsXdEGx9emOWHyI4jf8plPvzJP/wBeA3/OHzQhzcJyeTto2YGWUggNpIYKgO9agCSQOm3vjnngLiseV4hlZ5bEaSAuQLoEEE0NzV3Q32x2zwZ5MZbKHnZ11zDqCdBWol+pDbvW/Whv06HEXx/yMSaQzZLMqkUnqCMuoKDv6GU7rvsCNh3OA6nkYIMyyZuKYSqfkZeWy0pOwOmxTaro3e3bH5x88IGXjOZLCg4iZT7jlIt/8ykflj9GeCuAfA5KDK6tfLU21VZZixoe1scQ/mF5d5fiiqzsYp0GlJVF+nc6WU1qWyTVgg3vubDk/lV5oZfhuTky88UzsZWkQxhSDqVRTamFbr1F9fpvbfL7xwnE3z0PK5GYkjkMIWR2BU3YOo6dauxawBsxoCjcG3kC43bPxhfcxH/u9fvx0XwH4CyXDAWjbmTspDSuRdD5ggGyrfXqfc4D8pyIVJVgQQaIIogjqCOxx+q8h5pcLaBZTmkj9IJjYNrU1uukCzXTawe2Kx5h+UkOclfM5OaOGV7d0b5HN7va2UPWzRBPsbJpGW8ks6xF5jJBOpYSMaF1YGjfex1GAjPNnx6OKToIlK5eHUI9XzMWq2YDYdAAO2/vQ3fIrxFl8nnZPiZFjWWLSrtsoYMponoAQDudtvrjqHhryl4dBA8c2nMySqVaVqGn35Q30Edb3P1rbFLbyMDTskWfiZRpYqV9aoxNWAxB2Bo7AkdBgOycQ4K0rl1nZbGwF0L0ezAfot/zn89PMeHZAjlcy1iOlssAGGn1E6zV6W37az+dlVaAA7YpXiXw9PmROY81Uch5ZQltK2yI5ProgIrjl1RLN9AoSfFYXjyWhpDG2oW6B6ovfq0HUikbEqRpvY0MVjny6uYokWNYU5p1yM7RrmHvlSMA5UrbAn1aRXe8WXxTl81KU+EdlqPMbhtK80KBFrB3K8wHtW2+xo1uHJcSHJK/FMRJYSRwqAMIQS5GZd2CnmMA/MU+tQq3GcBjzhd5STrb8RgCbPpGeSgCe2np9MTPBSzyZiPVJLrjkOtmk2JagkkcnpRxdDSQCAdhiBkynFRlgoGaMoBfUXUVKFj2/wBpOpGYv8zcsFTUZBXEumRzuuNpBmnUyZltKTquhjmByC1sAYhBfp9Q91Jqg3c5wE5mONklj0tlmiLfNdlWBDIwsWtHfcE0casPhwU7rJlqmVb1apNB1yODGzuTqYyddtxYHbGx4D4VmMvSS8wR/DQeln1BZQ82sKLOmk5XTY7dTZxOR8DjFEFrAAv03WkLV13UAfl774CqN4RjbUVlh0vlmiQBflLRwJrrtXJPt83UY2f9WGCyKsuWPM1ENJGHKsUdAE1GgpDXuD1cUdW0iY8iVvnLXpo6x3Daa97CtXvR64xwjJ9WzAJDMCW0gWptqDD33se2xrAZPDfAWhk5pdGUiWgln+UdX6nrRBF9+u3TFlxG8L4hAQscUyuRewYE9NW9dNiNttumJLAMMMMAwwwwDDDDAUbxAraM4bRdMsJLanG17EhL17mtPdeg1Vc/lOExTZTLpMmsCJBTE9CgUg0dwQSCOhxG5nJtIM8gDNqliNAL8upbK6hRoKx97G1bYkctwdmiiDu6MI4wwBGxC0dx7HfbvvvgME3hKDml7Kqx9ce1NbOxDd2DtIxYG71H3xvfwTl4lLcsUNLE+piSja1J6sxDG73xrP4dsn8aQKSCN9wbP7tx+we2MmbyPLgkGpnspVk3YKgAHc71dbkknucBGZ6DIxpEq5fmo/yCOmA0goBuwqllYAdhfSsakueyT6ico7KTRKqu5dpGYPTigWkckHYhzezC54yziGMwopYqS2rc6qFXbL9bN3YA7kiPfMcQTQEgg9ZawF2U0SNRElAGt23q69Rqwzv4tQLr5M+gAknSu1af6X9Ifv8AY174gseZ+GLKCjgkbtY1aRQKGr3rfGMTZ9moxRaGcg6qOlDpG4EnqNaiRv2Hfbb4lCBLBp2roN9Ior2Gw6/Tt7YDS4hwbLIVHJsEEkl5KAAVf0Q36PS66YzZgus0WWgflJy2kLUGJGoAAar2tr/srHrj8RLpse9UtmtrF3167d7Axs5/hsHLQzC1iWgxJBqgKOiruh6eh9sBU+CcRzHJSOAN6ItXpWM2zO/zmRhS7fo79cSkvGJwzQkhZZHhMRpTpSQW30YJpYXv2xmMPD2CgdFUqKMgtTbabFahdnTv3xsJncmXil2DqulKDbA2NIoUejAf1WrocBFLxTMyoz03KfmqQRGFVQHA0nVrLAgWCN96xhyPEp/h2aORUXLQwkIVB1kxhjqJ3A7CqxJg8P1F+7Wf95ptw3yj5QzDV0F9e+PogyEjRqq67CounmaSqhiuqtmA0Hdr6YDTk4vmNE04kAWKcIItC+pSU2Ldbpu3t+yc4lx+KFyjCQvS0FQ+ouSFUMaXUxVtiR8puhjXyfh5ObLJKoYmYyJTNQFCtS7KSDfY/fFa8XZiI8QgWYRHWqIqSvEjfyrglQ0bM4b00Aw6bUScBas/lo87DGL9DcuYWlggEMLva+m3XFZz3l9EdMfxBUMjIqiMdTBLCxBBH6EjNRvcCqtg1i4p4eWUxhdKoiFAmnatDqKHQAaga/o41v8AVpvTTpayCTVoOpiGLes6t+un7D8gETxbwiFLcqRdchlKIUIoSSMzepLFKZQRY6jqAdsmU8E3pbMNGG1q2lQxHokUqLdyPUqLq2J1liDVDG03hFj/AL1LojVoN7iMVer5RoJA/pftyDgskeZRkQNGCpFaQFsnVXq1Cgb9I9V0cBXM74VyUGuKTNBbiRWQoSQBCIgyqprcKS1q3Xt1M9wePK5PMPWYS5rOnSNjJNLKvqXYAibSAeoCnGTivC5XlzzKliTKiOM2PU1PYFnbqOtDELFweQCSNoZZRMsTLy5gsdaEU8ymsaSvzANYqsBL8QaGSTmCeLS8ghCsjHVIpHobewAQelCytjaz8ynA+Yjos6yBHKvqQn8RSxprNHdhf174juIeF5mnzWlfwxrngNjedxGff3Qjf3xZ/DeWMGVXm0rnVLLfZnJY39rr8sBqHw2xazItcwOfSfl5gfl/N8lDp7nHuDg0sUcwST1tEEUqBqDKukMC9i9hQPp+29yp4lF2dT12BHYX+Rr3xFcaymXnIZpnUrX8m1EdfYX+ld+6qe2Ar83Cc/NUeYY6C8TFdaUY0fLkit21grKx3ZaZV1P2yvwriaDTBKyjVKTzGVv96+irBNGObVW1GFRQB328v4Vhols1IQTIAAyqo1agKFdVWj1q1sADbH0+FcqdP8YkFAixIouzYPSzX6PtQ9sBhkynE2MwSRkrmGOzEfVpcIDsfTehui/Udbs3A1lECiYsZPUTq02AWJUHQWFhaGzHp1PXEdwzgEEcokikJYM70ChvUNBulugAAN9qr3BsGApkmXyaSNq11pePSCb3YFixLHVZXbboZLvW154crk2dQschN1u5oWQNyX39Qvbrd7hgTapIw2xAP3F9RX9hIx6wEZleAwRuJEUhgbHqYi9Cx9Ca+RQPyB6gHEnhhgGGGGAYYYYBhhhgPCRKCSAAW6kDr9/fHvDDAMR/Hh+A+wPTY7D5h1Pb7np1xIYxzxBhRvsdvcGx+8YDX4QgEMelQo0g0P8AO/374wcZgzDaPh5FSiS2rv0rse2r23o71RkIIgqhR0AoY94CvRZLPBQOfHe+9EmyW7kHYemh9T2Ava4xKqyQljsLP716f5/fiXwwEHxzKyM6MKKjboB81CmLONmuvSL++JaaNJAyNRHRhe47jpuD0IOPHEcis0Zjf5TV19CCP3jEdkPDUUUhkVnuqokH9YXdX0b8zubNEBuDhMO3ouiGBJJ3G4Nk7nHleCQDTUY9Hy7nsWI77kFmq+mo++IuPwnRFZvN6QAK5p3IBFk/nde6r7ViQ4bwbkvr507+nTpkkLL1Buul7dcBpcvJhZtSFFy/qdm1KF06/UDd7DUdQ9wR9JSPhUSlSFoqbB1Nf6XXff5269bxVU4c2YbicCvpEkckZ1KK1Sa1DbE7Dfb03d0bsZM14ZmAnfUHZhIyoh0kuUkAINqA1su5Nggeo0DgLkD+7FO8Q5oR59K1ElIQwV5locyWi2gctgfVsx20texx94F4fmWRHcBFRthYHcsWVYwFTWXKlRQpATquh847l8zNm0K5aQxKUXU3JpSkmrmqObbbVWoAgA0PUQQn+NTSqByrvS52XVuq2o/M7Yj3zuZUsAGYqSEHL2canBJIFClCkdLvveLHiMk4OCSTNPRs6eYa33222rt7YCKizE4dq1lXYHU0bDUdMQIoJsK1fq9Ls0ceVbMHKyxoJNfwtR0ChD8sADUQKbUeoY//AE1vKPwTY6ZpgxrcuT7dRtewr88S2AqSeH83RvMNqMjEfjS0im9Iv/eFCejAB9rqhjSyHhLNxiMCcKEVE0pK/wAqoF2ZkJrWNfLrT2xesMBTV8OZwLtmWZqF3NNWoJCL965iSkgaSQ4FjtasxpcNEW3KmwDuAdr+nXGxiMVv40a39FHfp36dR9+m46HqEXmc5l/lCuNRYFrI3KmzbEgsaFave/fHqPiGWo+iUA9K1bgqjg0G2/lVAuqJ7bnE6+RiPWNDtW6jp7dOm52x8PD4v/dR+3yr7V7e232wGrk8rHLGCUI1EsRqJN/KbN9dsZf4IiskqSTdkk72CD39jjcjjCgBQAB0AFAY9YDWy+RRG1KDdadyTtt7/Yfsxs4YYBhhhgGGGGAYYYYBhhhgGGGGAYYYYBhhhgGGGGAYYYYBhhhgGGGGArXh/Wc3miZQwU6Slbj1MVs9KABoD333xZcaWQ4XHCzsl29aiSTdEnv9WON3AMMMMAwwwwDDDDAMMMMAxHRn+NN0/k/+4+v0OJHGPkLq1aRq9++AyYYYYBhhhgGGGGAYYYYBhhhgGGGGAYYYYBhhhgGGGGAYYYYBhhhgGGGGAYYYYBhhhgGGGGAYYYYBhhhgGGGGAYYYYBhhhgGGGGAYYYYBhhhgGGGGAYYYYBhhh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8" name="Billede 7"/>
          <p:cNvPicPr>
            <a:picLocks noChangeAspect="1"/>
          </p:cNvPicPr>
          <p:nvPr/>
        </p:nvPicPr>
        <p:blipFill>
          <a:blip r:embed="rId4"/>
          <a:stretch>
            <a:fillRect/>
          </a:stretch>
        </p:blipFill>
        <p:spPr>
          <a:xfrm>
            <a:off x="464697" y="1939235"/>
            <a:ext cx="2943225" cy="1552575"/>
          </a:xfrm>
          <a:prstGeom prst="rect">
            <a:avLst/>
          </a:prstGeom>
        </p:spPr>
      </p:pic>
    </p:spTree>
    <p:extLst>
      <p:ext uri="{BB962C8B-B14F-4D97-AF65-F5344CB8AC3E}">
        <p14:creationId xmlns:p14="http://schemas.microsoft.com/office/powerpoint/2010/main" val="26777930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Data tagging and user rights</a:t>
            </a:r>
          </a:p>
        </p:txBody>
      </p:sp>
      <p:sp>
        <p:nvSpPr>
          <p:cNvPr id="4" name="Pladsholder til tekst 3"/>
          <p:cNvSpPr>
            <a:spLocks noGrp="1"/>
          </p:cNvSpPr>
          <p:nvPr>
            <p:ph type="body" sz="quarter" idx="12"/>
          </p:nvPr>
        </p:nvSpPr>
        <p:spPr>
          <a:xfrm>
            <a:off x="271552" y="846421"/>
            <a:ext cx="8638646" cy="5648325"/>
          </a:xfrm>
        </p:spPr>
        <p:txBody>
          <a:bodyPr/>
          <a:lstStyle/>
          <a:p>
            <a:r>
              <a:rPr lang="en-GB" sz="2800" dirty="0"/>
              <a:t>The next step is data tagging, which can be addressed on two levels</a:t>
            </a:r>
          </a:p>
          <a:p>
            <a:endParaRPr lang="en-GB" sz="2800" dirty="0"/>
          </a:p>
          <a:p>
            <a:r>
              <a:rPr lang="en-GB" sz="2400" dirty="0"/>
              <a:t>Data tagging and management of user rights - Level 1:</a:t>
            </a:r>
          </a:p>
          <a:p>
            <a:endParaRPr lang="en-GB" sz="2600" b="0" dirty="0"/>
          </a:p>
          <a:p>
            <a:pPr marL="457200" indent="-457200">
              <a:buFont typeface="Wingdings" panose="05000000000000000000" pitchFamily="2" charset="2"/>
              <a:buChar char="§"/>
            </a:pPr>
            <a:r>
              <a:rPr lang="en-GB" sz="2600" b="0" dirty="0"/>
              <a:t>Important information is categorised and saved in folders. People and groups are manually added to the relevant folders, while others cannot access the information.</a:t>
            </a:r>
          </a:p>
          <a:p>
            <a:pPr marL="457200" indent="-457200">
              <a:buFont typeface="Wingdings" panose="05000000000000000000" pitchFamily="2" charset="2"/>
              <a:buChar char="§"/>
            </a:pPr>
            <a:r>
              <a:rPr lang="en-GB" sz="2600" b="0" dirty="0"/>
              <a:t>As this process to some extent is driven manually, it requires clear policies and consistent procedures in order to avoid errors.</a:t>
            </a:r>
          </a:p>
          <a:p>
            <a:pPr marL="457200" indent="-457200">
              <a:buFont typeface="Wingdings" panose="05000000000000000000" pitchFamily="2" charset="2"/>
              <a:buChar char="§"/>
            </a:pPr>
            <a:endParaRPr lang="da-DK" sz="2800" dirty="0">
              <a:solidFill>
                <a:schemeClr val="tx1"/>
              </a:solidFill>
            </a:endParaRPr>
          </a:p>
        </p:txBody>
      </p:sp>
    </p:spTree>
    <p:extLst>
      <p:ext uri="{BB962C8B-B14F-4D97-AF65-F5344CB8AC3E}">
        <p14:creationId xmlns:p14="http://schemas.microsoft.com/office/powerpoint/2010/main" val="18913489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Data tagging and user rights</a:t>
            </a:r>
          </a:p>
        </p:txBody>
      </p:sp>
      <p:sp>
        <p:nvSpPr>
          <p:cNvPr id="4" name="Pladsholder til tekst 3"/>
          <p:cNvSpPr>
            <a:spLocks noGrp="1"/>
          </p:cNvSpPr>
          <p:nvPr>
            <p:ph type="body" sz="quarter" idx="12"/>
          </p:nvPr>
        </p:nvSpPr>
        <p:spPr>
          <a:xfrm>
            <a:off x="367331" y="905414"/>
            <a:ext cx="8447087" cy="5648325"/>
          </a:xfrm>
        </p:spPr>
        <p:txBody>
          <a:bodyPr/>
          <a:lstStyle/>
          <a:p>
            <a:r>
              <a:rPr lang="en-GB" sz="2800" dirty="0"/>
              <a:t>Data tagging and management of user rights</a:t>
            </a:r>
          </a:p>
          <a:p>
            <a:r>
              <a:rPr lang="en-GB" sz="2800" dirty="0"/>
              <a:t>Level 2:</a:t>
            </a:r>
          </a:p>
          <a:p>
            <a:endParaRPr lang="en-GB" sz="2400" dirty="0"/>
          </a:p>
          <a:p>
            <a:pPr marL="457200" indent="-457200">
              <a:buFont typeface="Wingdings" panose="05000000000000000000" pitchFamily="2" charset="2"/>
              <a:buChar char="§"/>
            </a:pPr>
            <a:r>
              <a:rPr lang="en-GB" sz="2800" b="0" dirty="0"/>
              <a:t>Important information is tagged technologically and categorised. </a:t>
            </a:r>
          </a:p>
          <a:p>
            <a:pPr marL="457200" indent="-457200">
              <a:buFont typeface="Wingdings" panose="05000000000000000000" pitchFamily="2" charset="2"/>
              <a:buChar char="§"/>
            </a:pPr>
            <a:r>
              <a:rPr lang="en-GB" sz="2800" b="0" dirty="0"/>
              <a:t>A list of people and user rights is activated whenever a person tries to access any information.</a:t>
            </a:r>
          </a:p>
          <a:p>
            <a:pPr marL="457200" indent="-457200">
              <a:buFont typeface="Wingdings" panose="05000000000000000000" pitchFamily="2" charset="2"/>
              <a:buChar char="§"/>
            </a:pPr>
            <a:r>
              <a:rPr lang="en-GB" sz="2800" b="0" dirty="0"/>
              <a:t>These processes are ongoing ensuring security that is consistent and up-to-date.</a:t>
            </a:r>
            <a:endParaRPr lang="en-GB" sz="2400" dirty="0"/>
          </a:p>
          <a:p>
            <a:pPr marL="457200" indent="-457200">
              <a:buFont typeface="Wingdings" panose="05000000000000000000" pitchFamily="2" charset="2"/>
              <a:buChar char="§"/>
            </a:pPr>
            <a:endParaRPr lang="da-DK" sz="2400" dirty="0">
              <a:solidFill>
                <a:schemeClr val="tx1"/>
              </a:solidFill>
            </a:endParaRPr>
          </a:p>
          <a:p>
            <a:pPr marL="457200" indent="-457200">
              <a:buFont typeface="Wingdings" panose="05000000000000000000" pitchFamily="2" charset="2"/>
              <a:buChar char="§"/>
            </a:pPr>
            <a:endParaRPr lang="da-DK" sz="2800" dirty="0">
              <a:solidFill>
                <a:schemeClr val="tx1"/>
              </a:solidFill>
            </a:endParaRPr>
          </a:p>
        </p:txBody>
      </p:sp>
    </p:spTree>
    <p:extLst>
      <p:ext uri="{BB962C8B-B14F-4D97-AF65-F5344CB8AC3E}">
        <p14:creationId xmlns:p14="http://schemas.microsoft.com/office/powerpoint/2010/main" val="9301589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a:stretch>
            <a:fillRect/>
          </a:stretch>
        </p:blipFill>
        <p:spPr>
          <a:xfrm rot="20335180">
            <a:off x="3446840" y="1802096"/>
            <a:ext cx="5772715" cy="3712323"/>
          </a:xfrm>
          <a:prstGeom prst="rect">
            <a:avLst/>
          </a:prstGeom>
        </p:spPr>
      </p:pic>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Data traceability</a:t>
            </a:r>
          </a:p>
        </p:txBody>
      </p:sp>
      <p:sp>
        <p:nvSpPr>
          <p:cNvPr id="4" name="Pladsholder til tekst 3"/>
          <p:cNvSpPr>
            <a:spLocks noGrp="1"/>
          </p:cNvSpPr>
          <p:nvPr>
            <p:ph type="body" sz="quarter" idx="12"/>
          </p:nvPr>
        </p:nvSpPr>
        <p:spPr>
          <a:xfrm>
            <a:off x="155576" y="1311215"/>
            <a:ext cx="4554448" cy="5225271"/>
          </a:xfrm>
        </p:spPr>
        <p:txBody>
          <a:bodyPr/>
          <a:lstStyle/>
          <a:p>
            <a:endParaRPr lang="da-DK" sz="2400" dirty="0"/>
          </a:p>
          <a:p>
            <a:pPr marL="457200" indent="-457200">
              <a:buFont typeface="Wingdings" panose="05000000000000000000" pitchFamily="2" charset="2"/>
              <a:buChar char="§"/>
            </a:pPr>
            <a:r>
              <a:rPr lang="en-GB" sz="2400" b="0" dirty="0"/>
              <a:t>Traceability is facilitated by tagging: Who reads the important information? When? To whom is it shared?</a:t>
            </a:r>
          </a:p>
          <a:p>
            <a:pPr marL="457200" indent="-457200">
              <a:buFont typeface="Wingdings" panose="05000000000000000000" pitchFamily="2" charset="2"/>
              <a:buChar char="§"/>
            </a:pPr>
            <a:r>
              <a:rPr lang="en-GB" sz="2400" b="0" dirty="0"/>
              <a:t>Traceability also enables alarm systems, e.g., when large amounts of information is copied or shared, or if user patterns vary from normal</a:t>
            </a:r>
            <a:r>
              <a:rPr lang="da-DK" sz="2400" b="0" dirty="0"/>
              <a:t>.</a:t>
            </a:r>
          </a:p>
          <a:p>
            <a:pPr marL="457200" indent="-457200">
              <a:buFont typeface="Wingdings" panose="05000000000000000000" pitchFamily="2" charset="2"/>
              <a:buChar char="§"/>
            </a:pPr>
            <a:endParaRPr lang="da-DK" sz="2400" dirty="0"/>
          </a:p>
          <a:p>
            <a:pPr marL="457200" indent="-457200">
              <a:buFont typeface="Wingdings" panose="05000000000000000000" pitchFamily="2" charset="2"/>
              <a:buChar char="§"/>
            </a:pPr>
            <a:endParaRPr lang="da-DK" sz="2400" dirty="0"/>
          </a:p>
          <a:p>
            <a:pPr marL="457200" indent="-457200">
              <a:buFont typeface="Wingdings" panose="05000000000000000000" pitchFamily="2" charset="2"/>
              <a:buChar char="§"/>
            </a:pPr>
            <a:endParaRPr lang="da-DK" sz="2400" dirty="0"/>
          </a:p>
          <a:p>
            <a:pPr marL="457200" indent="-457200">
              <a:buFont typeface="Wingdings" panose="05000000000000000000" pitchFamily="2" charset="2"/>
              <a:buChar char="§"/>
            </a:pPr>
            <a:endParaRPr lang="da-DK" sz="2400" dirty="0"/>
          </a:p>
          <a:p>
            <a:pPr marL="457200" indent="-457200">
              <a:buFont typeface="Wingdings" panose="05000000000000000000" pitchFamily="2" charset="2"/>
              <a:buChar char="§"/>
            </a:pPr>
            <a:endParaRPr lang="da-DK" sz="2400" dirty="0"/>
          </a:p>
          <a:p>
            <a:pPr marL="457200" indent="-457200">
              <a:buFont typeface="Wingdings" panose="05000000000000000000" pitchFamily="2" charset="2"/>
              <a:buChar char="§"/>
            </a:pPr>
            <a:endParaRPr lang="da-DK" sz="2800" dirty="0"/>
          </a:p>
        </p:txBody>
      </p:sp>
      <p:sp>
        <p:nvSpPr>
          <p:cNvPr id="7" name="AutoShape 2" descr="data:image/jpeg;base64,/9j/4AAQSkZJRgABAQAAAQABAAD/2wCEAAkGBwgHBhUIBxIUERUXGSAaGRUVFyIfHxgdIB0bFyAgHh8fHCssJCYlHBoaLTMhJysrOjouICs/Oj8uOzIuLiwBCgoKBQUFDgUFDisZExkrKysrKysrKysrKysrKysrKysrKysrKysrKysrKysrKysrKysrKysrKysrKysrKysrK//AABEIAKgBKwMBIgACEQEDEQH/xAAcAAEAAgMBAQEAAAAAAAAAAAAABgcBBQgEAwL/xAA4EAACAQIFAgQDBgQHAQAAAAAAAQIDEQQFBhIhBzETQVFhIoGRFBUjMlJxQmKhwQhDU2OCkrEz/8QAFAEBAAAAAAAAAAAAAAAAAAAAAP/EABQRAQAAAAAAAAAAAAAAAAAAAAD/2gAMAwEAAhEDEQA/ALxAAAAAAAAAAAAAAAAAAAAAAAAAAAAAAAAAAAAAAAB8cXiaOEw0sRipRhCKblKTsopcttvsincb1VpzzmVOnmFOlSjVlslDCznGVNw2xU7pP4Z83j3+h8eueqqmaYuGisjTqTlOPiqHO6V/gpr3vaT/AOPuiu816Yaxyqiq1fBzmv8AZaqNP0cYNvj1tb3AuqGu6mmaMK+rsTh69GpTp+BVwsXKdWSj+LOSVkoqXol37d0rEw1enicPHEUHeMkpRfqmrp/QpLpf0y+9Ml360oVYxjU3UKc3KEkmvj3R7qMmo8OzvF+vN304RpwUIJJJWSXkgP0AAAAAAAAAAAAAAAAAAAAAAAAAAAAAAAAAAAAAAAAAABXvWfWGM0pp+Ecr4rV5OEan+mkrya/m5Vvr5FhGr1Hp7KtS5f8AYc6pKrC91y04tdnFppp/sBz/ANAsF95a/eMxN5OlSnU3S5+OTjTu35tqcmdKEe0novI9IwmslpuLnbdKUnJu17K77JXfCJCAAAAAAAAAAAAAAAAAAAAAAAAAAAAAAAAAAAAAAAAABi6vYyAAAAAAABcAAAAAAAAAAAAAAAAAAAAAAAAAAAAAAAAAAAAAAEH6o63y7SmUvCYnxJVq8JRhGjJRlFNOO/e09tm+HZ8+Ts7SjPc5wOQ5XPMszmqdOCu35v0SXm35I58yvJ8y6y6wr5liKn2elBJXtu2R52U4q6u2lJt373fnYDzZBrrKJY+H31SxMFejuxFPEylP8H8jlFxtJc82s/TnvYGlNezwurqWjcD4uPptu+Mq1LzluTrblxbYk0lz2547EYzHoLnVLFbcsxNCpB/xVN0JL5JST+pc+lNOYbT2T0cGlGdSnTVN1tqUpW5797XvZX4A3gAAAACF6u6j5Dp/EVMrlXisUoPbGUZOEZuN4KpJLhN2v6J82NL0tzrVNTHzo64rQi61nhqVTZGc7bnNwjGzcdtuX6ceZSXU2Kj1BxqjLd+NLn9+bfLt8i1+l2IxeaPKvGU34FGtefgwlFRcpQpxlUfxU3tirW7r2uBcgAAAAAAAAAAAAAAAAAAAAAAAAAAAAAAAAAAAADnD/EFjc2q6uWDxalHDwhF0f0zuk5y/dSbj7JL1LC/w/ZbPBaGeJqpp1qspq67xSjBfK8ZfUsfE4TDYuGzF04VF3tOKa/qj6wjGEdsEkl2S8gMgAAAAKT62671BkGoaWV5LVdCPhKo5Rim5uUpR7yT4W3y9XfyIjkmrOp2rKjwOUV61X9UoQpwUU/WooLb9b+hfmp9HZDqpQ+/KCquH5ZKUotJ91eLTt7GxynKsBk2CWCyulCjTXaMFZfu/V+7ApnIehGIq4hYrU2KTu7zp0k25ebvUl6+b2st7KtO5Rk+JlicsoQpSlGMJOK7xglGK+SS+htQAAAAAAAAAAAAAAAAAAAAAAAAAAAAAAAebG4/CYBReNqQpqclCLnJLdKXCir92/Q1OC1rprG01Uw+Lo2cXP4pbfhU/CcnutZb+AN+DCaaujIAAAADDaSuwMgwmmroyAAAAAAAAAAAAAAAAAAAAAAAAAAAAAAAAAAAAAqXrH1IpZThJ6fyWd8RNbak4v/4xa5Sf62vp+9gIZ1V6nYrM83eWZQqSo0Kl41XCM5SqQ43xck1FJ3s15efNjW6U148TW+6tTYbD4ynVWyMpU4xlCTe6KbgleDqWbT9b38nOumfSnIcfpGnmOoaTrVK63r45RUIP8ttrXLVnd37m6yrorpvLc5hmMaleooSU40pyjtundXtFNpO3F/3uB9uk1XWuJniK+sVOMLpUoVIKLTTlu2pK+2221+H5eZYoAAA/EqtOMtspJP0bA/GMxVLBYSeLxDtCEXKT9Eld/wBEc/6j6jvqKo6apReBjVqpQquo2p94xjVUY8KTkuU2k0r3XKuXXGaZbl+lcTLMqkIxlSnGzkrybi0kl5tt9jkjK8FisxzGGCwKcqk5KMUr92/b0739gOpemWHeTZZPTM415Swjs61SnthUc25/hO7vGN/6r1JmQrprT+1fas+ShtxVXdCUVUjKUIXgvEjN2Uu/MeGTUAAAAAAAAAAAAAAAAAAAAAAAAAAAAAAAAAAAMPtwcr5t0x1nHPpYWeHqV3ObfjrmE7tve5X4v3e6zOqQB5cqwccvyylgodqcIw4/lio/2PUAAAABnIeu6GbVteYmhjo1J1nWkoqzba3PZtXptta3kdeH4dKm6niNK/rbn6gc/wCkOiOY5lTjjNUVZYaL58KNnUt7t3UP2tJ+ti3NK6B05pWr9oymjao1Z1ZycpW9m+I389qRJwBhKxkAAAAAAAAAAAAAAAAAAAAAAAAAAAAABF9Tav8AuPFSwdHCYjE1FSVWKpx+GfxqntUv1K7dknwgJQCL4LWlCvm8crxWGxWHnOpVhB1aVoyVJRk57r/lkpcPn/y8mhKM47otNPzQH6AAAAAAaHUOsdP6brwoZ3iYUZT/ACxak3a9rtRTsr+bsjexe5XQGQAAAAAAAAAAAAAAAAAAAAAAAAAAAAAAAAAAAPFnOaYTJcrqZlmEtlOnHdJ/2S823wl6sDV681NQ0npmpmdVrcltpRf8dR/lX937JnJebZrmGc414zNKs61R95Td/kvJL2VkS/Umpcd1N1pQwk70qUqsadKmudkZSScn6ya5b9rHSkchyhZTHKnh6UqMUoqnKCcbL2a7+4HOWh8TqTV+UVdEYXEWhs8SHiN2ioSinBtJtQe5cc2aXqy/9B6enpbS9LKKlTxZQu3LyvKTk0r+SvwezJtPZNkW77nw9Khu/M4RScrdrvvx6G0AAHzxFelhqEq+IkoRinKUm7JJK7bfokB9CEdXtU4zSekvteW2VWpUVKM2k9l1KblZ9+IO1/NiPVrQ8puH2xcetKpb5Pwyues/UXI9R5FDKMik634inKo4OKSipKy3JO7cu9rWXuBo9J47Ca/z6S1pLxa9OjKVGbeyNTYpT2VVCN2kru8bOyffgvzQ2a1s70pQzLEujKU4tt0N2ziTjZKXKskk0+zTOeOmmk8/xrqZ5llCc1CEqcNtRUnOVROjJwnJNXhCc5bvJpd+x0vk2B+7Mqp4HfOp4cVHfUlulKytduyu/ewHtAAAAAAAAAAAAAAAAAAAAAAAAAAAAAAAAAAA02sNP0dU6cq5NiJOCqJWkv4WmpRdvPlLgACtdBdHMdp7VcM3zPEUpwpNuEaad5NppOW5Lba9+L9i4wAAAAGn1hldbO9L4nLMM1GdWlKMW+12uL+zff2AA55yDo7qvMsf4OY0lhKafxVJyjL/AKxjJ7n9F7l2aY6ZaX07TTpUI16i/wA2ulN39UmrR+SMACYxhGMdsVZeiP0AAAAAAAA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cxnSp>
        <p:nvCxnSpPr>
          <p:cNvPr id="11" name="Lige forbindelse 10"/>
          <p:cNvCxnSpPr/>
          <p:nvPr/>
        </p:nvCxnSpPr>
        <p:spPr>
          <a:xfrm>
            <a:off x="4865298" y="1708030"/>
            <a:ext cx="0" cy="4399472"/>
          </a:xfrm>
          <a:prstGeom prst="line">
            <a:avLst/>
          </a:prstGeom>
        </p:spPr>
        <p:style>
          <a:lnRef idx="1">
            <a:schemeClr val="dk1"/>
          </a:lnRef>
          <a:fillRef idx="0">
            <a:schemeClr val="dk1"/>
          </a:fillRef>
          <a:effectRef idx="0">
            <a:schemeClr val="dk1"/>
          </a:effectRef>
          <a:fontRef idx="minor">
            <a:schemeClr val="tx1"/>
          </a:fontRef>
        </p:style>
      </p:cxnSp>
      <p:sp>
        <p:nvSpPr>
          <p:cNvPr id="15" name="Rektangel 14"/>
          <p:cNvSpPr/>
          <p:nvPr/>
        </p:nvSpPr>
        <p:spPr>
          <a:xfrm>
            <a:off x="2883187" y="780029"/>
            <a:ext cx="2750753" cy="523220"/>
          </a:xfrm>
          <a:prstGeom prst="rect">
            <a:avLst/>
          </a:prstGeom>
        </p:spPr>
        <p:txBody>
          <a:bodyPr wrap="none">
            <a:spAutoFit/>
          </a:bodyPr>
          <a:lstStyle/>
          <a:p>
            <a:r>
              <a:rPr lang="en-GB" sz="2800" dirty="0">
                <a:solidFill>
                  <a:srgbClr val="15143D"/>
                </a:solidFill>
              </a:rPr>
              <a:t> </a:t>
            </a:r>
            <a:r>
              <a:rPr lang="en-GB" sz="2800" b="1" dirty="0">
                <a:solidFill>
                  <a:srgbClr val="15143D"/>
                </a:solidFill>
                <a:latin typeface="Calibri" panose="020F0502020204030204" pitchFamily="34" charset="0"/>
              </a:rPr>
              <a:t>Data traceability</a:t>
            </a:r>
          </a:p>
        </p:txBody>
      </p:sp>
    </p:spTree>
    <p:extLst>
      <p:ext uri="{BB962C8B-B14F-4D97-AF65-F5344CB8AC3E}">
        <p14:creationId xmlns:p14="http://schemas.microsoft.com/office/powerpoint/2010/main" val="4245045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Policies</a:t>
            </a:r>
          </a:p>
        </p:txBody>
      </p:sp>
      <p:sp>
        <p:nvSpPr>
          <p:cNvPr id="4" name="Pladsholder til tekst 3"/>
          <p:cNvSpPr>
            <a:spLocks noGrp="1"/>
          </p:cNvSpPr>
          <p:nvPr>
            <p:ph type="body" sz="quarter" idx="12"/>
          </p:nvPr>
        </p:nvSpPr>
        <p:spPr>
          <a:xfrm>
            <a:off x="367331" y="772957"/>
            <a:ext cx="8447087" cy="5648325"/>
          </a:xfrm>
        </p:spPr>
        <p:txBody>
          <a:bodyPr/>
          <a:lstStyle/>
          <a:p>
            <a:r>
              <a:rPr lang="en-GB" sz="2800" dirty="0"/>
              <a:t>PINAM Policies relate to:</a:t>
            </a:r>
          </a:p>
          <a:p>
            <a:endParaRPr lang="en-GB" sz="2800" b="0" dirty="0"/>
          </a:p>
          <a:p>
            <a:pPr marL="457200" indent="-457200">
              <a:buSzPct val="80000"/>
              <a:buFont typeface="Wingdings" panose="05000000000000000000" pitchFamily="2" charset="2"/>
              <a:buChar char="§"/>
            </a:pPr>
            <a:r>
              <a:rPr lang="en-GB" sz="2400" b="0" dirty="0"/>
              <a:t>Code of conduct in handling company information.</a:t>
            </a:r>
          </a:p>
          <a:p>
            <a:pPr marL="457200" indent="-457200">
              <a:buSzPct val="80000"/>
              <a:buFont typeface="Wingdings" panose="05000000000000000000" pitchFamily="2" charset="2"/>
              <a:buChar char="§"/>
            </a:pPr>
            <a:r>
              <a:rPr lang="en-GB" sz="2400" b="0" dirty="0"/>
              <a:t>The level and complexity of password setting (on devices, systems, documents).</a:t>
            </a:r>
          </a:p>
          <a:p>
            <a:pPr marL="457200" indent="-457200">
              <a:buSzPct val="80000"/>
              <a:buFont typeface="Wingdings" panose="05000000000000000000" pitchFamily="2" charset="2"/>
              <a:buChar char="§"/>
            </a:pPr>
            <a:r>
              <a:rPr lang="en-GB" sz="2400" b="0" dirty="0"/>
              <a:t>Use of USB sticks (e.g. only company owned and encrypted).</a:t>
            </a:r>
          </a:p>
          <a:p>
            <a:pPr marL="457200" indent="-457200">
              <a:buSzPct val="80000"/>
              <a:buFont typeface="Wingdings" panose="05000000000000000000" pitchFamily="2" charset="2"/>
              <a:buChar char="§"/>
            </a:pPr>
            <a:r>
              <a:rPr lang="en-GB" sz="2400" b="0" dirty="0"/>
              <a:t>Use of computers, phones and tablets (e.g. company owned vs. BYOD, how to react if a device is gone etc.).</a:t>
            </a:r>
          </a:p>
          <a:p>
            <a:pPr marL="457200" indent="-457200">
              <a:buSzPct val="80000"/>
              <a:buFont typeface="Wingdings" panose="05000000000000000000" pitchFamily="2" charset="2"/>
              <a:buChar char="§"/>
            </a:pPr>
            <a:r>
              <a:rPr lang="en-GB" sz="2400" b="0" dirty="0"/>
              <a:t>Use of private cloud/email services/whitelists of private services and cloud.</a:t>
            </a:r>
          </a:p>
          <a:p>
            <a:pPr marL="457200" indent="-457200">
              <a:buFont typeface="Wingdings" panose="05000000000000000000" pitchFamily="2" charset="2"/>
              <a:buChar char="§"/>
            </a:pPr>
            <a:endParaRPr lang="da-DK" sz="2400" dirty="0">
              <a:solidFill>
                <a:schemeClr val="tx1"/>
              </a:solidFill>
            </a:endParaRPr>
          </a:p>
          <a:p>
            <a:pPr marL="457200" indent="-457200">
              <a:buFont typeface="Wingdings" panose="05000000000000000000" pitchFamily="2" charset="2"/>
              <a:buChar char="§"/>
            </a:pPr>
            <a:endParaRPr lang="da-DK" sz="2400" dirty="0">
              <a:solidFill>
                <a:schemeClr val="tx1"/>
              </a:solidFill>
            </a:endParaRPr>
          </a:p>
          <a:p>
            <a:pPr marL="457200" indent="-457200">
              <a:buFont typeface="Wingdings" panose="05000000000000000000" pitchFamily="2" charset="2"/>
              <a:buChar char="§"/>
            </a:pPr>
            <a:endParaRPr lang="da-DK" sz="2800" dirty="0">
              <a:solidFill>
                <a:schemeClr val="tx1"/>
              </a:solidFill>
            </a:endParaRPr>
          </a:p>
        </p:txBody>
      </p:sp>
    </p:spTree>
    <p:extLst>
      <p:ext uri="{BB962C8B-B14F-4D97-AF65-F5344CB8AC3E}">
        <p14:creationId xmlns:p14="http://schemas.microsoft.com/office/powerpoint/2010/main" val="238519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p:txBody>
      </p:sp>
      <p:sp>
        <p:nvSpPr>
          <p:cNvPr id="3" name="Pladsholder til tekst 2"/>
          <p:cNvSpPr>
            <a:spLocks noGrp="1"/>
          </p:cNvSpPr>
          <p:nvPr>
            <p:ph type="body" sz="quarter" idx="11"/>
          </p:nvPr>
        </p:nvSpPr>
        <p:spPr/>
        <p:txBody>
          <a:bodyPr/>
          <a:lstStyle/>
          <a:p>
            <a:r>
              <a:rPr lang="da-DK" dirty="0"/>
              <a:t>ITAM </a:t>
            </a:r>
            <a:r>
              <a:rPr lang="en-GB" dirty="0"/>
              <a:t>perspectives</a:t>
            </a:r>
            <a:endParaRPr lang="en-GB" dirty="0">
              <a:solidFill>
                <a:schemeClr val="bg1"/>
              </a:solidFill>
            </a:endParaRPr>
          </a:p>
        </p:txBody>
      </p:sp>
      <p:pic>
        <p:nvPicPr>
          <p:cNvPr id="6" name="Picture 2" descr="http://www.acthon.dk/bettina/sjov/skjult/bigimages/kanin_a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7" y="1309017"/>
            <a:ext cx="6433069" cy="4923267"/>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tekst 4"/>
          <p:cNvSpPr>
            <a:spLocks noGrp="1"/>
          </p:cNvSpPr>
          <p:nvPr>
            <p:ph type="body" sz="quarter" idx="12"/>
          </p:nvPr>
        </p:nvSpPr>
        <p:spPr>
          <a:xfrm>
            <a:off x="367331" y="1020904"/>
            <a:ext cx="8447087" cy="4997684"/>
          </a:xfrm>
        </p:spPr>
        <p:txBody>
          <a:bodyPr/>
          <a:lstStyle/>
          <a:p>
            <a:pPr algn="ctr"/>
            <a:r>
              <a:rPr lang="en-GB" sz="2400" dirty="0"/>
              <a:t>What do you see?</a:t>
            </a:r>
          </a:p>
          <a:p>
            <a:pPr algn="ctr"/>
            <a:endParaRPr lang="da-DK" sz="3200" dirty="0"/>
          </a:p>
        </p:txBody>
      </p:sp>
    </p:spTree>
    <p:extLst>
      <p:ext uri="{BB962C8B-B14F-4D97-AF65-F5344CB8AC3E}">
        <p14:creationId xmlns:p14="http://schemas.microsoft.com/office/powerpoint/2010/main" val="29684235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Policies</a:t>
            </a:r>
          </a:p>
        </p:txBody>
      </p:sp>
      <p:sp>
        <p:nvSpPr>
          <p:cNvPr id="4" name="Pladsholder til tekst 3"/>
          <p:cNvSpPr>
            <a:spLocks noGrp="1"/>
          </p:cNvSpPr>
          <p:nvPr>
            <p:ph type="body" sz="quarter" idx="12"/>
          </p:nvPr>
        </p:nvSpPr>
        <p:spPr>
          <a:xfrm>
            <a:off x="261534" y="1554621"/>
            <a:ext cx="8658682" cy="5648325"/>
          </a:xfrm>
        </p:spPr>
        <p:txBody>
          <a:bodyPr/>
          <a:lstStyle/>
          <a:p>
            <a:pPr marL="457200" indent="-457200">
              <a:buSzPct val="80000"/>
              <a:buFont typeface="Wingdings" panose="05000000000000000000" pitchFamily="2" charset="2"/>
              <a:buChar char="§"/>
            </a:pPr>
            <a:r>
              <a:rPr lang="en-GB" sz="2400" b="0" dirty="0"/>
              <a:t>Clear corporate communication of the defined policies and their purpose throughout the organisation.</a:t>
            </a:r>
          </a:p>
          <a:p>
            <a:pPr marL="457200" indent="-457200">
              <a:buSzPct val="80000"/>
              <a:buFont typeface="Wingdings" panose="05000000000000000000" pitchFamily="2" charset="2"/>
              <a:buChar char="§"/>
            </a:pPr>
            <a:r>
              <a:rPr lang="en-GB" sz="2400" b="0" dirty="0"/>
              <a:t>Appropriate Management conduct.</a:t>
            </a:r>
          </a:p>
          <a:p>
            <a:pPr marL="457200" indent="-457200">
              <a:buSzPct val="80000"/>
              <a:buFont typeface="Wingdings" panose="05000000000000000000" pitchFamily="2" charset="2"/>
              <a:buChar char="§"/>
            </a:pPr>
            <a:r>
              <a:rPr lang="en-GB" sz="2400" b="0" dirty="0"/>
              <a:t>Persistent reminder processes surrounding the policies.</a:t>
            </a:r>
          </a:p>
          <a:p>
            <a:pPr marL="457200" indent="-457200">
              <a:buSzPct val="80000"/>
              <a:buFont typeface="Wingdings" panose="05000000000000000000" pitchFamily="2" charset="2"/>
              <a:buChar char="§"/>
            </a:pPr>
            <a:r>
              <a:rPr lang="en-GB" sz="2400" b="0" dirty="0"/>
              <a:t>Education of the employees in following the policies.</a:t>
            </a:r>
          </a:p>
          <a:p>
            <a:pPr marL="457200" indent="-457200">
              <a:buSzPct val="80000"/>
              <a:buFont typeface="Wingdings" panose="05000000000000000000" pitchFamily="2" charset="2"/>
              <a:buChar char="§"/>
            </a:pPr>
            <a:r>
              <a:rPr lang="en-GB" sz="2400" b="0" dirty="0"/>
              <a:t>Availability and service around devices and functionality.</a:t>
            </a:r>
          </a:p>
          <a:p>
            <a:pPr marL="457200" indent="-457200">
              <a:buSzPct val="80000"/>
              <a:buFont typeface="Wingdings" panose="05000000000000000000" pitchFamily="2" charset="2"/>
              <a:buChar char="§"/>
            </a:pPr>
            <a:r>
              <a:rPr lang="en-GB" sz="2400" b="0" dirty="0"/>
              <a:t>Clear definition of roles and responsibilities to ensure that policies are respected and kept up to date.</a:t>
            </a:r>
          </a:p>
          <a:p>
            <a:pPr marL="457200" indent="-457200">
              <a:buSzPct val="80000"/>
              <a:buFont typeface="Wingdings" panose="05000000000000000000" pitchFamily="2" charset="2"/>
              <a:buChar char="§"/>
            </a:pPr>
            <a:r>
              <a:rPr lang="en-GB" sz="2400" b="0" dirty="0"/>
              <a:t>Employee contracts reflecting the policies and code of conduct.</a:t>
            </a:r>
          </a:p>
          <a:p>
            <a:pPr marL="457200" indent="-457200">
              <a:buSzPct val="80000"/>
              <a:buFont typeface="Wingdings" panose="05000000000000000000" pitchFamily="2" charset="2"/>
              <a:buChar char="§"/>
            </a:pPr>
            <a:r>
              <a:rPr lang="en-GB" sz="2400" b="0" dirty="0"/>
              <a:t>Clearly defined consequences of violating the policies.</a:t>
            </a:r>
            <a:endParaRPr lang="en-GB" sz="2400" dirty="0"/>
          </a:p>
        </p:txBody>
      </p:sp>
      <p:sp>
        <p:nvSpPr>
          <p:cNvPr id="5" name="Tekstfelt 4"/>
          <p:cNvSpPr txBox="1"/>
          <p:nvPr/>
        </p:nvSpPr>
        <p:spPr>
          <a:xfrm>
            <a:off x="261534" y="877513"/>
            <a:ext cx="8686800" cy="800219"/>
          </a:xfrm>
          <a:prstGeom prst="rect">
            <a:avLst/>
          </a:prstGeom>
          <a:noFill/>
        </p:spPr>
        <p:txBody>
          <a:bodyPr wrap="square" rtlCol="0">
            <a:spAutoFit/>
          </a:bodyPr>
          <a:lstStyle/>
          <a:p>
            <a:r>
              <a:rPr lang="en-GB" sz="2800" b="1" dirty="0">
                <a:solidFill>
                  <a:srgbClr val="15143D"/>
                </a:solidFill>
                <a:latin typeface="Calibri" panose="020F0502020204030204" pitchFamily="34" charset="0"/>
              </a:rPr>
              <a:t>Policies rely on people and behaviour and require:</a:t>
            </a:r>
          </a:p>
          <a:p>
            <a:endParaRPr lang="da-DK" dirty="0"/>
          </a:p>
        </p:txBody>
      </p:sp>
    </p:spTree>
    <p:extLst>
      <p:ext uri="{BB962C8B-B14F-4D97-AF65-F5344CB8AC3E}">
        <p14:creationId xmlns:p14="http://schemas.microsoft.com/office/powerpoint/2010/main" val="388229911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a:t>
            </a:r>
          </a:p>
          <a:p>
            <a:endParaRPr lang="en-GB" dirty="0"/>
          </a:p>
        </p:txBody>
      </p:sp>
      <p:sp>
        <p:nvSpPr>
          <p:cNvPr id="3" name="Pladsholder til tekst 2"/>
          <p:cNvSpPr>
            <a:spLocks noGrp="1"/>
          </p:cNvSpPr>
          <p:nvPr>
            <p:ph type="body" sz="quarter" idx="11"/>
          </p:nvPr>
        </p:nvSpPr>
        <p:spPr/>
        <p:txBody>
          <a:bodyPr/>
          <a:lstStyle/>
          <a:p>
            <a:r>
              <a:rPr lang="en-GB" dirty="0"/>
              <a:t>Technologies</a:t>
            </a:r>
          </a:p>
        </p:txBody>
      </p:sp>
      <p:sp>
        <p:nvSpPr>
          <p:cNvPr id="4" name="Pladsholder til tekst 3"/>
          <p:cNvSpPr>
            <a:spLocks noGrp="1"/>
          </p:cNvSpPr>
          <p:nvPr>
            <p:ph type="body" sz="quarter" idx="12"/>
          </p:nvPr>
        </p:nvSpPr>
        <p:spPr>
          <a:xfrm>
            <a:off x="367331" y="1413870"/>
            <a:ext cx="8447087" cy="5317101"/>
          </a:xfrm>
        </p:spPr>
        <p:txBody>
          <a:bodyPr/>
          <a:lstStyle/>
          <a:p>
            <a:r>
              <a:rPr lang="en-GB" sz="2400" dirty="0"/>
              <a:t>Identity Management System (Proactive and preventive)</a:t>
            </a:r>
          </a:p>
          <a:p>
            <a:pPr marL="285750" indent="-285750">
              <a:buFont typeface="Wingdings" panose="05000000000000000000" pitchFamily="2" charset="2"/>
              <a:buChar char="§"/>
            </a:pPr>
            <a:r>
              <a:rPr lang="en-GB" sz="2000" b="0" dirty="0"/>
              <a:t>Ensures that usernames and definitions correlate with actual people.</a:t>
            </a:r>
          </a:p>
          <a:p>
            <a:pPr marL="285750" indent="-285750">
              <a:buFont typeface="Wingdings" panose="05000000000000000000" pitchFamily="2" charset="2"/>
              <a:buChar char="§"/>
            </a:pPr>
            <a:r>
              <a:rPr lang="en-GB" sz="2000" b="0" dirty="0"/>
              <a:t>Ensures that users only have access to the data they need to perform their jobs. </a:t>
            </a:r>
          </a:p>
          <a:p>
            <a:pPr marL="285750" lvl="0" indent="-285750">
              <a:buFont typeface="Wingdings" panose="05000000000000000000" pitchFamily="2" charset="2"/>
              <a:buChar char="§"/>
            </a:pPr>
            <a:r>
              <a:rPr lang="en-GB" sz="2000" b="0" dirty="0"/>
              <a:t>Role based Identity Management</a:t>
            </a:r>
          </a:p>
          <a:p>
            <a:pPr marL="285750" lvl="0" indent="-285750">
              <a:buFont typeface="Wingdings" panose="05000000000000000000" pitchFamily="2" charset="2"/>
              <a:buChar char="§"/>
            </a:pPr>
            <a:r>
              <a:rPr lang="en-GB" sz="2000" b="0" dirty="0"/>
              <a:t>Attribute based access control</a:t>
            </a:r>
          </a:p>
          <a:p>
            <a:pPr marL="285750" lvl="0" indent="-285750">
              <a:buFont typeface="Arial" panose="020B0604020202020204" pitchFamily="34" charset="0"/>
              <a:buChar char="•"/>
            </a:pPr>
            <a:endParaRPr lang="en-GB" sz="2000" b="0" dirty="0">
              <a:solidFill>
                <a:schemeClr val="tx1"/>
              </a:solidFill>
            </a:endParaRPr>
          </a:p>
          <a:p>
            <a:r>
              <a:rPr lang="en-GB" sz="2400" dirty="0"/>
              <a:t>Access control Systems (Proactive and preventive) </a:t>
            </a:r>
          </a:p>
          <a:p>
            <a:pPr marL="285750" indent="-285750">
              <a:buFont typeface="Wingdings" panose="05000000000000000000" pitchFamily="2" charset="2"/>
              <a:buChar char="§"/>
            </a:pPr>
            <a:r>
              <a:rPr lang="en-GB" sz="2000" b="0" dirty="0"/>
              <a:t>Enforces access on Operating systems, Databases and applications, usually built in. </a:t>
            </a:r>
          </a:p>
          <a:p>
            <a:pPr marL="285750" indent="-285750">
              <a:buFont typeface="Wingdings" panose="05000000000000000000" pitchFamily="2" charset="2"/>
              <a:buChar char="§"/>
            </a:pPr>
            <a:r>
              <a:rPr lang="en-GB" sz="2000" b="0" dirty="0"/>
              <a:t>Random attacks and viruses will normally not affect as many files if this is in place.</a:t>
            </a:r>
          </a:p>
          <a:p>
            <a:endParaRPr lang="da-DK" sz="2400" dirty="0">
              <a:solidFill>
                <a:schemeClr val="tx1"/>
              </a:solidFill>
            </a:endParaRPr>
          </a:p>
        </p:txBody>
      </p:sp>
      <p:sp>
        <p:nvSpPr>
          <p:cNvPr id="5" name="Tekstfelt 4"/>
          <p:cNvSpPr txBox="1"/>
          <p:nvPr/>
        </p:nvSpPr>
        <p:spPr>
          <a:xfrm>
            <a:off x="367331" y="686320"/>
            <a:ext cx="8391832" cy="523220"/>
          </a:xfrm>
          <a:prstGeom prst="rect">
            <a:avLst/>
          </a:prstGeom>
          <a:noFill/>
        </p:spPr>
        <p:txBody>
          <a:bodyPr wrap="square" rtlCol="0">
            <a:spAutoFit/>
          </a:bodyPr>
          <a:lstStyle/>
          <a:p>
            <a:r>
              <a:rPr lang="en-GB" sz="2800" b="1" dirty="0">
                <a:latin typeface="Calibri" panose="020F0502020204030204" pitchFamily="34" charset="0"/>
              </a:rPr>
              <a:t>Technologies supporting PINAM</a:t>
            </a:r>
          </a:p>
        </p:txBody>
      </p:sp>
    </p:spTree>
    <p:extLst>
      <p:ext uri="{BB962C8B-B14F-4D97-AF65-F5344CB8AC3E}">
        <p14:creationId xmlns:p14="http://schemas.microsoft.com/office/powerpoint/2010/main" val="11720008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a:p>
            <a:endParaRPr lang="en-GB" dirty="0"/>
          </a:p>
        </p:txBody>
      </p:sp>
      <p:sp>
        <p:nvSpPr>
          <p:cNvPr id="3" name="Pladsholder til tekst 2"/>
          <p:cNvSpPr>
            <a:spLocks noGrp="1"/>
          </p:cNvSpPr>
          <p:nvPr>
            <p:ph type="body" sz="quarter" idx="11"/>
          </p:nvPr>
        </p:nvSpPr>
        <p:spPr/>
        <p:txBody>
          <a:bodyPr/>
          <a:lstStyle/>
          <a:p>
            <a:r>
              <a:rPr lang="en-GB" dirty="0"/>
              <a:t>Technologies</a:t>
            </a:r>
          </a:p>
        </p:txBody>
      </p:sp>
      <p:sp>
        <p:nvSpPr>
          <p:cNvPr id="4" name="Pladsholder til tekst 3"/>
          <p:cNvSpPr>
            <a:spLocks noGrp="1"/>
          </p:cNvSpPr>
          <p:nvPr>
            <p:ph type="body" sz="quarter" idx="12"/>
          </p:nvPr>
        </p:nvSpPr>
        <p:spPr>
          <a:xfrm>
            <a:off x="367331" y="1399121"/>
            <a:ext cx="8447087" cy="5317101"/>
          </a:xfrm>
        </p:spPr>
        <p:txBody>
          <a:bodyPr/>
          <a:lstStyle/>
          <a:p>
            <a:r>
              <a:rPr lang="en-GB" sz="2400" dirty="0"/>
              <a:t>Data Tagging System (Preventive and reactive)</a:t>
            </a:r>
          </a:p>
          <a:p>
            <a:pPr marL="285750" indent="-285750">
              <a:buFont typeface="Wingdings" panose="05000000000000000000" pitchFamily="2" charset="2"/>
              <a:buChar char="§"/>
            </a:pPr>
            <a:r>
              <a:rPr lang="en-GB" sz="2000" b="0" dirty="0"/>
              <a:t>Meta data assigned to a piece of information</a:t>
            </a:r>
          </a:p>
          <a:p>
            <a:pPr marL="285750" indent="-285750">
              <a:buFont typeface="Wingdings" panose="05000000000000000000" pitchFamily="2" charset="2"/>
              <a:buChar char="§"/>
            </a:pPr>
            <a:r>
              <a:rPr lang="en-GB" sz="2000" b="0" dirty="0"/>
              <a:t>Categorisation and classification of data </a:t>
            </a:r>
          </a:p>
          <a:p>
            <a:pPr marL="285750" indent="-285750">
              <a:buFont typeface="Wingdings" panose="05000000000000000000" pitchFamily="2" charset="2"/>
              <a:buChar char="§"/>
            </a:pPr>
            <a:r>
              <a:rPr lang="en-GB" sz="2000" b="0" dirty="0"/>
              <a:t>Ensures that you can manage access control, document restrictions, etc.</a:t>
            </a:r>
          </a:p>
          <a:p>
            <a:pPr marL="285750" indent="-285750">
              <a:buFont typeface="Wingdings" panose="05000000000000000000" pitchFamily="2" charset="2"/>
              <a:buChar char="§"/>
            </a:pPr>
            <a:r>
              <a:rPr lang="en-GB" sz="2000" b="0" dirty="0"/>
              <a:t>Enables analysis, e.g. in order to identify if a file contains confidential information</a:t>
            </a:r>
          </a:p>
          <a:p>
            <a:pPr marL="285750" indent="-285750">
              <a:buFont typeface="Wingdings" panose="05000000000000000000" pitchFamily="2" charset="2"/>
              <a:buChar char="§"/>
            </a:pPr>
            <a:endParaRPr lang="en-GB" sz="2000" b="0" dirty="0"/>
          </a:p>
          <a:p>
            <a:r>
              <a:rPr lang="en-GB" sz="2400" dirty="0"/>
              <a:t>Firewall Discover Systems (Reactive and preventive)</a:t>
            </a:r>
            <a:endParaRPr lang="en-GB" sz="2400" b="0" dirty="0"/>
          </a:p>
          <a:p>
            <a:pPr marL="285750" lvl="0" indent="-285750">
              <a:buFont typeface="Wingdings" panose="05000000000000000000" pitchFamily="2" charset="2"/>
              <a:buChar char="§"/>
            </a:pPr>
            <a:r>
              <a:rPr lang="en-GB" sz="2000" b="0" dirty="0"/>
              <a:t>Data content analysis and discovery.</a:t>
            </a:r>
          </a:p>
          <a:p>
            <a:pPr marL="285750" indent="-285750">
              <a:buFont typeface="Wingdings" panose="05000000000000000000" pitchFamily="2" charset="2"/>
              <a:buChar char="§"/>
            </a:pPr>
            <a:endParaRPr lang="da-DK" sz="2000" b="0" dirty="0">
              <a:solidFill>
                <a:schemeClr val="tx1"/>
              </a:solidFill>
            </a:endParaRPr>
          </a:p>
        </p:txBody>
      </p:sp>
      <p:sp>
        <p:nvSpPr>
          <p:cNvPr id="5" name="Tekstfelt 4"/>
          <p:cNvSpPr txBox="1"/>
          <p:nvPr/>
        </p:nvSpPr>
        <p:spPr>
          <a:xfrm>
            <a:off x="264092" y="671571"/>
            <a:ext cx="8391832" cy="523220"/>
          </a:xfrm>
          <a:prstGeom prst="rect">
            <a:avLst/>
          </a:prstGeom>
          <a:noFill/>
        </p:spPr>
        <p:txBody>
          <a:bodyPr wrap="square" rtlCol="0">
            <a:spAutoFit/>
          </a:bodyPr>
          <a:lstStyle/>
          <a:p>
            <a:r>
              <a:rPr lang="en-GB" sz="2800" b="1" dirty="0">
                <a:solidFill>
                  <a:srgbClr val="15143D"/>
                </a:solidFill>
                <a:latin typeface="Calibri" panose="020F0502020204030204" pitchFamily="34" charset="0"/>
              </a:rPr>
              <a:t>Technologies supporting PINAM</a:t>
            </a:r>
          </a:p>
        </p:txBody>
      </p:sp>
    </p:spTree>
    <p:extLst>
      <p:ext uri="{BB962C8B-B14F-4D97-AF65-F5344CB8AC3E}">
        <p14:creationId xmlns:p14="http://schemas.microsoft.com/office/powerpoint/2010/main" val="9943748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a:p>
            <a:endParaRPr lang="en-GB" dirty="0"/>
          </a:p>
        </p:txBody>
      </p:sp>
      <p:sp>
        <p:nvSpPr>
          <p:cNvPr id="3" name="Pladsholder til tekst 2"/>
          <p:cNvSpPr>
            <a:spLocks noGrp="1"/>
          </p:cNvSpPr>
          <p:nvPr>
            <p:ph type="body" sz="quarter" idx="11"/>
          </p:nvPr>
        </p:nvSpPr>
        <p:spPr/>
        <p:txBody>
          <a:bodyPr/>
          <a:lstStyle/>
          <a:p>
            <a:r>
              <a:rPr lang="en-GB" dirty="0"/>
              <a:t>Technologies</a:t>
            </a:r>
          </a:p>
        </p:txBody>
      </p:sp>
      <p:sp>
        <p:nvSpPr>
          <p:cNvPr id="4" name="Pladsholder til tekst 3"/>
          <p:cNvSpPr>
            <a:spLocks noGrp="1"/>
          </p:cNvSpPr>
          <p:nvPr>
            <p:ph type="body" sz="quarter" idx="12"/>
          </p:nvPr>
        </p:nvSpPr>
        <p:spPr>
          <a:xfrm>
            <a:off x="367331" y="1555648"/>
            <a:ext cx="8447087" cy="5051629"/>
          </a:xfrm>
        </p:spPr>
        <p:txBody>
          <a:bodyPr/>
          <a:lstStyle/>
          <a:p>
            <a:r>
              <a:rPr lang="en-GB" sz="2400" dirty="0"/>
              <a:t>Event Management Systems (Reactive)</a:t>
            </a:r>
          </a:p>
          <a:p>
            <a:pPr marL="342900" indent="-342900">
              <a:buFont typeface="Wingdings" panose="05000000000000000000" pitchFamily="2" charset="2"/>
              <a:buChar char="§"/>
            </a:pPr>
            <a:r>
              <a:rPr lang="en-GB" sz="2000" b="0" dirty="0"/>
              <a:t>Monitor user activity on critical systems, relate the activity to the person. </a:t>
            </a:r>
          </a:p>
          <a:p>
            <a:pPr marL="342900" indent="-342900">
              <a:buFont typeface="Wingdings" panose="05000000000000000000" pitchFamily="2" charset="2"/>
              <a:buChar char="§"/>
            </a:pPr>
            <a:r>
              <a:rPr lang="en-GB" sz="2000" b="0" dirty="0"/>
              <a:t>Log management.</a:t>
            </a:r>
          </a:p>
          <a:p>
            <a:pPr marL="342900" lvl="0" indent="-342900">
              <a:buFont typeface="Wingdings" panose="05000000000000000000" pitchFamily="2" charset="2"/>
              <a:buChar char="§"/>
            </a:pPr>
            <a:r>
              <a:rPr lang="en-GB" sz="2000" b="0" dirty="0"/>
              <a:t>Behaviour analysis. i.e. alert, if someone exports customer details from CRM</a:t>
            </a:r>
            <a:endParaRPr lang="en-GB" sz="2000" dirty="0"/>
          </a:p>
          <a:p>
            <a:pPr lvl="0"/>
            <a:endParaRPr lang="en-GB" sz="2000" b="0" dirty="0"/>
          </a:p>
          <a:p>
            <a:r>
              <a:rPr lang="en-GB" sz="2400" dirty="0"/>
              <a:t>Mobile and Device Management (MDM) (Reactive and preventive) </a:t>
            </a:r>
          </a:p>
          <a:p>
            <a:pPr marL="285750" indent="-285750">
              <a:buFont typeface="Wingdings" panose="05000000000000000000" pitchFamily="2" charset="2"/>
              <a:buChar char="§"/>
            </a:pPr>
            <a:r>
              <a:rPr lang="en-GB" sz="2000" b="0" dirty="0"/>
              <a:t>Ensures control of mobile devices, including encryption and locating and/or resetting device.</a:t>
            </a:r>
          </a:p>
          <a:p>
            <a:pPr marL="285750" indent="-285750">
              <a:buFont typeface="Arial" panose="020B0604020202020204" pitchFamily="34" charset="0"/>
              <a:buChar char="•"/>
            </a:pPr>
            <a:endParaRPr lang="da-DK" b="0" dirty="0">
              <a:solidFill>
                <a:schemeClr val="tx1"/>
              </a:solidFill>
            </a:endParaRPr>
          </a:p>
          <a:p>
            <a:pPr marL="285750" indent="-285750">
              <a:buFont typeface="Arial" panose="020B0604020202020204" pitchFamily="34" charset="0"/>
              <a:buChar char="•"/>
            </a:pPr>
            <a:endParaRPr lang="da-DK" b="0" dirty="0">
              <a:solidFill>
                <a:schemeClr val="tx1"/>
              </a:solidFill>
            </a:endParaRPr>
          </a:p>
          <a:p>
            <a:endParaRPr lang="da-DK" dirty="0"/>
          </a:p>
        </p:txBody>
      </p:sp>
      <p:sp>
        <p:nvSpPr>
          <p:cNvPr id="5" name="Tekstfelt 4"/>
          <p:cNvSpPr txBox="1"/>
          <p:nvPr/>
        </p:nvSpPr>
        <p:spPr>
          <a:xfrm>
            <a:off x="282764" y="790481"/>
            <a:ext cx="8244349" cy="523220"/>
          </a:xfrm>
          <a:prstGeom prst="rect">
            <a:avLst/>
          </a:prstGeom>
          <a:noFill/>
        </p:spPr>
        <p:txBody>
          <a:bodyPr wrap="square" rtlCol="0">
            <a:spAutoFit/>
          </a:bodyPr>
          <a:lstStyle/>
          <a:p>
            <a:r>
              <a:rPr lang="en-GB" sz="2800" b="1" dirty="0">
                <a:latin typeface="Calibri" panose="020F0502020204030204" pitchFamily="34" charset="0"/>
              </a:rPr>
              <a:t>Technologies supporting PINAM (continued)</a:t>
            </a:r>
          </a:p>
        </p:txBody>
      </p:sp>
    </p:spTree>
    <p:extLst>
      <p:ext uri="{BB962C8B-B14F-4D97-AF65-F5344CB8AC3E}">
        <p14:creationId xmlns:p14="http://schemas.microsoft.com/office/powerpoint/2010/main" val="31172776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1922" y="873051"/>
            <a:ext cx="6459794" cy="523220"/>
          </a:xfrm>
          <a:prstGeom prst="rect">
            <a:avLst/>
          </a:prstGeom>
        </p:spPr>
        <p:txBody>
          <a:bodyPr wrap="square">
            <a:spAutoFit/>
          </a:bodyPr>
          <a:lstStyle/>
          <a:p>
            <a:r>
              <a:rPr lang="en-GB" b="1" dirty="0">
                <a:latin typeface="Calibri" panose="020F0502020204030204" pitchFamily="34" charset="0"/>
              </a:rPr>
              <a:t> </a:t>
            </a:r>
            <a:r>
              <a:rPr lang="en-GB" sz="2800" b="1" dirty="0">
                <a:latin typeface="Calibri" panose="020F0502020204030204" pitchFamily="34" charset="0"/>
              </a:rPr>
              <a:t>What is ISO 27001?</a:t>
            </a:r>
          </a:p>
        </p:txBody>
      </p:sp>
      <p:sp>
        <p:nvSpPr>
          <p:cNvPr id="3" name="Pladsholder til tekst 2"/>
          <p:cNvSpPr>
            <a:spLocks noGrp="1"/>
          </p:cNvSpPr>
          <p:nvPr>
            <p:ph type="body" sz="quarter" idx="10"/>
          </p:nvPr>
        </p:nvSpPr>
        <p:spPr/>
        <p:txBody>
          <a:bodyPr/>
          <a:lstStyle/>
          <a:p>
            <a:r>
              <a:rPr lang="en-GB" dirty="0"/>
              <a:t>People and Information Management</a:t>
            </a:r>
          </a:p>
        </p:txBody>
      </p:sp>
      <p:sp>
        <p:nvSpPr>
          <p:cNvPr id="4" name="Pladsholder til tekst 3"/>
          <p:cNvSpPr>
            <a:spLocks noGrp="1"/>
          </p:cNvSpPr>
          <p:nvPr>
            <p:ph type="body" sz="quarter" idx="11"/>
          </p:nvPr>
        </p:nvSpPr>
        <p:spPr/>
        <p:txBody>
          <a:bodyPr/>
          <a:lstStyle/>
          <a:p>
            <a:r>
              <a:rPr lang="en-GB" dirty="0"/>
              <a:t>ISO 27001</a:t>
            </a:r>
          </a:p>
        </p:txBody>
      </p:sp>
      <p:sp>
        <p:nvSpPr>
          <p:cNvPr id="7" name="Tekstfelt 6"/>
          <p:cNvSpPr txBox="1"/>
          <p:nvPr/>
        </p:nvSpPr>
        <p:spPr>
          <a:xfrm>
            <a:off x="461922" y="2900307"/>
            <a:ext cx="8682078" cy="3416320"/>
          </a:xfrm>
          <a:prstGeom prst="rect">
            <a:avLst/>
          </a:prstGeom>
          <a:noFill/>
        </p:spPr>
        <p:txBody>
          <a:bodyPr wrap="square" rtlCol="0">
            <a:spAutoFit/>
          </a:bodyPr>
          <a:lstStyle/>
          <a:p>
            <a:r>
              <a:rPr lang="da-DK" dirty="0"/>
              <a:t>.</a:t>
            </a:r>
          </a:p>
          <a:p>
            <a:endParaRPr lang="en-US" dirty="0"/>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Includes details for documentation, management responsibility, internal audits, continual improvement, and corrective and preventive action.</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Enables organisations to manage the security of assets such as financial information, intellectual property, employee details etc.</a:t>
            </a:r>
            <a:endParaRPr lang="en-US" sz="2400" dirty="0">
              <a:latin typeface="Calibri" panose="020F0502020204030204" pitchFamily="34" charset="0"/>
            </a:endParaRPr>
          </a:p>
          <a:p>
            <a:endParaRPr lang="en-US" dirty="0"/>
          </a:p>
          <a:p>
            <a:endParaRPr lang="en-US" dirty="0"/>
          </a:p>
        </p:txBody>
      </p:sp>
      <p:sp>
        <p:nvSpPr>
          <p:cNvPr id="6" name="Text Placeholder 1"/>
          <p:cNvSpPr txBox="1">
            <a:spLocks/>
          </p:cNvSpPr>
          <p:nvPr/>
        </p:nvSpPr>
        <p:spPr bwMode="auto">
          <a:xfrm>
            <a:off x="461922" y="1661112"/>
            <a:ext cx="8257905" cy="1337308"/>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spcBef>
                <a:spcPct val="0"/>
              </a:spcBef>
              <a:spcAft>
                <a:spcPts val="600"/>
              </a:spcAft>
              <a:buNone/>
            </a:pPr>
            <a:r>
              <a:rPr lang="en-GB" sz="2400" dirty="0">
                <a:solidFill>
                  <a:schemeClr val="bg1"/>
                </a:solidFill>
              </a:rPr>
              <a:t>An information security framework of policies and procedures including all legal, physical and technical controls involved in an organisation’s information risk management. </a:t>
            </a:r>
            <a:endParaRPr lang="en-GB" altLang="da-DK" sz="2400" dirty="0">
              <a:solidFill>
                <a:schemeClr val="bg1"/>
              </a:solidFill>
            </a:endParaRPr>
          </a:p>
        </p:txBody>
      </p:sp>
    </p:spTree>
    <p:extLst>
      <p:ext uri="{BB962C8B-B14F-4D97-AF65-F5344CB8AC3E}">
        <p14:creationId xmlns:p14="http://schemas.microsoft.com/office/powerpoint/2010/main" val="34666034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1922" y="873051"/>
            <a:ext cx="6459794" cy="523220"/>
          </a:xfrm>
          <a:prstGeom prst="rect">
            <a:avLst/>
          </a:prstGeom>
        </p:spPr>
        <p:txBody>
          <a:bodyPr wrap="square">
            <a:spAutoFit/>
          </a:bodyPr>
          <a:lstStyle/>
          <a:p>
            <a:r>
              <a:rPr lang="en-GB" sz="2800" b="1" dirty="0">
                <a:solidFill>
                  <a:srgbClr val="15143D"/>
                </a:solidFill>
                <a:latin typeface="Calibri" panose="020F0502020204030204" pitchFamily="34" charset="0"/>
              </a:rPr>
              <a:t>ISO 27001 planning process</a:t>
            </a:r>
          </a:p>
        </p:txBody>
      </p:sp>
      <p:sp>
        <p:nvSpPr>
          <p:cNvPr id="3" name="Pladsholder til tekst 2"/>
          <p:cNvSpPr>
            <a:spLocks noGrp="1"/>
          </p:cNvSpPr>
          <p:nvPr>
            <p:ph type="body" sz="quarter" idx="10"/>
          </p:nvPr>
        </p:nvSpPr>
        <p:spPr/>
        <p:txBody>
          <a:bodyPr/>
          <a:lstStyle/>
          <a:p>
            <a:r>
              <a:rPr lang="en-GB" dirty="0"/>
              <a:t>People and Information Management</a:t>
            </a:r>
          </a:p>
        </p:txBody>
      </p:sp>
      <p:sp>
        <p:nvSpPr>
          <p:cNvPr id="4" name="Pladsholder til tekst 3"/>
          <p:cNvSpPr>
            <a:spLocks noGrp="1"/>
          </p:cNvSpPr>
          <p:nvPr>
            <p:ph type="body" sz="quarter" idx="11"/>
          </p:nvPr>
        </p:nvSpPr>
        <p:spPr/>
        <p:txBody>
          <a:bodyPr/>
          <a:lstStyle/>
          <a:p>
            <a:r>
              <a:rPr lang="en-GB" dirty="0"/>
              <a:t>ISO 27001</a:t>
            </a:r>
          </a:p>
        </p:txBody>
      </p:sp>
      <p:sp>
        <p:nvSpPr>
          <p:cNvPr id="7" name="Tekstfelt 6"/>
          <p:cNvSpPr txBox="1"/>
          <p:nvPr/>
        </p:nvSpPr>
        <p:spPr>
          <a:xfrm>
            <a:off x="461922" y="1334716"/>
            <a:ext cx="8682078" cy="6247864"/>
          </a:xfrm>
          <a:prstGeom prst="rect">
            <a:avLst/>
          </a:prstGeom>
          <a:noFill/>
        </p:spPr>
        <p:txBody>
          <a:bodyPr wrap="square" rtlCol="0">
            <a:spAutoFit/>
          </a:bodyPr>
          <a:lstStyle/>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Define a security policy.</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Define the scope of the Security Management system.</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Conduct a risk assessment.</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Manage identified risks.</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Select control objectives and controls to be implemented.</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Prepare a statement of applicability.</a:t>
            </a:r>
          </a:p>
          <a:p>
            <a:pPr marL="342900" indent="-342900">
              <a:buSzPct val="800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SzPct val="80000"/>
              <a:buFont typeface="Wingdings" panose="05000000000000000000" pitchFamily="2" charset="2"/>
              <a:buChar char="§"/>
            </a:pPr>
            <a:r>
              <a:rPr lang="en-GB" sz="2400" dirty="0">
                <a:solidFill>
                  <a:srgbClr val="15143D"/>
                </a:solidFill>
                <a:latin typeface="Calibri" panose="020F0502020204030204" pitchFamily="34" charset="0"/>
              </a:rPr>
              <a:t>The standard requires cooperation across all sections of an organisation.</a:t>
            </a:r>
          </a:p>
          <a:p>
            <a:pPr marL="342900" indent="-342900">
              <a:buSzPct val="80000"/>
              <a:buFont typeface="Wingdings" panose="05000000000000000000" pitchFamily="2" charset="2"/>
              <a:buChar char="§"/>
            </a:pPr>
            <a:endParaRPr lang="en-US" sz="2800" dirty="0">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854258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a:p>
            <a:endParaRPr lang="en-GB" dirty="0"/>
          </a:p>
        </p:txBody>
      </p:sp>
      <p:sp>
        <p:nvSpPr>
          <p:cNvPr id="3" name="Pladsholder til tekst 2"/>
          <p:cNvSpPr>
            <a:spLocks noGrp="1"/>
          </p:cNvSpPr>
          <p:nvPr>
            <p:ph type="body" sz="quarter" idx="11"/>
          </p:nvPr>
        </p:nvSpPr>
        <p:spPr/>
        <p:txBody>
          <a:bodyPr/>
          <a:lstStyle/>
          <a:p>
            <a:r>
              <a:rPr lang="en-GB" dirty="0"/>
              <a:t>The stakeholders in the ECO system</a:t>
            </a:r>
          </a:p>
        </p:txBody>
      </p:sp>
      <p:grpSp>
        <p:nvGrpSpPr>
          <p:cNvPr id="4" name="Gruppe 45"/>
          <p:cNvGrpSpPr/>
          <p:nvPr/>
        </p:nvGrpSpPr>
        <p:grpSpPr>
          <a:xfrm>
            <a:off x="2323528" y="1667072"/>
            <a:ext cx="6019742" cy="4041815"/>
            <a:chOff x="1161664" y="1499064"/>
            <a:chExt cx="5689356" cy="3717017"/>
          </a:xfrm>
        </p:grpSpPr>
        <p:sp>
          <p:nvSpPr>
            <p:cNvPr id="26" name="Afrundet rektangel 25"/>
            <p:cNvSpPr/>
            <p:nvPr/>
          </p:nvSpPr>
          <p:spPr>
            <a:xfrm>
              <a:off x="1558488" y="1499064"/>
              <a:ext cx="5190708" cy="332266"/>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Corporate</a:t>
              </a:r>
            </a:p>
          </p:txBody>
        </p:sp>
        <p:sp>
          <p:nvSpPr>
            <p:cNvPr id="27" name="Ellipse 26"/>
            <p:cNvSpPr/>
            <p:nvPr/>
          </p:nvSpPr>
          <p:spPr>
            <a:xfrm>
              <a:off x="1481650" y="2994944"/>
              <a:ext cx="1338856" cy="649301"/>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Purchase</a:t>
              </a:r>
            </a:p>
          </p:txBody>
        </p:sp>
        <p:sp>
          <p:nvSpPr>
            <p:cNvPr id="28" name="Ellipse 27"/>
            <p:cNvSpPr/>
            <p:nvPr/>
          </p:nvSpPr>
          <p:spPr>
            <a:xfrm>
              <a:off x="2903284" y="2979295"/>
              <a:ext cx="1128174"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Finance</a:t>
              </a:r>
            </a:p>
          </p:txBody>
        </p:sp>
        <p:sp>
          <p:nvSpPr>
            <p:cNvPr id="29" name="Ellipse 28"/>
            <p:cNvSpPr/>
            <p:nvPr/>
          </p:nvSpPr>
          <p:spPr>
            <a:xfrm>
              <a:off x="4272239" y="2994944"/>
              <a:ext cx="1334023"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Legal</a:t>
              </a:r>
            </a:p>
          </p:txBody>
        </p:sp>
        <p:sp>
          <p:nvSpPr>
            <p:cNvPr id="32" name="Afrundet rektangel 31"/>
            <p:cNvSpPr/>
            <p:nvPr/>
          </p:nvSpPr>
          <p:spPr>
            <a:xfrm>
              <a:off x="1782761" y="4606481"/>
              <a:ext cx="5068259" cy="609600"/>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IT department/service </a:t>
              </a:r>
            </a:p>
          </p:txBody>
        </p:sp>
        <p:sp>
          <p:nvSpPr>
            <p:cNvPr id="34" name="Opad-nedadgående pil 33"/>
            <p:cNvSpPr/>
            <p:nvPr/>
          </p:nvSpPr>
          <p:spPr>
            <a:xfrm>
              <a:off x="3490119" y="3792888"/>
              <a:ext cx="46037" cy="6858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5" name="Opad-nedadgående pil 34"/>
            <p:cNvSpPr/>
            <p:nvPr/>
          </p:nvSpPr>
          <p:spPr>
            <a:xfrm>
              <a:off x="4896041" y="3776430"/>
              <a:ext cx="43210" cy="68263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8" name="Opad-nedadgående pil 37"/>
            <p:cNvSpPr/>
            <p:nvPr/>
          </p:nvSpPr>
          <p:spPr>
            <a:xfrm>
              <a:off x="4854712" y="2572996"/>
              <a:ext cx="46037" cy="3429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cxnSp>
          <p:nvCxnSpPr>
            <p:cNvPr id="42" name="Vinklet forbindelse 41"/>
            <p:cNvCxnSpPr/>
            <p:nvPr/>
          </p:nvCxnSpPr>
          <p:spPr>
            <a:xfrm rot="16200000" flipV="1">
              <a:off x="-114115" y="3580162"/>
              <a:ext cx="2655888" cy="6351"/>
            </a:xfrm>
            <a:prstGeom prst="bentConnector3">
              <a:avLst>
                <a:gd name="adj1" fmla="val 50000"/>
              </a:avLst>
            </a:prstGeom>
            <a:ln w="76200" cmpd="sng">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42"/>
            <p:cNvSpPr txBox="1">
              <a:spLocks noChangeArrowheads="1"/>
            </p:cNvSpPr>
            <p:nvPr/>
          </p:nvSpPr>
          <p:spPr bwMode="auto">
            <a:xfrm rot="16200000">
              <a:off x="-111605" y="2989736"/>
              <a:ext cx="2895600" cy="3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eaLnBrk="1" hangingPunct="1">
                <a:spcBef>
                  <a:spcPct val="0"/>
                </a:spcBef>
                <a:buFontTx/>
                <a:buNone/>
              </a:pPr>
              <a:r>
                <a:rPr lang="en-GB" altLang="da-DK" sz="1800" dirty="0">
                  <a:solidFill>
                    <a:srgbClr val="15143D"/>
                  </a:solidFill>
                </a:rPr>
                <a:t>Corporate governance</a:t>
              </a:r>
            </a:p>
          </p:txBody>
        </p:sp>
      </p:grpSp>
      <p:sp>
        <p:nvSpPr>
          <p:cNvPr id="46" name="Ellipse 45"/>
          <p:cNvSpPr/>
          <p:nvPr/>
        </p:nvSpPr>
        <p:spPr>
          <a:xfrm>
            <a:off x="7083121" y="3231462"/>
            <a:ext cx="1411491"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End-users</a:t>
            </a:r>
          </a:p>
        </p:txBody>
      </p:sp>
      <p:sp>
        <p:nvSpPr>
          <p:cNvPr id="47" name="Opad-nedadgående pil 46"/>
          <p:cNvSpPr/>
          <p:nvPr/>
        </p:nvSpPr>
        <p:spPr>
          <a:xfrm>
            <a:off x="7788867" y="4048685"/>
            <a:ext cx="45719" cy="74228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8" name="Opad-nedadgående pil 67"/>
          <p:cNvSpPr/>
          <p:nvPr/>
        </p:nvSpPr>
        <p:spPr>
          <a:xfrm>
            <a:off x="7747233"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9" name="Opad-nedadgående pil 68"/>
          <p:cNvSpPr/>
          <p:nvPr/>
        </p:nvSpPr>
        <p:spPr>
          <a:xfrm flipH="1">
            <a:off x="3327079" y="2742264"/>
            <a:ext cx="45719"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0" name="Opad-nedadgående pil 69"/>
          <p:cNvSpPr/>
          <p:nvPr/>
        </p:nvSpPr>
        <p:spPr>
          <a:xfrm>
            <a:off x="3348443" y="4070847"/>
            <a:ext cx="48710" cy="74572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1" name="Afrundet rektangel 70"/>
          <p:cNvSpPr/>
          <p:nvPr/>
        </p:nvSpPr>
        <p:spPr>
          <a:xfrm>
            <a:off x="223643" y="1716028"/>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Customers</a:t>
            </a:r>
          </a:p>
        </p:txBody>
      </p:sp>
      <p:sp>
        <p:nvSpPr>
          <p:cNvPr id="72" name="Afrundet rektangel 71"/>
          <p:cNvSpPr/>
          <p:nvPr/>
        </p:nvSpPr>
        <p:spPr>
          <a:xfrm>
            <a:off x="232531" y="2537422"/>
            <a:ext cx="1269231"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Partners</a:t>
            </a:r>
          </a:p>
        </p:txBody>
      </p:sp>
      <p:sp>
        <p:nvSpPr>
          <p:cNvPr id="73" name="Afrundet rektangel 72"/>
          <p:cNvSpPr/>
          <p:nvPr/>
        </p:nvSpPr>
        <p:spPr>
          <a:xfrm>
            <a:off x="223643" y="3357991"/>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Vendors/</a:t>
            </a:r>
          </a:p>
          <a:p>
            <a:pPr algn="ctr">
              <a:defRPr/>
            </a:pPr>
            <a:r>
              <a:rPr lang="en-GB" sz="1600" dirty="0">
                <a:solidFill>
                  <a:srgbClr val="15143D"/>
                </a:solidFill>
                <a:latin typeface="Calibri" panose="020F0502020204030204" pitchFamily="34" charset="0"/>
              </a:rPr>
              <a:t>resellers</a:t>
            </a:r>
          </a:p>
        </p:txBody>
      </p:sp>
      <p:sp>
        <p:nvSpPr>
          <p:cNvPr id="74" name="Afrundet rektangel 73"/>
          <p:cNvSpPr/>
          <p:nvPr/>
        </p:nvSpPr>
        <p:spPr>
          <a:xfrm>
            <a:off x="235803" y="4177618"/>
            <a:ext cx="126356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Distributors</a:t>
            </a:r>
          </a:p>
        </p:txBody>
      </p:sp>
      <p:sp>
        <p:nvSpPr>
          <p:cNvPr id="75" name="Afrundet rektangel 74"/>
          <p:cNvSpPr/>
          <p:nvPr/>
        </p:nvSpPr>
        <p:spPr>
          <a:xfrm>
            <a:off x="218153" y="5000779"/>
            <a:ext cx="128121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Publishers</a:t>
            </a:r>
          </a:p>
        </p:txBody>
      </p:sp>
      <p:cxnSp>
        <p:nvCxnSpPr>
          <p:cNvPr id="11" name="Lige forbindelse 10"/>
          <p:cNvCxnSpPr/>
          <p:nvPr/>
        </p:nvCxnSpPr>
        <p:spPr>
          <a:xfrm>
            <a:off x="1888224" y="1883733"/>
            <a:ext cx="50991" cy="39283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1888224" y="1527399"/>
            <a:ext cx="6876789" cy="229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136095" y="864296"/>
            <a:ext cx="3834656" cy="923330"/>
          </a:xfrm>
          <a:prstGeom prst="rect">
            <a:avLst/>
          </a:prstGeom>
          <a:noFill/>
        </p:spPr>
        <p:txBody>
          <a:bodyPr wrap="square" rtlCol="0">
            <a:spAutoFit/>
          </a:bodyPr>
          <a:lstStyle/>
          <a:p>
            <a:r>
              <a:rPr lang="en-GB" dirty="0">
                <a:solidFill>
                  <a:srgbClr val="15143D"/>
                </a:solidFill>
              </a:rPr>
              <a:t>PINAM</a:t>
            </a:r>
          </a:p>
          <a:p>
            <a:r>
              <a:rPr lang="en-GB" dirty="0">
                <a:solidFill>
                  <a:srgbClr val="15143D"/>
                </a:solidFill>
              </a:rPr>
              <a:t>ECO system</a:t>
            </a:r>
          </a:p>
          <a:p>
            <a:endParaRPr lang="en-GB" dirty="0">
              <a:solidFill>
                <a:srgbClr val="15143D"/>
              </a:solidFill>
            </a:endParaRPr>
          </a:p>
        </p:txBody>
      </p:sp>
      <p:sp>
        <p:nvSpPr>
          <p:cNvPr id="76" name="Afrundet rektangel 75"/>
          <p:cNvSpPr/>
          <p:nvPr/>
        </p:nvSpPr>
        <p:spPr>
          <a:xfrm>
            <a:off x="2791407" y="838711"/>
            <a:ext cx="5492137" cy="55463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15143D"/>
                </a:solidFill>
                <a:latin typeface="Calibri" panose="020F0502020204030204" pitchFamily="34" charset="0"/>
              </a:rPr>
              <a:t>Society, control and legislation</a:t>
            </a:r>
          </a:p>
        </p:txBody>
      </p:sp>
      <p:sp>
        <p:nvSpPr>
          <p:cNvPr id="77" name="Opad-nedadgående pil 76"/>
          <p:cNvSpPr/>
          <p:nvPr/>
        </p:nvSpPr>
        <p:spPr>
          <a:xfrm>
            <a:off x="4745954"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0" name="Afrundet rektangel 29"/>
          <p:cNvSpPr/>
          <p:nvPr/>
        </p:nvSpPr>
        <p:spPr>
          <a:xfrm>
            <a:off x="3267396" y="2296879"/>
            <a:ext cx="4540157" cy="323441"/>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Management</a:t>
            </a:r>
          </a:p>
        </p:txBody>
      </p:sp>
      <p:sp>
        <p:nvSpPr>
          <p:cNvPr id="31" name="Opad-nedadgående pil 30"/>
          <p:cNvSpPr/>
          <p:nvPr/>
        </p:nvSpPr>
        <p:spPr>
          <a:xfrm flipH="1">
            <a:off x="5497823" y="2040902"/>
            <a:ext cx="45719" cy="19978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Tree>
    <p:extLst>
      <p:ext uri="{BB962C8B-B14F-4D97-AF65-F5344CB8AC3E}">
        <p14:creationId xmlns:p14="http://schemas.microsoft.com/office/powerpoint/2010/main" val="42447245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708031" y="1761174"/>
            <a:ext cx="5624422" cy="784202"/>
          </a:xfrm>
        </p:spPr>
        <p:txBody>
          <a:bodyPr/>
          <a:lstStyle/>
          <a:p>
            <a:pPr algn="ctr"/>
            <a:r>
              <a:rPr lang="en-GB" sz="3600" dirty="0"/>
              <a:t>People and Information Asset Management</a:t>
            </a:r>
          </a:p>
          <a:p>
            <a:pPr algn="ctr"/>
            <a:r>
              <a:rPr lang="en-GB" sz="4000" dirty="0"/>
              <a:t>Services &amp; Cloud</a:t>
            </a:r>
          </a:p>
          <a:p>
            <a:pPr algn="ctr"/>
            <a:r>
              <a:rPr lang="en-GB" sz="4000" dirty="0"/>
              <a:t>BYOD</a:t>
            </a:r>
          </a:p>
        </p:txBody>
      </p:sp>
    </p:spTree>
    <p:extLst>
      <p:ext uri="{BB962C8B-B14F-4D97-AF65-F5344CB8AC3E}">
        <p14:creationId xmlns:p14="http://schemas.microsoft.com/office/powerpoint/2010/main" val="16321764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PINAM principles in Services and Cloud</a:t>
            </a:r>
          </a:p>
        </p:txBody>
      </p:sp>
      <p:sp>
        <p:nvSpPr>
          <p:cNvPr id="4" name="Pladsholder til tekst 3"/>
          <p:cNvSpPr>
            <a:spLocks noGrp="1"/>
          </p:cNvSpPr>
          <p:nvPr>
            <p:ph type="body" sz="quarter" idx="12"/>
          </p:nvPr>
        </p:nvSpPr>
        <p:spPr>
          <a:xfrm>
            <a:off x="345896" y="1878808"/>
            <a:ext cx="8447087" cy="5648325"/>
          </a:xfrm>
        </p:spPr>
        <p:txBody>
          <a:bodyPr/>
          <a:lstStyle/>
          <a:p>
            <a:pPr marL="457200" indent="-457200">
              <a:buFont typeface="Wingdings" panose="05000000000000000000" pitchFamily="2" charset="2"/>
              <a:buChar char="§"/>
            </a:pPr>
            <a:r>
              <a:rPr lang="en-GB" sz="2400" b="0" dirty="0"/>
              <a:t>Do not deviate from the overall guiding PINAM principles when signing a Services and Cloud agreement.</a:t>
            </a:r>
          </a:p>
          <a:p>
            <a:pPr marL="457200" indent="-457200">
              <a:buFont typeface="Wingdings" panose="05000000000000000000" pitchFamily="2" charset="2"/>
              <a:buChar char="§"/>
            </a:pPr>
            <a:r>
              <a:rPr lang="en-GB" sz="2400" b="0" dirty="0"/>
              <a:t>Also in the cloud, valuable information should be traceable, tagged and monitored.</a:t>
            </a:r>
          </a:p>
          <a:p>
            <a:pPr marL="457200" indent="-457200">
              <a:buFont typeface="Wingdings" panose="05000000000000000000" pitchFamily="2" charset="2"/>
              <a:buChar char="§"/>
            </a:pPr>
            <a:r>
              <a:rPr lang="en-GB" sz="2400" b="0" dirty="0"/>
              <a:t>Ensure security control and security guarantees.</a:t>
            </a:r>
          </a:p>
          <a:p>
            <a:pPr marL="457200" indent="-457200">
              <a:buFont typeface="Wingdings" panose="05000000000000000000" pitchFamily="2" charset="2"/>
              <a:buChar char="§"/>
            </a:pPr>
            <a:r>
              <a:rPr lang="en-GB" sz="2400" b="0" dirty="0"/>
              <a:t>Ensure that you have the rights to manage user rights and data restrictions continuously. </a:t>
            </a:r>
          </a:p>
          <a:p>
            <a:pPr marL="457200" indent="-457200">
              <a:buFont typeface="Wingdings" panose="05000000000000000000" pitchFamily="2" charset="2"/>
              <a:buChar char="§"/>
            </a:pPr>
            <a:r>
              <a:rPr lang="en-GB" sz="2400" b="0" dirty="0"/>
              <a:t>Define ownership of your content, e.g., in case of contract termination: Who owns the data? How and when will it be delivered?</a:t>
            </a:r>
          </a:p>
        </p:txBody>
      </p:sp>
      <p:sp>
        <p:nvSpPr>
          <p:cNvPr id="5" name="Tekstfelt 4"/>
          <p:cNvSpPr txBox="1"/>
          <p:nvPr/>
        </p:nvSpPr>
        <p:spPr>
          <a:xfrm>
            <a:off x="496325" y="773453"/>
            <a:ext cx="8544436" cy="1231106"/>
          </a:xfrm>
          <a:prstGeom prst="rect">
            <a:avLst/>
          </a:prstGeom>
          <a:noFill/>
        </p:spPr>
        <p:txBody>
          <a:bodyPr wrap="square" rtlCol="0">
            <a:spAutoFit/>
          </a:bodyPr>
          <a:lstStyle/>
          <a:p>
            <a:r>
              <a:rPr lang="en-GB" sz="2800" b="1" dirty="0">
                <a:solidFill>
                  <a:srgbClr val="15143D"/>
                </a:solidFill>
                <a:latin typeface="Calibri" panose="020F0502020204030204" pitchFamily="34" charset="0"/>
              </a:rPr>
              <a:t>Loyalty to the PINAM Principles in Services and Cloud set-ups</a:t>
            </a:r>
          </a:p>
          <a:p>
            <a:endParaRPr lang="da-DK" dirty="0"/>
          </a:p>
        </p:txBody>
      </p:sp>
    </p:spTree>
    <p:extLst>
      <p:ext uri="{BB962C8B-B14F-4D97-AF65-F5344CB8AC3E}">
        <p14:creationId xmlns:p14="http://schemas.microsoft.com/office/powerpoint/2010/main" val="18792642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PINAM principles towards shadow IT</a:t>
            </a:r>
          </a:p>
        </p:txBody>
      </p:sp>
      <p:sp>
        <p:nvSpPr>
          <p:cNvPr id="4" name="Pladsholder til tekst 3"/>
          <p:cNvSpPr>
            <a:spLocks noGrp="1"/>
          </p:cNvSpPr>
          <p:nvPr>
            <p:ph type="body" sz="quarter" idx="12"/>
          </p:nvPr>
        </p:nvSpPr>
        <p:spPr>
          <a:xfrm>
            <a:off x="367331" y="3177915"/>
            <a:ext cx="8447087" cy="2906632"/>
          </a:xfrm>
        </p:spPr>
        <p:txBody>
          <a:bodyPr/>
          <a:lstStyle/>
          <a:p>
            <a:pPr marL="457200" indent="-457200">
              <a:buFont typeface="Wingdings" panose="05000000000000000000" pitchFamily="2" charset="2"/>
              <a:buChar char="§"/>
            </a:pPr>
            <a:r>
              <a:rPr lang="en-GB" sz="2400" b="0" dirty="0"/>
              <a:t>The data stored in these solution is put at risk of loss and exposure.</a:t>
            </a:r>
          </a:p>
          <a:p>
            <a:pPr marL="457200" indent="-457200">
              <a:buFont typeface="Wingdings" panose="05000000000000000000" pitchFamily="2" charset="2"/>
              <a:buChar char="§"/>
            </a:pPr>
            <a:r>
              <a:rPr lang="en-GB" sz="2400" b="0" dirty="0"/>
              <a:t>The use of shadow IT must be addressed by consistent policies defining whitelists of solutions and code of conduct around shadow IT.</a:t>
            </a:r>
          </a:p>
          <a:p>
            <a:pPr marL="457200" indent="-457200">
              <a:buFont typeface="Wingdings" panose="05000000000000000000" pitchFamily="2" charset="2"/>
              <a:buChar char="§"/>
            </a:pPr>
            <a:r>
              <a:rPr lang="en-GB" sz="2400" b="0" dirty="0"/>
              <a:t>The company must provide solutions delivering the functionalities that the end users demand.</a:t>
            </a:r>
          </a:p>
        </p:txBody>
      </p:sp>
      <p:sp>
        <p:nvSpPr>
          <p:cNvPr id="5" name="Tekstfelt 4"/>
          <p:cNvSpPr txBox="1"/>
          <p:nvPr/>
        </p:nvSpPr>
        <p:spPr>
          <a:xfrm>
            <a:off x="496325" y="773453"/>
            <a:ext cx="8544436" cy="800219"/>
          </a:xfrm>
          <a:prstGeom prst="rect">
            <a:avLst/>
          </a:prstGeom>
          <a:noFill/>
        </p:spPr>
        <p:txBody>
          <a:bodyPr wrap="square" rtlCol="0">
            <a:spAutoFit/>
          </a:bodyPr>
          <a:lstStyle/>
          <a:p>
            <a:r>
              <a:rPr lang="en-GB" sz="2800" b="1" dirty="0">
                <a:solidFill>
                  <a:srgbClr val="15143D"/>
                </a:solidFill>
                <a:latin typeface="Calibri" panose="020F0502020204030204" pitchFamily="34" charset="0"/>
              </a:rPr>
              <a:t>Shadow IT PINAM risks and principles</a:t>
            </a:r>
          </a:p>
          <a:p>
            <a:endParaRPr lang="en-GB" dirty="0"/>
          </a:p>
        </p:txBody>
      </p:sp>
      <p:sp>
        <p:nvSpPr>
          <p:cNvPr id="6" name="Text Placeholder 1"/>
          <p:cNvSpPr txBox="1">
            <a:spLocks/>
          </p:cNvSpPr>
          <p:nvPr/>
        </p:nvSpPr>
        <p:spPr bwMode="auto">
          <a:xfrm>
            <a:off x="391099" y="1535964"/>
            <a:ext cx="8649662" cy="1537020"/>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buNone/>
            </a:pPr>
            <a:r>
              <a:rPr lang="en-GB" sz="2400" dirty="0">
                <a:solidFill>
                  <a:schemeClr val="bg1"/>
                </a:solidFill>
              </a:rPr>
              <a:t>Shadow IT: End-users in the company using private file sharing solutions such as Dropbox. The solutions are not approved by the IT department, and therefore unmanaged, unmonitored and unsupported.</a:t>
            </a:r>
          </a:p>
        </p:txBody>
      </p:sp>
    </p:spTree>
    <p:extLst>
      <p:ext uri="{BB962C8B-B14F-4D97-AF65-F5344CB8AC3E}">
        <p14:creationId xmlns:p14="http://schemas.microsoft.com/office/powerpoint/2010/main" val="89711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ITAM </a:t>
            </a:r>
            <a:r>
              <a:rPr lang="en-GB" dirty="0"/>
              <a:t>perspectives</a:t>
            </a:r>
          </a:p>
        </p:txBody>
      </p:sp>
      <p:sp>
        <p:nvSpPr>
          <p:cNvPr id="5" name="Pladsholder til tekst 4"/>
          <p:cNvSpPr>
            <a:spLocks noGrp="1"/>
          </p:cNvSpPr>
          <p:nvPr>
            <p:ph type="body" sz="quarter" idx="12"/>
          </p:nvPr>
        </p:nvSpPr>
        <p:spPr/>
        <p:txBody>
          <a:bodyPr/>
          <a:lstStyle/>
          <a:p>
            <a:pPr algn="ctr"/>
            <a:r>
              <a:rPr lang="en-GB" sz="2800" dirty="0"/>
              <a:t>What do you see?</a:t>
            </a:r>
          </a:p>
        </p:txBody>
      </p:sp>
      <p:pic>
        <p:nvPicPr>
          <p:cNvPr id="10" name="Picture 10" descr="Acer Ferrari 3200 Notebook Computer P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821" y="1775784"/>
            <a:ext cx="4172990" cy="417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0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People and information Asset Management</a:t>
            </a:r>
          </a:p>
        </p:txBody>
      </p:sp>
      <p:sp>
        <p:nvSpPr>
          <p:cNvPr id="3" name="Pladsholder til tekst 2"/>
          <p:cNvSpPr>
            <a:spLocks noGrp="1"/>
          </p:cNvSpPr>
          <p:nvPr>
            <p:ph type="body" sz="quarter" idx="11"/>
          </p:nvPr>
        </p:nvSpPr>
        <p:spPr/>
        <p:txBody>
          <a:bodyPr/>
          <a:lstStyle/>
          <a:p>
            <a:r>
              <a:rPr lang="en-GB" dirty="0"/>
              <a:t>PINAM principles in BYOD</a:t>
            </a:r>
          </a:p>
        </p:txBody>
      </p:sp>
      <p:sp>
        <p:nvSpPr>
          <p:cNvPr id="5" name="Tekstfelt 4"/>
          <p:cNvSpPr txBox="1"/>
          <p:nvPr/>
        </p:nvSpPr>
        <p:spPr>
          <a:xfrm>
            <a:off x="367329" y="757221"/>
            <a:ext cx="8146227" cy="523220"/>
          </a:xfrm>
          <a:prstGeom prst="rect">
            <a:avLst/>
          </a:prstGeom>
          <a:noFill/>
        </p:spPr>
        <p:txBody>
          <a:bodyPr wrap="square" rtlCol="0">
            <a:spAutoFit/>
          </a:bodyPr>
          <a:lstStyle/>
          <a:p>
            <a:r>
              <a:rPr lang="en-GB" sz="2800" b="1" dirty="0">
                <a:solidFill>
                  <a:srgbClr val="15143D"/>
                </a:solidFill>
                <a:latin typeface="Calibri" panose="020F0502020204030204" pitchFamily="34" charset="0"/>
              </a:rPr>
              <a:t>BYOD in a PINAM perspective</a:t>
            </a:r>
            <a:endParaRPr lang="en-GB" dirty="0">
              <a:solidFill>
                <a:srgbClr val="15143D"/>
              </a:solidFill>
            </a:endParaRPr>
          </a:p>
        </p:txBody>
      </p:sp>
      <p:sp>
        <p:nvSpPr>
          <p:cNvPr id="6" name="Text Placeholder 1"/>
          <p:cNvSpPr txBox="1">
            <a:spLocks/>
          </p:cNvSpPr>
          <p:nvPr/>
        </p:nvSpPr>
        <p:spPr bwMode="auto">
          <a:xfrm>
            <a:off x="367329" y="1269327"/>
            <a:ext cx="8246852" cy="1976163"/>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buNone/>
            </a:pPr>
            <a:r>
              <a:rPr lang="en-GB" sz="2400" dirty="0">
                <a:solidFill>
                  <a:schemeClr val="bg1"/>
                </a:solidFill>
              </a:rPr>
              <a:t>Definition - What does </a:t>
            </a:r>
            <a:r>
              <a:rPr lang="en-GB" sz="2400" i="1" dirty="0">
                <a:solidFill>
                  <a:schemeClr val="bg1"/>
                </a:solidFill>
              </a:rPr>
              <a:t>Bring Your Own Device (BYOD)</a:t>
            </a:r>
            <a:r>
              <a:rPr lang="en-GB" sz="2400" dirty="0">
                <a:solidFill>
                  <a:schemeClr val="bg1"/>
                </a:solidFill>
              </a:rPr>
              <a:t> mean?</a:t>
            </a:r>
          </a:p>
          <a:p>
            <a:pPr>
              <a:buNone/>
            </a:pPr>
            <a:r>
              <a:rPr lang="en-GB" sz="2400" dirty="0">
                <a:solidFill>
                  <a:schemeClr val="bg1"/>
                </a:solidFill>
              </a:rPr>
              <a:t>Refers to employees who bring their own computing devices, such as smartphones, laptops and tablet PC’s, to work with them and use them in addition to or instead of company supplied devices. </a:t>
            </a:r>
          </a:p>
        </p:txBody>
      </p:sp>
      <p:sp>
        <p:nvSpPr>
          <p:cNvPr id="7" name="Tekstfelt 6"/>
          <p:cNvSpPr txBox="1"/>
          <p:nvPr/>
        </p:nvSpPr>
        <p:spPr>
          <a:xfrm>
            <a:off x="367329" y="3318387"/>
            <a:ext cx="8570194" cy="3139321"/>
          </a:xfrm>
          <a:prstGeom prst="rect">
            <a:avLst/>
          </a:prstGeom>
          <a:noFill/>
        </p:spPr>
        <p:txBody>
          <a:bodyPr wrap="square" rtlCol="0">
            <a:spAutoFit/>
          </a:bodyPr>
          <a:lstStyle/>
          <a:p>
            <a:r>
              <a:rPr lang="en-GB" sz="2000" dirty="0">
                <a:solidFill>
                  <a:srgbClr val="15143D"/>
                </a:solidFill>
                <a:latin typeface="Calibri" panose="020F0502020204030204" pitchFamily="34" charset="0"/>
              </a:rPr>
              <a:t>If BYOD is supported in a company, a PINAM strategy should be implemented setting up policies and regulations such as:</a:t>
            </a:r>
          </a:p>
          <a:p>
            <a:endParaRPr lang="en-GB" sz="2000" dirty="0">
              <a:solidFill>
                <a:srgbClr val="15143D"/>
              </a:solidFill>
              <a:latin typeface="Calibri" panose="020F0502020204030204" pitchFamily="34" charset="0"/>
            </a:endParaRP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 “Cleaning” of mobile devices when employees leave the company</a:t>
            </a: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Mobile security (PIN requirements)</a:t>
            </a: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Responsible conduct</a:t>
            </a: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Which content can be accessed and shared from the devices?</a:t>
            </a: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How do you track and monitor these devices?</a:t>
            </a:r>
          </a:p>
          <a:p>
            <a:pPr marL="285750" indent="-285750">
              <a:buFont typeface="Wingdings" panose="05000000000000000000" pitchFamily="2" charset="2"/>
              <a:buChar char="§"/>
            </a:pPr>
            <a:r>
              <a:rPr lang="en-GB" sz="2000" dirty="0">
                <a:solidFill>
                  <a:srgbClr val="15143D"/>
                </a:solidFill>
                <a:latin typeface="Calibri" panose="020F0502020204030204" pitchFamily="34" charset="0"/>
              </a:rPr>
              <a:t>Security controls</a:t>
            </a:r>
          </a:p>
          <a:p>
            <a:pPr marL="285750" indent="-285750">
              <a:buFont typeface="Wingdings" panose="05000000000000000000" pitchFamily="2" charset="2"/>
              <a:buChar char="§"/>
            </a:pPr>
            <a:endParaRPr lang="da-DK" dirty="0"/>
          </a:p>
        </p:txBody>
      </p:sp>
    </p:spTree>
    <p:extLst>
      <p:ext uri="{BB962C8B-B14F-4D97-AF65-F5344CB8AC3E}">
        <p14:creationId xmlns:p14="http://schemas.microsoft.com/office/powerpoint/2010/main" val="41641010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en-GB" dirty="0"/>
              <a:t>People and Information Asset Management</a:t>
            </a:r>
          </a:p>
        </p:txBody>
      </p:sp>
      <p:sp>
        <p:nvSpPr>
          <p:cNvPr id="4" name="Pladsholder til tekst 3"/>
          <p:cNvSpPr>
            <a:spLocks noGrp="1"/>
          </p:cNvSpPr>
          <p:nvPr>
            <p:ph type="body" sz="quarter" idx="11"/>
          </p:nvPr>
        </p:nvSpPr>
        <p:spPr/>
        <p:txBody>
          <a:bodyPr/>
          <a:lstStyle/>
          <a:p>
            <a:r>
              <a:rPr lang="en-GB" dirty="0"/>
              <a:t>PINAM principles in a Shadow IT and BYOD perspective</a:t>
            </a:r>
          </a:p>
        </p:txBody>
      </p:sp>
      <p:sp>
        <p:nvSpPr>
          <p:cNvPr id="8" name="Pladsholder til tekst 4"/>
          <p:cNvSpPr txBox="1">
            <a:spLocks/>
          </p:cNvSpPr>
          <p:nvPr/>
        </p:nvSpPr>
        <p:spPr>
          <a:xfrm>
            <a:off x="215440" y="877338"/>
            <a:ext cx="8447087" cy="5648325"/>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200" b="0" kern="0" dirty="0"/>
              <a:t>50</a:t>
            </a:r>
            <a:r>
              <a:rPr lang="en-GB" sz="2400" b="0" kern="0" dirty="0"/>
              <a:t>% of the corporate IT users do not know the policies in the company concerning the use of shadow IT and BYOD </a:t>
            </a:r>
          </a:p>
          <a:p>
            <a:endParaRPr lang="en-GB" sz="2400" b="0" kern="0" dirty="0"/>
          </a:p>
          <a:p>
            <a:endParaRPr lang="en-GB" sz="2400" b="0" kern="0" dirty="0"/>
          </a:p>
          <a:p>
            <a:endParaRPr lang="en-GB" sz="2400" b="0" kern="0" dirty="0"/>
          </a:p>
          <a:p>
            <a:endParaRPr lang="en-GB" sz="2400" b="0" kern="0" dirty="0"/>
          </a:p>
          <a:p>
            <a:endParaRPr lang="en-GB" sz="2200" b="0" kern="0" dirty="0"/>
          </a:p>
          <a:p>
            <a:r>
              <a:rPr lang="en-GB" sz="2400" b="0" kern="0" dirty="0"/>
              <a:t>This indicates that a large number of companies do not have policies or do not communicate or enforce their policies consistently or educate their staff in following PINAM policies correctly.</a:t>
            </a:r>
          </a:p>
          <a:p>
            <a:endParaRPr lang="en-GB" sz="2400" b="0" kern="0" dirty="0"/>
          </a:p>
          <a:p>
            <a:r>
              <a:rPr lang="en-GB" sz="2000" b="0" i="1" kern="0" dirty="0"/>
              <a:t>*Source: Survey by Nasuni, 2012, among 1,300 corporate IT users.</a:t>
            </a:r>
          </a:p>
        </p:txBody>
      </p:sp>
      <p:pic>
        <p:nvPicPr>
          <p:cNvPr id="9" name="Picture 2" descr="Billedresultat for analyse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81" y="2145543"/>
            <a:ext cx="1430594" cy="143059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p:cNvPicPr>
            <a:picLocks noChangeAspect="1"/>
          </p:cNvPicPr>
          <p:nvPr/>
        </p:nvPicPr>
        <p:blipFill>
          <a:blip r:embed="rId3"/>
          <a:stretch>
            <a:fillRect/>
          </a:stretch>
        </p:blipFill>
        <p:spPr>
          <a:xfrm>
            <a:off x="593858" y="1945143"/>
            <a:ext cx="1681317" cy="1681317"/>
          </a:xfrm>
          <a:prstGeom prst="rect">
            <a:avLst/>
          </a:prstGeom>
        </p:spPr>
      </p:pic>
      <p:pic>
        <p:nvPicPr>
          <p:cNvPr id="13" name="Billede 12"/>
          <p:cNvPicPr>
            <a:picLocks noChangeAspect="1"/>
          </p:cNvPicPr>
          <p:nvPr/>
        </p:nvPicPr>
        <p:blipFill>
          <a:blip r:embed="rId4"/>
          <a:stretch>
            <a:fillRect/>
          </a:stretch>
        </p:blipFill>
        <p:spPr>
          <a:xfrm>
            <a:off x="5113864" y="1583430"/>
            <a:ext cx="2118070" cy="2118070"/>
          </a:xfrm>
          <a:prstGeom prst="rect">
            <a:avLst/>
          </a:prstGeom>
        </p:spPr>
      </p:pic>
    </p:spTree>
    <p:extLst>
      <p:ext uri="{BB962C8B-B14F-4D97-AF65-F5344CB8AC3E}">
        <p14:creationId xmlns:p14="http://schemas.microsoft.com/office/powerpoint/2010/main" val="30678609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People and Information Asset Management</a:t>
            </a:r>
          </a:p>
        </p:txBody>
      </p:sp>
      <p:sp>
        <p:nvSpPr>
          <p:cNvPr id="3" name="Pladsholder til tekst 2"/>
          <p:cNvSpPr>
            <a:spLocks noGrp="1"/>
          </p:cNvSpPr>
          <p:nvPr>
            <p:ph type="body" sz="quarter" idx="11"/>
          </p:nvPr>
        </p:nvSpPr>
        <p:spPr/>
        <p:txBody>
          <a:bodyPr/>
          <a:lstStyle/>
          <a:p>
            <a:r>
              <a:rPr lang="da-DK" dirty="0"/>
              <a:t>Relation to ITAM </a:t>
            </a:r>
            <a:r>
              <a:rPr lang="da-DK" dirty="0" err="1"/>
              <a:t>areas</a:t>
            </a:r>
            <a:endParaRPr lang="da-DK" dirty="0"/>
          </a:p>
        </p:txBody>
      </p:sp>
      <p:sp>
        <p:nvSpPr>
          <p:cNvPr id="4" name="Pladsholder til tekst 3"/>
          <p:cNvSpPr>
            <a:spLocks noGrp="1"/>
          </p:cNvSpPr>
          <p:nvPr>
            <p:ph type="body" sz="quarter" idx="12"/>
          </p:nvPr>
        </p:nvSpPr>
        <p:spPr>
          <a:xfrm>
            <a:off x="322166" y="817601"/>
            <a:ext cx="8447087" cy="5648325"/>
          </a:xfrm>
        </p:spPr>
        <p:txBody>
          <a:bodyPr/>
          <a:lstStyle/>
          <a:p>
            <a:r>
              <a:rPr lang="en-GB" sz="2800" dirty="0"/>
              <a:t>How does PINAM relate to HAM, SAM and SEAM?</a:t>
            </a:r>
          </a:p>
        </p:txBody>
      </p:sp>
      <p:grpSp>
        <p:nvGrpSpPr>
          <p:cNvPr id="20" name="Gruppe 19"/>
          <p:cNvGrpSpPr/>
          <p:nvPr/>
        </p:nvGrpSpPr>
        <p:grpSpPr>
          <a:xfrm>
            <a:off x="385763" y="1603343"/>
            <a:ext cx="7968961" cy="4711067"/>
            <a:chOff x="385763" y="1603343"/>
            <a:chExt cx="7968961" cy="4711067"/>
          </a:xfrm>
        </p:grpSpPr>
        <p:sp>
          <p:nvSpPr>
            <p:cNvPr id="5" name="Afrundet rektangel 4"/>
            <p:cNvSpPr/>
            <p:nvPr/>
          </p:nvSpPr>
          <p:spPr>
            <a:xfrm>
              <a:off x="3602736" y="3790666"/>
              <a:ext cx="1920240" cy="67665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Software</a:t>
              </a: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3" y="3307037"/>
              <a:ext cx="2234443" cy="1675833"/>
            </a:xfrm>
            <a:prstGeom prst="rect">
              <a:avLst/>
            </a:prstGeom>
            <a:gradFill>
              <a:gsLst>
                <a:gs pos="6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7" name="Tekstfelt 6"/>
            <p:cNvSpPr txBox="1"/>
            <p:nvPr/>
          </p:nvSpPr>
          <p:spPr>
            <a:xfrm>
              <a:off x="1095119" y="3030038"/>
              <a:ext cx="1112922" cy="276999"/>
            </a:xfrm>
            <a:prstGeom prst="rect">
              <a:avLst/>
            </a:prstGeom>
            <a:noFill/>
          </p:spPr>
          <p:txBody>
            <a:bodyPr wrap="square" rtlCol="0">
              <a:spAutoFit/>
            </a:bodyPr>
            <a:lstStyle/>
            <a:p>
              <a:r>
                <a:rPr lang="en-GB" sz="1200" dirty="0">
                  <a:solidFill>
                    <a:srgbClr val="15143D"/>
                  </a:solidFill>
                </a:rPr>
                <a:t>People</a:t>
              </a:r>
            </a:p>
          </p:txBody>
        </p:sp>
        <p:cxnSp>
          <p:nvCxnSpPr>
            <p:cNvPr id="9" name="Lige pilforbindelse 8"/>
            <p:cNvCxnSpPr>
              <a:stCxn id="6" idx="3"/>
              <a:endCxn id="5" idx="1"/>
            </p:cNvCxnSpPr>
            <p:nvPr/>
          </p:nvCxnSpPr>
          <p:spPr>
            <a:xfrm flipV="1">
              <a:off x="2620206" y="4128994"/>
              <a:ext cx="982530" cy="15960"/>
            </a:xfrm>
            <a:prstGeom prst="straightConnector1">
              <a:avLst/>
            </a:prstGeom>
            <a:ln>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10" name="Magnetpladelager 9"/>
            <p:cNvSpPr/>
            <p:nvPr/>
          </p:nvSpPr>
          <p:spPr>
            <a:xfrm>
              <a:off x="3602736" y="5710906"/>
              <a:ext cx="1920240" cy="603504"/>
            </a:xfrm>
            <a:prstGeom prst="flowChartMagneticDisk">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Data / Information</a:t>
              </a:r>
            </a:p>
          </p:txBody>
        </p:sp>
        <p:cxnSp>
          <p:nvCxnSpPr>
            <p:cNvPr id="12" name="Lige pilforbindelse 11"/>
            <p:cNvCxnSpPr>
              <a:stCxn id="5" idx="2"/>
              <a:endCxn id="10" idx="1"/>
            </p:cNvCxnSpPr>
            <p:nvPr/>
          </p:nvCxnSpPr>
          <p:spPr>
            <a:xfrm>
              <a:off x="4562856" y="4467322"/>
              <a:ext cx="0" cy="1243584"/>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Eksplosion 2 12"/>
            <p:cNvSpPr/>
            <p:nvPr/>
          </p:nvSpPr>
          <p:spPr>
            <a:xfrm>
              <a:off x="3529584" y="2327626"/>
              <a:ext cx="1920240" cy="840911"/>
            </a:xfrm>
            <a:prstGeom prst="irregularSeal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rPr>
                <a:t>Cloud</a:t>
              </a:r>
            </a:p>
          </p:txBody>
        </p:sp>
        <p:cxnSp>
          <p:nvCxnSpPr>
            <p:cNvPr id="15" name="Lige pilforbindelse 14"/>
            <p:cNvCxnSpPr>
              <a:stCxn id="6" idx="3"/>
              <a:endCxn id="13" idx="1"/>
            </p:cNvCxnSpPr>
            <p:nvPr/>
          </p:nvCxnSpPr>
          <p:spPr>
            <a:xfrm flipV="1">
              <a:off x="2620206" y="2828941"/>
              <a:ext cx="909378" cy="1316013"/>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Afrundet rektangel 15"/>
            <p:cNvSpPr/>
            <p:nvPr/>
          </p:nvSpPr>
          <p:spPr>
            <a:xfrm>
              <a:off x="6434484" y="3790666"/>
              <a:ext cx="1920240" cy="67665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Hardware</a:t>
              </a:r>
            </a:p>
          </p:txBody>
        </p:sp>
        <p:cxnSp>
          <p:nvCxnSpPr>
            <p:cNvPr id="18" name="Lige pilforbindelse 17"/>
            <p:cNvCxnSpPr>
              <a:stCxn id="5" idx="3"/>
              <a:endCxn id="16" idx="1"/>
            </p:cNvCxnSpPr>
            <p:nvPr/>
          </p:nvCxnSpPr>
          <p:spPr>
            <a:xfrm>
              <a:off x="5522976" y="4128994"/>
              <a:ext cx="911508" cy="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kstfelt 18"/>
            <p:cNvSpPr txBox="1"/>
            <p:nvPr/>
          </p:nvSpPr>
          <p:spPr>
            <a:xfrm>
              <a:off x="5475678" y="3873569"/>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Running on</a:t>
              </a:r>
            </a:p>
          </p:txBody>
        </p:sp>
        <p:cxnSp>
          <p:nvCxnSpPr>
            <p:cNvPr id="21" name="Lige pilforbindelse 20"/>
            <p:cNvCxnSpPr>
              <a:stCxn id="10" idx="4"/>
              <a:endCxn id="16" idx="2"/>
            </p:cNvCxnSpPr>
            <p:nvPr/>
          </p:nvCxnSpPr>
          <p:spPr>
            <a:xfrm flipV="1">
              <a:off x="5522976" y="4467322"/>
              <a:ext cx="1871628" cy="1545336"/>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kstfelt 22"/>
            <p:cNvSpPr txBox="1"/>
            <p:nvPr/>
          </p:nvSpPr>
          <p:spPr>
            <a:xfrm rot="19036343">
              <a:off x="5707536" y="4928856"/>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Running on</a:t>
              </a:r>
            </a:p>
          </p:txBody>
        </p:sp>
        <p:sp>
          <p:nvSpPr>
            <p:cNvPr id="24" name="Tekstfelt 23"/>
            <p:cNvSpPr txBox="1"/>
            <p:nvPr/>
          </p:nvSpPr>
          <p:spPr>
            <a:xfrm rot="16200000">
              <a:off x="3954139" y="4679194"/>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Access to</a:t>
              </a:r>
            </a:p>
          </p:txBody>
        </p:sp>
        <p:sp>
          <p:nvSpPr>
            <p:cNvPr id="25" name="Tekstfelt 24"/>
            <p:cNvSpPr txBox="1"/>
            <p:nvPr/>
          </p:nvSpPr>
          <p:spPr>
            <a:xfrm>
              <a:off x="2694881" y="3873569"/>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Access to</a:t>
              </a:r>
            </a:p>
          </p:txBody>
        </p:sp>
        <p:sp>
          <p:nvSpPr>
            <p:cNvPr id="26" name="Tekstfelt 25"/>
            <p:cNvSpPr txBox="1"/>
            <p:nvPr/>
          </p:nvSpPr>
          <p:spPr>
            <a:xfrm rot="18191315">
              <a:off x="2544121" y="2863931"/>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Sharing on</a:t>
              </a:r>
            </a:p>
          </p:txBody>
        </p:sp>
        <p:cxnSp>
          <p:nvCxnSpPr>
            <p:cNvPr id="28" name="Lige pilforbindelse 27"/>
            <p:cNvCxnSpPr>
              <a:stCxn id="5" idx="0"/>
              <a:endCxn id="13" idx="2"/>
            </p:cNvCxnSpPr>
            <p:nvPr/>
          </p:nvCxnSpPr>
          <p:spPr>
            <a:xfrm flipH="1" flipV="1">
              <a:off x="4561891" y="3061165"/>
              <a:ext cx="965" cy="729501"/>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kstfelt 28"/>
            <p:cNvSpPr txBox="1"/>
            <p:nvPr/>
          </p:nvSpPr>
          <p:spPr>
            <a:xfrm rot="16200000">
              <a:off x="3962871" y="2851393"/>
              <a:ext cx="1444752" cy="261610"/>
            </a:xfrm>
            <a:prstGeom prst="rect">
              <a:avLst/>
            </a:prstGeom>
            <a:noFill/>
          </p:spPr>
          <p:txBody>
            <a:bodyPr wrap="square" rtlCol="0">
              <a:spAutoFit/>
            </a:bodyPr>
            <a:lstStyle/>
            <a:p>
              <a:r>
                <a:rPr lang="en-GB" sz="1100" dirty="0">
                  <a:solidFill>
                    <a:srgbClr val="15143D"/>
                  </a:solidFill>
                </a:rPr>
                <a:t>SaaS</a:t>
              </a:r>
            </a:p>
          </p:txBody>
        </p:sp>
        <p:cxnSp>
          <p:nvCxnSpPr>
            <p:cNvPr id="31" name="Lige pilforbindelse 30"/>
            <p:cNvCxnSpPr>
              <a:stCxn id="16" idx="0"/>
              <a:endCxn id="13" idx="3"/>
            </p:cNvCxnSpPr>
            <p:nvPr/>
          </p:nvCxnSpPr>
          <p:spPr>
            <a:xfrm flipH="1" flipV="1">
              <a:off x="5449824" y="2586323"/>
              <a:ext cx="1944780" cy="1204343"/>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kstfelt 32"/>
            <p:cNvSpPr txBox="1"/>
            <p:nvPr/>
          </p:nvSpPr>
          <p:spPr>
            <a:xfrm rot="2056875">
              <a:off x="6245351" y="3234500"/>
              <a:ext cx="144475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Iaas</a:t>
              </a:r>
            </a:p>
          </p:txBody>
        </p:sp>
        <p:sp>
          <p:nvSpPr>
            <p:cNvPr id="34" name="Magnetpladelager 33"/>
            <p:cNvSpPr/>
            <p:nvPr/>
          </p:nvSpPr>
          <p:spPr>
            <a:xfrm>
              <a:off x="5047487" y="1603343"/>
              <a:ext cx="1920240" cy="603504"/>
            </a:xfrm>
            <a:prstGeom prst="flowChartMagneticDisk">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Data / Information</a:t>
              </a:r>
            </a:p>
          </p:txBody>
        </p:sp>
        <p:cxnSp>
          <p:nvCxnSpPr>
            <p:cNvPr id="36" name="Vinklet forbindelse 35"/>
            <p:cNvCxnSpPr>
              <a:stCxn id="34" idx="2"/>
              <a:endCxn id="29" idx="3"/>
            </p:cNvCxnSpPr>
            <p:nvPr/>
          </p:nvCxnSpPr>
          <p:spPr>
            <a:xfrm rot="10800000" flipV="1">
              <a:off x="4685247" y="1905094"/>
              <a:ext cx="362240" cy="354727"/>
            </a:xfrm>
            <a:prstGeom prst="bentConnector2">
              <a:avLst/>
            </a:prstGeom>
            <a:ln>
              <a:solidFill>
                <a:srgbClr val="15143D"/>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4824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cs-CZ" dirty="0" err="1"/>
              <a:t>Quiz</a:t>
            </a:r>
            <a:r>
              <a:rPr lang="cs-CZ" dirty="0"/>
              <a:t> 5</a:t>
            </a:r>
            <a:endParaRPr lang="da-DK" dirty="0"/>
          </a:p>
        </p:txBody>
      </p:sp>
      <p:sp>
        <p:nvSpPr>
          <p:cNvPr id="6" name="Pladsholder til tekst 5"/>
          <p:cNvSpPr>
            <a:spLocks noGrp="1"/>
          </p:cNvSpPr>
          <p:nvPr>
            <p:ph type="body" sz="quarter" idx="11"/>
          </p:nvPr>
        </p:nvSpPr>
        <p:spPr/>
        <p:txBody>
          <a:bodyPr/>
          <a:lstStyle/>
          <a:p>
            <a:r>
              <a:rPr lang="cs-CZ" dirty="0" err="1"/>
              <a:t>What</a:t>
            </a:r>
            <a:r>
              <a:rPr lang="cs-CZ" dirty="0"/>
              <a:t> do </a:t>
            </a:r>
            <a:r>
              <a:rPr lang="cs-CZ" dirty="0" err="1"/>
              <a:t>you</a:t>
            </a:r>
            <a:r>
              <a:rPr lang="cs-CZ" dirty="0"/>
              <a:t> </a:t>
            </a:r>
            <a:r>
              <a:rPr lang="cs-CZ" dirty="0" err="1"/>
              <a:t>remeber</a:t>
            </a:r>
            <a:r>
              <a:rPr lang="cs-CZ" dirty="0"/>
              <a:t>?</a:t>
            </a:r>
            <a:endParaRPr lang="da-DK" dirty="0"/>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How can ISO 27001 help organisation in relation to PINAM?</a:t>
            </a:r>
          </a:p>
          <a:p>
            <a:pPr lvl="2"/>
            <a:r>
              <a:rPr lang="en-GB" sz="2000" b="0" dirty="0"/>
              <a:t>Define a security policy, define the scope of the Security Management system, a risk assessment, risks management, setting controls to be implemented, prepare a statement of applicability,  cooperation across all sections of an organisation</a:t>
            </a:r>
          </a:p>
          <a:p>
            <a:pPr marL="514350" indent="-514350">
              <a:buAutoNum type="arabicPeriod"/>
            </a:pPr>
            <a:r>
              <a:rPr lang="en-GB" sz="2800" b="0" dirty="0"/>
              <a:t>How does PINAM relate to other components of ITAM?</a:t>
            </a:r>
          </a:p>
          <a:p>
            <a:pPr marL="800100" lvl="2" indent="-342900"/>
            <a:r>
              <a:rPr lang="en-GB" sz="2000" dirty="0"/>
              <a:t>People are accessing software, running on hardware, storing information to the cloud…. </a:t>
            </a:r>
          </a:p>
          <a:p>
            <a:pPr marL="342900" lvl="1" indent="-342900"/>
            <a:r>
              <a:rPr lang="en-GB" sz="2800" dirty="0"/>
              <a:t>2. What is the biggest risk of Shadow IT from PINAM perspective? </a:t>
            </a:r>
          </a:p>
          <a:p>
            <a:pPr marL="800100" lvl="2" indent="-342900"/>
            <a:r>
              <a:rPr lang="en-GB" sz="2000" dirty="0"/>
              <a:t>information security, data stored in unmanaged, unmonitored and unsupported.</a:t>
            </a:r>
          </a:p>
          <a:p>
            <a:pPr marL="342900" lvl="1" indent="-342900"/>
            <a:endParaRPr lang="en-US" sz="2200" dirty="0"/>
          </a:p>
          <a:p>
            <a:pPr marL="800100" lvl="2" indent="-342900"/>
            <a:endParaRPr lang="cs-CZ" sz="2600" dirty="0"/>
          </a:p>
        </p:txBody>
      </p:sp>
    </p:spTree>
    <p:extLst>
      <p:ext uri="{BB962C8B-B14F-4D97-AF65-F5344CB8AC3E}">
        <p14:creationId xmlns:p14="http://schemas.microsoft.com/office/powerpoint/2010/main" val="382644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da-DK" dirty="0"/>
              <a:t>People and Information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Managing the user account synchronization in the hybrid environment</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Control of the license structure in (cloud) identity management systems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The balance between information agility and information security</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The capacity management for the cloud-based document management systems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15663"/>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pPr lvl="0">
              <a:spcBef>
                <a:spcPts val="5"/>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one of the most important key objectives of People and Information Asset</a:t>
            </a:r>
            <a:r>
              <a:rPr lang="en-US" sz="1800" spc="-10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Management?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1294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da-DK" dirty="0"/>
              <a:t>People and Information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It provides Information control including mobile content and risk reduction</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It increases employee satisfaction by managing the employee lifecycle</a:t>
            </a:r>
            <a:r>
              <a:rPr lang="en-US" sz="1400" dirty="0"/>
              <a:t>.</a:t>
            </a:r>
            <a:endParaRPr lang="en-US" sz="3200" dirty="0"/>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It provides better compliance and cost control for the organization</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It helps achieving higher grip on the organization's procedures and processes by Internal auditing and control</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54135"/>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an important direct benefit of People and Information Asset</a:t>
            </a:r>
            <a:r>
              <a:rPr lang="en-US" sz="1800" spc="-2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management?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27846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da-DK" dirty="0"/>
              <a:t>People and Information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a:t>
            </a:r>
            <a:r>
              <a:rPr lang="en-US" sz="1400" dirty="0"/>
              <a:t>What information is directly accessible from all computers?</a:t>
            </a:r>
            <a:endParaRPr lang="en-US" sz="3200" dirty="0"/>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a:t>
            </a:r>
            <a:r>
              <a:rPr lang="en-US" sz="1400" dirty="0"/>
              <a:t>What information is defined as HR/Finance/IT/Procurement?</a:t>
            </a:r>
            <a:endParaRPr lang="en-US" sz="3200" dirty="0"/>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a:t>
            </a:r>
            <a:r>
              <a:rPr lang="en-US" sz="1400" u="none" strike="noStrike" dirty="0">
                <a:effectLst/>
              </a:rPr>
              <a:t>What information is important for the company?</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a:t>
            </a:r>
            <a:r>
              <a:rPr lang="en-US" sz="1400" dirty="0"/>
              <a:t>What information is required by management?</a:t>
            </a:r>
            <a:endParaRPr lang="en-US" sz="3200" dirty="0"/>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54135"/>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lvl="0">
              <a:spcBef>
                <a:spcPts val="345"/>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Which</a:t>
            </a:r>
            <a:r>
              <a:rPr lang="en-US" sz="1800" spc="-3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of</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the</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following</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is</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one</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of</a:t>
            </a:r>
            <a:r>
              <a:rPr lang="en-US" sz="1800" spc="-3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the</a:t>
            </a:r>
            <a:r>
              <a:rPr lang="en-US" sz="1800" spc="-2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important</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aspects</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of</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information</a:t>
            </a:r>
            <a:r>
              <a:rPr lang="en-US" sz="1800" spc="-15"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categorization?</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9683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da-DK" dirty="0"/>
              <a:t>People and Information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Shadow IT does not adhere to the company’s security procedures.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Shadow IT involves illegal software that causes non-compliance.</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Shadow IT is not very stable and has a low availability causing lower productivity.</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Shadow IT is not maintained by the company’s IT department and therefore not acceptable.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4: </a:t>
            </a:r>
          </a:p>
          <a:p>
            <a:pPr lvl="0">
              <a:spcBef>
                <a:spcPts val="345"/>
              </a:spcBef>
              <a:spcAft>
                <a:spcPts val="0"/>
              </a:spcAft>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How can Shadow IT compromise the company’s</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dirty="0">
                <a:effectLst/>
                <a:latin typeface="Calibri" panose="020F0502020204030204" pitchFamily="34" charset="0"/>
                <a:ea typeface="Arial" panose="020B0604020202020204" pitchFamily="34" charset="0"/>
                <a:cs typeface="Calibri" panose="020F0502020204030204" pitchFamily="34" charset="0"/>
              </a:rPr>
              <a:t>integrity?</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7536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da-DK" dirty="0"/>
              <a:t>People and Information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It provides employees with the device of choice, which increases motivation and productivity</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It increases variety, so the organization can easily experience software on all platforms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It saves the company time as they do not have to develop hardware standards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it saves the company money because these devices are bought by the employee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5: </a:t>
            </a:r>
          </a:p>
          <a:p>
            <a:pPr lvl="0">
              <a:spcBef>
                <a:spcPts val="340"/>
              </a:spcBef>
              <a:spcAft>
                <a:spcPts val="0"/>
              </a:spcAft>
              <a:buSzPts val="1000"/>
              <a:tabLst>
                <a:tab pos="335280" algn="l"/>
              </a:tabLst>
            </a:pPr>
            <a:r>
              <a:rPr lang="en-US" sz="1800" spc="0" dirty="0">
                <a:effectLst/>
                <a:latin typeface="Heisei Kaku Gothic Std W5"/>
                <a:ea typeface="Arial" panose="020B0604020202020204" pitchFamily="34" charset="0"/>
                <a:cs typeface="Heisei Kaku Gothic Std W5"/>
              </a:rPr>
              <a:t>What is the advantage of BYOD for a company?</a:t>
            </a:r>
            <a:endParaRPr lang="da-DK" sz="1800" spc="0" dirty="0">
              <a:effectLst/>
              <a:latin typeface="Arial" panose="020B0604020202020204" pitchFamily="34" charset="0"/>
              <a:ea typeface="Arial" panose="020B0604020202020204" pitchFamily="34" charset="0"/>
              <a:cs typeface="Heisei Kaku Gothic Std W5"/>
            </a:endParaRPr>
          </a:p>
        </p:txBody>
      </p:sp>
    </p:spTree>
    <p:extLst>
      <p:ext uri="{BB962C8B-B14F-4D97-AF65-F5344CB8AC3E}">
        <p14:creationId xmlns:p14="http://schemas.microsoft.com/office/powerpoint/2010/main" val="18887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88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https://encrypted-tbn1.gstatic.com/images?q=tbn:ANd9GcQ9egqizCsn-F6iaWWBMi7bW0Zw4pfwAsLr-6iHmxCylJWbIumvd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913" y="4658477"/>
            <a:ext cx="1606118" cy="1606118"/>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tekst 1"/>
          <p:cNvSpPr>
            <a:spLocks noGrp="1"/>
          </p:cNvSpPr>
          <p:nvPr>
            <p:ph type="body" sz="quarter" idx="10"/>
          </p:nvPr>
        </p:nvSpPr>
        <p:spPr>
          <a:xfrm>
            <a:off x="1434517" y="84076"/>
            <a:ext cx="6318834" cy="268288"/>
          </a:xfrm>
        </p:spPr>
        <p:txBody>
          <a:bodyPr/>
          <a:lstStyle/>
          <a:p>
            <a:r>
              <a:rPr lang="en-US" dirty="0"/>
              <a:t>IT</a:t>
            </a:r>
            <a:r>
              <a:rPr lang="en-US" sz="1600" dirty="0">
                <a:solidFill>
                  <a:schemeClr val="bg1"/>
                </a:solidFill>
              </a:rPr>
              <a:t> Asset Management introduction</a:t>
            </a:r>
          </a:p>
          <a:p>
            <a:endParaRPr lang="en-US" dirty="0"/>
          </a:p>
        </p:txBody>
      </p:sp>
      <p:sp>
        <p:nvSpPr>
          <p:cNvPr id="5" name="Pladsholder til tekst 4"/>
          <p:cNvSpPr>
            <a:spLocks noGrp="1"/>
          </p:cNvSpPr>
          <p:nvPr>
            <p:ph type="body" sz="quarter" idx="12"/>
          </p:nvPr>
        </p:nvSpPr>
        <p:spPr>
          <a:xfrm>
            <a:off x="416994" y="895450"/>
            <a:ext cx="8447087" cy="5648325"/>
          </a:xfrm>
        </p:spPr>
        <p:txBody>
          <a:bodyPr/>
          <a:lstStyle/>
          <a:p>
            <a:pPr algn="ctr"/>
            <a:r>
              <a:rPr lang="da-DK" sz="2000" dirty="0"/>
              <a:t> </a:t>
            </a:r>
            <a:r>
              <a:rPr lang="en-GB" sz="2800" dirty="0"/>
              <a:t>Examples of associations to “Computer”</a:t>
            </a:r>
          </a:p>
        </p:txBody>
      </p:sp>
      <p:sp>
        <p:nvSpPr>
          <p:cNvPr id="3" name="Pladsholder til tekst 2"/>
          <p:cNvSpPr>
            <a:spLocks noGrp="1"/>
          </p:cNvSpPr>
          <p:nvPr>
            <p:ph type="body" sz="quarter" idx="11"/>
          </p:nvPr>
        </p:nvSpPr>
        <p:spPr/>
        <p:txBody>
          <a:bodyPr/>
          <a:lstStyle/>
          <a:p>
            <a:r>
              <a:rPr lang="en-GB" dirty="0"/>
              <a:t>ITAM perspectives</a:t>
            </a:r>
          </a:p>
        </p:txBody>
      </p:sp>
      <p:pic>
        <p:nvPicPr>
          <p:cNvPr id="6" name="Picture 4" descr="https://encrypted-tbn3.gstatic.com/images?q=tbn:ANd9GcTbFUn62nuFBDod1dLuxYOGvU7j7e9nU4sM0nd3M_nQ6z-qtdH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007" y="1346550"/>
            <a:ext cx="2002946" cy="120176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pilforbindelse 9"/>
          <p:cNvCxnSpPr/>
          <p:nvPr/>
        </p:nvCxnSpPr>
        <p:spPr>
          <a:xfrm flipH="1" flipV="1">
            <a:off x="2334791" y="2134672"/>
            <a:ext cx="466017" cy="26285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felt 10"/>
          <p:cNvSpPr txBox="1"/>
          <p:nvPr/>
        </p:nvSpPr>
        <p:spPr>
          <a:xfrm>
            <a:off x="6966065" y="2593571"/>
            <a:ext cx="1463040" cy="369332"/>
          </a:xfrm>
          <a:prstGeom prst="rect">
            <a:avLst/>
          </a:prstGeom>
          <a:noFill/>
        </p:spPr>
        <p:txBody>
          <a:bodyPr wrap="square" rtlCol="0">
            <a:spAutoFit/>
          </a:bodyPr>
          <a:lstStyle/>
          <a:p>
            <a:r>
              <a:rPr lang="da-DK" dirty="0">
                <a:latin typeface="Calibri" panose="020F0502020204030204" pitchFamily="34" charset="0"/>
              </a:rPr>
              <a:t>Network</a:t>
            </a:r>
          </a:p>
        </p:txBody>
      </p:sp>
      <p:sp>
        <p:nvSpPr>
          <p:cNvPr id="13" name="Tekstfelt 12"/>
          <p:cNvSpPr txBox="1"/>
          <p:nvPr/>
        </p:nvSpPr>
        <p:spPr>
          <a:xfrm>
            <a:off x="702997" y="5881403"/>
            <a:ext cx="1463040" cy="369332"/>
          </a:xfrm>
          <a:prstGeom prst="rect">
            <a:avLst/>
          </a:prstGeom>
          <a:noFill/>
        </p:spPr>
        <p:txBody>
          <a:bodyPr wrap="square" rtlCol="0">
            <a:spAutoFit/>
          </a:bodyPr>
          <a:lstStyle/>
          <a:p>
            <a:r>
              <a:rPr lang="da-DK" dirty="0">
                <a:latin typeface="Calibri" panose="020F0502020204030204" pitchFamily="34" charset="0"/>
              </a:rPr>
              <a:t>Software</a:t>
            </a:r>
          </a:p>
        </p:txBody>
      </p:sp>
      <p:sp>
        <p:nvSpPr>
          <p:cNvPr id="15" name="Tekstfelt 14"/>
          <p:cNvSpPr txBox="1"/>
          <p:nvPr/>
        </p:nvSpPr>
        <p:spPr>
          <a:xfrm>
            <a:off x="782774" y="4190881"/>
            <a:ext cx="1463040" cy="369332"/>
          </a:xfrm>
          <a:prstGeom prst="rect">
            <a:avLst/>
          </a:prstGeom>
          <a:noFill/>
        </p:spPr>
        <p:txBody>
          <a:bodyPr wrap="square" rtlCol="0">
            <a:spAutoFit/>
          </a:bodyPr>
          <a:lstStyle/>
          <a:p>
            <a:r>
              <a:rPr lang="da-DK" dirty="0">
                <a:latin typeface="Calibri" panose="020F0502020204030204" pitchFamily="34" charset="0"/>
              </a:rPr>
              <a:t>Hardware</a:t>
            </a:r>
          </a:p>
        </p:txBody>
      </p:sp>
      <p:cxnSp>
        <p:nvCxnSpPr>
          <p:cNvPr id="16" name="Lige pilforbindelse 15"/>
          <p:cNvCxnSpPr/>
          <p:nvPr/>
        </p:nvCxnSpPr>
        <p:spPr>
          <a:xfrm flipH="1" flipV="1">
            <a:off x="2249924" y="3651662"/>
            <a:ext cx="692781" cy="480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H="1">
            <a:off x="2249924" y="4474903"/>
            <a:ext cx="566833" cy="3349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6284904" y="3567857"/>
            <a:ext cx="596571" cy="2235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kstfelt 22"/>
          <p:cNvSpPr txBox="1"/>
          <p:nvPr/>
        </p:nvSpPr>
        <p:spPr>
          <a:xfrm>
            <a:off x="7290856" y="4207669"/>
            <a:ext cx="1552205" cy="369332"/>
          </a:xfrm>
          <a:prstGeom prst="rect">
            <a:avLst/>
          </a:prstGeom>
          <a:noFill/>
        </p:spPr>
        <p:txBody>
          <a:bodyPr wrap="square" rtlCol="0">
            <a:spAutoFit/>
          </a:bodyPr>
          <a:lstStyle/>
          <a:p>
            <a:r>
              <a:rPr lang="en-GB" dirty="0">
                <a:latin typeface="Calibri" panose="020F0502020204030204" pitchFamily="34" charset="0"/>
              </a:rPr>
              <a:t>A working tool</a:t>
            </a:r>
          </a:p>
        </p:txBody>
      </p:sp>
      <p:pic>
        <p:nvPicPr>
          <p:cNvPr id="31" name="Picture 4" descr="http://jennamurobayashi.files.wordpress.com/2013/03/web_banner_questi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994" y="1118774"/>
            <a:ext cx="1305052" cy="149456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Lige pilforbindelse 24"/>
          <p:cNvCxnSpPr/>
          <p:nvPr/>
        </p:nvCxnSpPr>
        <p:spPr>
          <a:xfrm>
            <a:off x="6057500" y="4618267"/>
            <a:ext cx="596571" cy="25093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kstfelt 26"/>
          <p:cNvSpPr txBox="1"/>
          <p:nvPr/>
        </p:nvSpPr>
        <p:spPr>
          <a:xfrm>
            <a:off x="6813809" y="6002089"/>
            <a:ext cx="2432421" cy="646331"/>
          </a:xfrm>
          <a:prstGeom prst="rect">
            <a:avLst/>
          </a:prstGeom>
          <a:noFill/>
        </p:spPr>
        <p:txBody>
          <a:bodyPr wrap="square" rtlCol="0">
            <a:spAutoFit/>
          </a:bodyPr>
          <a:lstStyle/>
          <a:p>
            <a:pPr algn="ctr"/>
            <a:r>
              <a:rPr lang="en-GB" dirty="0">
                <a:latin typeface="Calibri" panose="020F0502020204030204" pitchFamily="34" charset="0"/>
              </a:rPr>
              <a:t>An object to repair/maintain</a:t>
            </a:r>
          </a:p>
        </p:txBody>
      </p:sp>
      <p:sp>
        <p:nvSpPr>
          <p:cNvPr id="32" name="Tekstfelt 31"/>
          <p:cNvSpPr txBox="1"/>
          <p:nvPr/>
        </p:nvSpPr>
        <p:spPr>
          <a:xfrm>
            <a:off x="281056" y="2460889"/>
            <a:ext cx="1731870" cy="369332"/>
          </a:xfrm>
          <a:prstGeom prst="rect">
            <a:avLst/>
          </a:prstGeom>
          <a:noFill/>
        </p:spPr>
        <p:txBody>
          <a:bodyPr wrap="square" rtlCol="0">
            <a:spAutoFit/>
          </a:bodyPr>
          <a:lstStyle/>
          <a:p>
            <a:r>
              <a:rPr lang="en-GB" dirty="0">
                <a:latin typeface="Calibri" panose="020F0502020204030204" pitchFamily="34" charset="0"/>
              </a:rPr>
              <a:t>A financial asset</a:t>
            </a:r>
          </a:p>
        </p:txBody>
      </p:sp>
      <p:sp>
        <p:nvSpPr>
          <p:cNvPr id="38" name="Tekstfelt 37"/>
          <p:cNvSpPr txBox="1"/>
          <p:nvPr/>
        </p:nvSpPr>
        <p:spPr>
          <a:xfrm>
            <a:off x="3439557" y="6146864"/>
            <a:ext cx="1955276" cy="646331"/>
          </a:xfrm>
          <a:prstGeom prst="rect">
            <a:avLst/>
          </a:prstGeom>
          <a:noFill/>
        </p:spPr>
        <p:txBody>
          <a:bodyPr wrap="square" rtlCol="0">
            <a:spAutoFit/>
          </a:bodyPr>
          <a:lstStyle/>
          <a:p>
            <a:r>
              <a:rPr lang="en-GB" dirty="0">
                <a:latin typeface="Calibri" panose="020F0502020204030204" pitchFamily="34" charset="0"/>
              </a:rPr>
              <a:t>Licenses, contracts and compliance</a:t>
            </a:r>
          </a:p>
        </p:txBody>
      </p:sp>
      <p:pic>
        <p:nvPicPr>
          <p:cNvPr id="3074" name="Picture 2" descr="https://encrypted-tbn3.gstatic.com/images?q=tbn:ANd9GcQBCqnPRyOnr1r7yZ0BgrW1iq0QnxGzAkqPc8vJchpGTdmqZ-wAx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437" y="2991740"/>
            <a:ext cx="1505883" cy="13294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Sy2dpvA0vb05vPXAluCJfqvYIKESjFInxZc6qI0w734N_-vJbXb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766" y="4897108"/>
            <a:ext cx="1387844" cy="10395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encrypted-tbn0.gstatic.com/images?q=tbn:ANd9GcSAzjBGiL2AkRFB6Mt4bBQVn2YdkDaB35lVB2uKK1kk4JFusa4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713" y="5000665"/>
            <a:ext cx="1574964" cy="10442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cer Ferrari 3200 Notebook Computer P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9936" y="1502433"/>
            <a:ext cx="3139921" cy="313992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ncrypted-tbn0.gstatic.com/images?q=tbn:ANd9GcQO97Y1H0VqXIKrMWactmYKJqfZlhck28iHCbWKdER7NRs_wgGS23STL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924" y="2961063"/>
            <a:ext cx="1643187" cy="132782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Lige pilforbindelse 35"/>
          <p:cNvCxnSpPr/>
          <p:nvPr/>
        </p:nvCxnSpPr>
        <p:spPr>
          <a:xfrm flipH="1">
            <a:off x="4380162" y="4294371"/>
            <a:ext cx="14683" cy="5874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p:cNvCxnSpPr/>
          <p:nvPr/>
        </p:nvCxnSpPr>
        <p:spPr>
          <a:xfrm flipV="1">
            <a:off x="5863358" y="2347974"/>
            <a:ext cx="517960" cy="33876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9065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937291" y="1705068"/>
            <a:ext cx="744175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4000" dirty="0">
                <a:latin typeface="Calibri" panose="020F0502020204030204" pitchFamily="34" charset="0"/>
              </a:rPr>
              <a:t>IT Asset Management</a:t>
            </a:r>
          </a:p>
          <a:p>
            <a:pPr algn="ctr"/>
            <a:r>
              <a:rPr lang="en-GB" sz="4000" dirty="0">
                <a:latin typeface="Calibri" panose="020F0502020204030204" pitchFamily="34" charset="0"/>
              </a:rPr>
              <a:t>Interfaces</a:t>
            </a:r>
          </a:p>
        </p:txBody>
      </p:sp>
      <p:sp>
        <p:nvSpPr>
          <p:cNvPr id="3" name="Rektangel 2"/>
          <p:cNvSpPr/>
          <p:nvPr/>
        </p:nvSpPr>
        <p:spPr>
          <a:xfrm>
            <a:off x="1518087" y="5171559"/>
            <a:ext cx="6498448" cy="461665"/>
          </a:xfrm>
          <a:prstGeom prst="rect">
            <a:avLst/>
          </a:prstGeom>
        </p:spPr>
        <p:txBody>
          <a:bodyPr wrap="square">
            <a:spAutoFit/>
          </a:bodyPr>
          <a:lstStyle/>
          <a:p>
            <a:pPr algn="ctr"/>
            <a:r>
              <a:rPr lang="en-GB" sz="2400" dirty="0">
                <a:solidFill>
                  <a:schemeClr val="bg1"/>
                </a:solidFill>
                <a:latin typeface="Calibri" panose="020F0502020204030204" pitchFamily="34" charset="0"/>
              </a:rPr>
              <a:t>Unit 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IT Asset management interfaces</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Learning Objectives</a:t>
            </a:r>
          </a:p>
        </p:txBody>
      </p:sp>
      <p:sp>
        <p:nvSpPr>
          <p:cNvPr id="7987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pPr>
            <a:r>
              <a:rPr lang="en-GB" sz="2800" dirty="0"/>
              <a:t>At the end of this module, you will be able to:</a:t>
            </a:r>
          </a:p>
          <a:p>
            <a:pPr lvl="1">
              <a:spcBef>
                <a:spcPct val="0"/>
              </a:spcBef>
            </a:pPr>
            <a:endParaRPr lang="en-GB" sz="2800" dirty="0"/>
          </a:p>
          <a:p>
            <a:pPr lvl="2" indent="-341313">
              <a:spcBef>
                <a:spcPct val="0"/>
              </a:spcBef>
            </a:pPr>
            <a:r>
              <a:rPr lang="en-GB" sz="2400" dirty="0"/>
              <a:t>Describe:</a:t>
            </a:r>
          </a:p>
          <a:p>
            <a:pPr lvl="3" indent="-341313">
              <a:spcBef>
                <a:spcPct val="0"/>
              </a:spcBef>
              <a:buFont typeface="Wingdings" panose="05000000000000000000" pitchFamily="2" charset="2"/>
              <a:buChar char="§"/>
            </a:pPr>
            <a:r>
              <a:rPr lang="en-GB" sz="1800" dirty="0"/>
              <a:t>The stakeholder ECO-system</a:t>
            </a:r>
          </a:p>
          <a:p>
            <a:pPr lvl="3" indent="-341313">
              <a:spcBef>
                <a:spcPct val="0"/>
              </a:spcBef>
              <a:buFont typeface="Wingdings" panose="05000000000000000000" pitchFamily="2" charset="2"/>
              <a:buChar char="§"/>
            </a:pPr>
            <a:r>
              <a:rPr lang="en-GB" sz="1800" dirty="0"/>
              <a:t>Roles and responsibilities</a:t>
            </a:r>
          </a:p>
          <a:p>
            <a:pPr lvl="3" indent="-341313">
              <a:spcBef>
                <a:spcPct val="0"/>
              </a:spcBef>
              <a:buFont typeface="Wingdings" panose="05000000000000000000" pitchFamily="2" charset="2"/>
              <a:buChar char="§"/>
            </a:pPr>
            <a:r>
              <a:rPr lang="en-GB" sz="1800" dirty="0"/>
              <a:t>The relation between HAM, SAMS, SEAM and PINAM</a:t>
            </a:r>
          </a:p>
          <a:p>
            <a:pPr lvl="3" indent="-341313">
              <a:spcBef>
                <a:spcPct val="0"/>
              </a:spcBef>
              <a:buFont typeface="Wingdings" panose="05000000000000000000" pitchFamily="2" charset="2"/>
              <a:buChar char="§"/>
            </a:pPr>
            <a:r>
              <a:rPr lang="en-GB" sz="1800" dirty="0"/>
              <a:t>Communication between IT Asset Stakeholders</a:t>
            </a:r>
          </a:p>
          <a:p>
            <a:pPr lvl="3" indent="-341313">
              <a:spcBef>
                <a:spcPct val="0"/>
              </a:spcBef>
              <a:buFont typeface="Wingdings" panose="05000000000000000000" pitchFamily="2" charset="2"/>
              <a:buChar char="§"/>
            </a:pPr>
            <a:r>
              <a:rPr lang="en-GB" sz="1800" dirty="0"/>
              <a:t>The need for policies, procedures and technologies</a:t>
            </a:r>
          </a:p>
          <a:p>
            <a:pPr lvl="3" indent="-341313">
              <a:spcBef>
                <a:spcPct val="0"/>
              </a:spcBef>
              <a:buFont typeface="Wingdings" panose="05000000000000000000" pitchFamily="2" charset="2"/>
              <a:buChar char="§"/>
            </a:pPr>
            <a:endParaRPr lang="en-GB" sz="1800" dirty="0">
              <a:solidFill>
                <a:schemeClr val="tx1"/>
              </a:solidFill>
            </a:endParaRPr>
          </a:p>
          <a:p>
            <a:pPr>
              <a:spcBef>
                <a:spcPct val="0"/>
              </a:spcBef>
            </a:pPr>
            <a:endParaRPr lang="en-GB" dirty="0"/>
          </a:p>
        </p:txBody>
      </p:sp>
    </p:spTree>
    <p:extLst>
      <p:ext uri="{BB962C8B-B14F-4D97-AF65-F5344CB8AC3E}">
        <p14:creationId xmlns:p14="http://schemas.microsoft.com/office/powerpoint/2010/main" val="32228126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Overview of ITAM modules</a:t>
            </a:r>
          </a:p>
        </p:txBody>
      </p:sp>
      <p:graphicFrame>
        <p:nvGraphicFramePr>
          <p:cNvPr id="5" name="Diagram 4"/>
          <p:cNvGraphicFramePr/>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1118574" y="898040"/>
            <a:ext cx="7659666" cy="646331"/>
          </a:xfrm>
          <a:prstGeom prst="rect">
            <a:avLst/>
          </a:prstGeom>
        </p:spPr>
        <p:txBody>
          <a:bodyPr wrap="square">
            <a:spAutoFit/>
          </a:bodyPr>
          <a:lstStyle/>
          <a:p>
            <a:r>
              <a:rPr lang="en-GB" dirty="0">
                <a:solidFill>
                  <a:srgbClr val="15143D"/>
                </a:solidFill>
              </a:rPr>
              <a:t>ITAM is about to protect the company IT assets wherever they are and support the protection of company intellectual property.</a:t>
            </a:r>
          </a:p>
        </p:txBody>
      </p:sp>
    </p:spTree>
    <p:extLst>
      <p:ext uri="{BB962C8B-B14F-4D97-AF65-F5344CB8AC3E}">
        <p14:creationId xmlns:p14="http://schemas.microsoft.com/office/powerpoint/2010/main" val="320951004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IT Asset Management interface</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Approach</a:t>
            </a:r>
          </a:p>
        </p:txBody>
      </p:sp>
      <p:grpSp>
        <p:nvGrpSpPr>
          <p:cNvPr id="2" name="Gruppe 1"/>
          <p:cNvGrpSpPr/>
          <p:nvPr/>
        </p:nvGrpSpPr>
        <p:grpSpPr>
          <a:xfrm>
            <a:off x="827921" y="948267"/>
            <a:ext cx="7488159" cy="5314957"/>
            <a:chOff x="859972" y="948267"/>
            <a:chExt cx="7488159" cy="5314957"/>
          </a:xfrm>
        </p:grpSpPr>
        <p:grpSp>
          <p:nvGrpSpPr>
            <p:cNvPr id="18" name="Gruppe 17"/>
            <p:cNvGrpSpPr/>
            <p:nvPr/>
          </p:nvGrpSpPr>
          <p:grpSpPr>
            <a:xfrm>
              <a:off x="2023533" y="1718734"/>
              <a:ext cx="5096934" cy="3795168"/>
              <a:chOff x="1557866" y="1718734"/>
              <a:chExt cx="5096934" cy="3795168"/>
            </a:xfrm>
          </p:grpSpPr>
          <p:sp>
            <p:nvSpPr>
              <p:cNvPr id="4" name="Ellipse 3"/>
              <p:cNvSpPr/>
              <p:nvPr/>
            </p:nvSpPr>
            <p:spPr>
              <a:xfrm>
                <a:off x="2946400" y="3031067"/>
                <a:ext cx="2319867" cy="1185333"/>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rPr>
                  <a:t>Transparency</a:t>
                </a:r>
              </a:p>
            </p:txBody>
          </p:sp>
          <p:sp>
            <p:nvSpPr>
              <p:cNvPr id="5" name="Afrundet rektangel 4"/>
              <p:cNvSpPr/>
              <p:nvPr/>
            </p:nvSpPr>
            <p:spPr>
              <a:xfrm>
                <a:off x="1557867" y="1718734"/>
                <a:ext cx="1388533" cy="6773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5143D"/>
                    </a:solidFill>
                  </a:rPr>
                  <a:t>Hardware</a:t>
                </a:r>
              </a:p>
            </p:txBody>
          </p:sp>
          <p:sp>
            <p:nvSpPr>
              <p:cNvPr id="8" name="Afrundet rektangel 7"/>
              <p:cNvSpPr/>
              <p:nvPr/>
            </p:nvSpPr>
            <p:spPr>
              <a:xfrm>
                <a:off x="5266267" y="1761067"/>
                <a:ext cx="1388533" cy="6773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5143D"/>
                    </a:solidFill>
                  </a:rPr>
                  <a:t>Software</a:t>
                </a:r>
              </a:p>
            </p:txBody>
          </p:sp>
          <p:sp>
            <p:nvSpPr>
              <p:cNvPr id="9" name="Afrundet rektangel 8"/>
              <p:cNvSpPr/>
              <p:nvPr/>
            </p:nvSpPr>
            <p:spPr>
              <a:xfrm>
                <a:off x="5266267" y="4809067"/>
                <a:ext cx="1388533" cy="6773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5143D"/>
                    </a:solidFill>
                  </a:rPr>
                  <a:t>People &amp; Information</a:t>
                </a:r>
              </a:p>
            </p:txBody>
          </p:sp>
          <p:sp>
            <p:nvSpPr>
              <p:cNvPr id="10" name="Afrundet rektangel 9"/>
              <p:cNvSpPr/>
              <p:nvPr/>
            </p:nvSpPr>
            <p:spPr>
              <a:xfrm>
                <a:off x="1557866" y="4836569"/>
                <a:ext cx="1388533" cy="6773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5143D"/>
                    </a:solidFill>
                  </a:rPr>
                  <a:t>Cloud &amp; Services</a:t>
                </a:r>
              </a:p>
            </p:txBody>
          </p:sp>
        </p:grpSp>
        <p:cxnSp>
          <p:nvCxnSpPr>
            <p:cNvPr id="7" name="Lige pilforbindelse 6"/>
            <p:cNvCxnSpPr>
              <a:stCxn id="8" idx="2"/>
              <a:endCxn id="4" idx="7"/>
            </p:cNvCxnSpPr>
            <p:nvPr/>
          </p:nvCxnSpPr>
          <p:spPr>
            <a:xfrm flipH="1">
              <a:off x="5392197" y="2438400"/>
              <a:ext cx="1034004" cy="766255"/>
            </a:xfrm>
            <a:prstGeom prst="straightConnector1">
              <a:avLst/>
            </a:prstGeom>
            <a:ln w="28575">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a:stCxn id="5" idx="2"/>
              <a:endCxn id="4" idx="1"/>
            </p:cNvCxnSpPr>
            <p:nvPr/>
          </p:nvCxnSpPr>
          <p:spPr>
            <a:xfrm>
              <a:off x="2717801" y="2396067"/>
              <a:ext cx="1034003" cy="808588"/>
            </a:xfrm>
            <a:prstGeom prst="straightConnector1">
              <a:avLst/>
            </a:prstGeom>
            <a:ln w="28575">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a:stCxn id="10" idx="0"/>
              <a:endCxn id="4" idx="3"/>
            </p:cNvCxnSpPr>
            <p:nvPr/>
          </p:nvCxnSpPr>
          <p:spPr>
            <a:xfrm flipV="1">
              <a:off x="2717800" y="4042812"/>
              <a:ext cx="1034004" cy="793757"/>
            </a:xfrm>
            <a:prstGeom prst="straightConnector1">
              <a:avLst/>
            </a:prstGeom>
            <a:ln w="28575">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a:stCxn id="9" idx="0"/>
              <a:endCxn id="4" idx="5"/>
            </p:cNvCxnSpPr>
            <p:nvPr/>
          </p:nvCxnSpPr>
          <p:spPr>
            <a:xfrm flipH="1" flipV="1">
              <a:off x="5392197" y="4042812"/>
              <a:ext cx="1034004" cy="766255"/>
            </a:xfrm>
            <a:prstGeom prst="straightConnector1">
              <a:avLst/>
            </a:prstGeom>
            <a:ln w="28575">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17" name="Rektangel 16"/>
            <p:cNvSpPr/>
            <p:nvPr/>
          </p:nvSpPr>
          <p:spPr>
            <a:xfrm>
              <a:off x="880531" y="948267"/>
              <a:ext cx="7467600" cy="319631"/>
            </a:xfrm>
            <a:prstGeom prst="rect">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ISO19770 / 55000</a:t>
              </a:r>
            </a:p>
          </p:txBody>
        </p:sp>
        <p:sp>
          <p:nvSpPr>
            <p:cNvPr id="20" name="Rektangel 19"/>
            <p:cNvSpPr/>
            <p:nvPr/>
          </p:nvSpPr>
          <p:spPr>
            <a:xfrm>
              <a:off x="880531" y="5943593"/>
              <a:ext cx="7467600" cy="319631"/>
            </a:xfrm>
            <a:prstGeom prst="rect">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ITSM best practice /ISO20000</a:t>
              </a:r>
            </a:p>
          </p:txBody>
        </p:sp>
        <p:sp>
          <p:nvSpPr>
            <p:cNvPr id="21" name="Rektangel 20"/>
            <p:cNvSpPr/>
            <p:nvPr/>
          </p:nvSpPr>
          <p:spPr>
            <a:xfrm rot="16200000">
              <a:off x="-1095686" y="3461659"/>
              <a:ext cx="4235466" cy="324149"/>
            </a:xfrm>
            <a:prstGeom prst="rect">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Governance / ISO38500</a:t>
              </a:r>
            </a:p>
          </p:txBody>
        </p:sp>
        <p:sp>
          <p:nvSpPr>
            <p:cNvPr id="22" name="Rektangel 21"/>
            <p:cNvSpPr/>
            <p:nvPr/>
          </p:nvSpPr>
          <p:spPr>
            <a:xfrm rot="5400000">
              <a:off x="6068323" y="3461660"/>
              <a:ext cx="4235466" cy="324149"/>
            </a:xfrm>
            <a:prstGeom prst="rect">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Security /ISO27000</a:t>
              </a:r>
            </a:p>
          </p:txBody>
        </p:sp>
        <p:sp>
          <p:nvSpPr>
            <p:cNvPr id="23" name="Højrepil 22"/>
            <p:cNvSpPr/>
            <p:nvPr/>
          </p:nvSpPr>
          <p:spPr>
            <a:xfrm rot="16200000">
              <a:off x="3894667" y="4836569"/>
              <a:ext cx="1354666" cy="649831"/>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Alignment</a:t>
              </a:r>
            </a:p>
          </p:txBody>
        </p:sp>
        <p:sp>
          <p:nvSpPr>
            <p:cNvPr id="26" name="Højrepil 25"/>
            <p:cNvSpPr/>
            <p:nvPr/>
          </p:nvSpPr>
          <p:spPr>
            <a:xfrm>
              <a:off x="1568755" y="3312544"/>
              <a:ext cx="1354666" cy="649831"/>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Alignment</a:t>
              </a:r>
            </a:p>
          </p:txBody>
        </p:sp>
        <p:sp>
          <p:nvSpPr>
            <p:cNvPr id="27" name="Højrepil 26"/>
            <p:cNvSpPr/>
            <p:nvPr/>
          </p:nvSpPr>
          <p:spPr>
            <a:xfrm rot="5400000">
              <a:off x="3873360" y="1806579"/>
              <a:ext cx="1354666" cy="649831"/>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Alignment</a:t>
              </a:r>
            </a:p>
          </p:txBody>
        </p:sp>
        <p:sp>
          <p:nvSpPr>
            <p:cNvPr id="24" name="Venstrepil 23"/>
            <p:cNvSpPr/>
            <p:nvPr/>
          </p:nvSpPr>
          <p:spPr>
            <a:xfrm>
              <a:off x="6135533" y="3312544"/>
              <a:ext cx="1324671" cy="649831"/>
            </a:xfrm>
            <a:prstGeom prst="lef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Alignment</a:t>
              </a:r>
            </a:p>
          </p:txBody>
        </p:sp>
      </p:grpSp>
    </p:spTree>
    <p:extLst>
      <p:ext uri="{BB962C8B-B14F-4D97-AF65-F5344CB8AC3E}">
        <p14:creationId xmlns:p14="http://schemas.microsoft.com/office/powerpoint/2010/main" val="397977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322328" y="580451"/>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GB" altLang="da-DK" sz="2000" dirty="0">
              <a:cs typeface="Arial" charset="0"/>
            </a:endParaRPr>
          </a:p>
          <a:p>
            <a:pPr>
              <a:spcBef>
                <a:spcPct val="0"/>
              </a:spcBef>
            </a:pPr>
            <a:endParaRPr lang="en-GB" sz="2000" b="0" dirty="0">
              <a:solidFill>
                <a:schemeClr val="tx1"/>
              </a:solidFill>
            </a:endParaRP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ISO55000 – IT Asset Management</a:t>
            </a:r>
          </a:p>
        </p:txBody>
      </p:sp>
      <p:sp>
        <p:nvSpPr>
          <p:cNvPr id="2" name="Pladsholder til tekst 1"/>
          <p:cNvSpPr>
            <a:spLocks noGrp="1"/>
          </p:cNvSpPr>
          <p:nvPr>
            <p:ph type="body" sz="quarter" idx="10"/>
          </p:nvPr>
        </p:nvSpPr>
        <p:spPr/>
        <p:txBody>
          <a:bodyPr/>
          <a:lstStyle/>
          <a:p>
            <a:r>
              <a:rPr lang="en-GB" dirty="0"/>
              <a:t>IT Asset management interfaces</a:t>
            </a:r>
          </a:p>
        </p:txBody>
      </p:sp>
      <p:sp>
        <p:nvSpPr>
          <p:cNvPr id="3" name="Ellipse 2"/>
          <p:cNvSpPr/>
          <p:nvPr/>
        </p:nvSpPr>
        <p:spPr>
          <a:xfrm>
            <a:off x="3500810" y="3318687"/>
            <a:ext cx="1719139" cy="1428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Ellipse 5"/>
          <p:cNvSpPr/>
          <p:nvPr/>
        </p:nvSpPr>
        <p:spPr>
          <a:xfrm>
            <a:off x="2740845" y="2614256"/>
            <a:ext cx="3237875" cy="27925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Ellipse 6"/>
          <p:cNvSpPr/>
          <p:nvPr/>
        </p:nvSpPr>
        <p:spPr>
          <a:xfrm>
            <a:off x="1961356" y="1921835"/>
            <a:ext cx="4811843" cy="419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kstfelt 8"/>
          <p:cNvSpPr txBox="1"/>
          <p:nvPr/>
        </p:nvSpPr>
        <p:spPr>
          <a:xfrm>
            <a:off x="3549630" y="3774687"/>
            <a:ext cx="1620301" cy="369332"/>
          </a:xfrm>
          <a:prstGeom prst="rect">
            <a:avLst/>
          </a:prstGeom>
          <a:noFill/>
        </p:spPr>
        <p:txBody>
          <a:bodyPr wrap="square" rtlCol="0">
            <a:spAutoFit/>
          </a:bodyPr>
          <a:lstStyle/>
          <a:p>
            <a:r>
              <a:rPr lang="en-GB" b="1" dirty="0">
                <a:solidFill>
                  <a:srgbClr val="15143D"/>
                </a:solidFill>
                <a:latin typeface="Calibri" panose="020F0502020204030204" pitchFamily="34" charset="0"/>
              </a:rPr>
              <a:t>Asset Portfolio</a:t>
            </a:r>
          </a:p>
        </p:txBody>
      </p:sp>
      <p:sp>
        <p:nvSpPr>
          <p:cNvPr id="10" name="Tekstfelt 9"/>
          <p:cNvSpPr txBox="1"/>
          <p:nvPr/>
        </p:nvSpPr>
        <p:spPr>
          <a:xfrm>
            <a:off x="3031491" y="2949355"/>
            <a:ext cx="2750561" cy="369332"/>
          </a:xfrm>
          <a:prstGeom prst="rect">
            <a:avLst/>
          </a:prstGeom>
          <a:noFill/>
        </p:spPr>
        <p:txBody>
          <a:bodyPr wrap="none" rtlCol="0">
            <a:spAutoFit/>
          </a:bodyPr>
          <a:lstStyle/>
          <a:p>
            <a:r>
              <a:rPr lang="en-GB" b="1" dirty="0">
                <a:solidFill>
                  <a:srgbClr val="15143D"/>
                </a:solidFill>
                <a:latin typeface="Calibri" panose="020F0502020204030204" pitchFamily="34" charset="0"/>
              </a:rPr>
              <a:t>Asset Management system</a:t>
            </a:r>
          </a:p>
        </p:txBody>
      </p:sp>
      <p:sp>
        <p:nvSpPr>
          <p:cNvPr id="13" name="Tekstfelt 12"/>
          <p:cNvSpPr txBox="1"/>
          <p:nvPr/>
        </p:nvSpPr>
        <p:spPr>
          <a:xfrm>
            <a:off x="3359572" y="2108891"/>
            <a:ext cx="2033121" cy="369332"/>
          </a:xfrm>
          <a:prstGeom prst="rect">
            <a:avLst/>
          </a:prstGeom>
          <a:noFill/>
        </p:spPr>
        <p:txBody>
          <a:bodyPr wrap="none" rtlCol="0">
            <a:spAutoFit/>
          </a:bodyPr>
          <a:lstStyle/>
          <a:p>
            <a:r>
              <a:rPr lang="en-GB" b="1" dirty="0">
                <a:solidFill>
                  <a:srgbClr val="15143D"/>
                </a:solidFill>
                <a:latin typeface="Calibri" panose="020F0502020204030204" pitchFamily="34" charset="0"/>
              </a:rPr>
              <a:t>Asset Management</a:t>
            </a:r>
          </a:p>
        </p:txBody>
      </p:sp>
      <p:sp>
        <p:nvSpPr>
          <p:cNvPr id="11" name="Ellipse 10"/>
          <p:cNvSpPr/>
          <p:nvPr/>
        </p:nvSpPr>
        <p:spPr>
          <a:xfrm>
            <a:off x="1241828" y="1314449"/>
            <a:ext cx="6235908" cy="54518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kstfelt 14"/>
          <p:cNvSpPr txBox="1"/>
          <p:nvPr/>
        </p:nvSpPr>
        <p:spPr>
          <a:xfrm>
            <a:off x="3217119" y="1501505"/>
            <a:ext cx="2375202" cy="369332"/>
          </a:xfrm>
          <a:prstGeom prst="rect">
            <a:avLst/>
          </a:prstGeom>
          <a:noFill/>
        </p:spPr>
        <p:txBody>
          <a:bodyPr wrap="none" rtlCol="0">
            <a:spAutoFit/>
          </a:bodyPr>
          <a:lstStyle/>
          <a:p>
            <a:r>
              <a:rPr lang="en-GB" b="1" dirty="0">
                <a:solidFill>
                  <a:srgbClr val="15143D"/>
                </a:solidFill>
                <a:latin typeface="Calibri" panose="020F0502020204030204" pitchFamily="34" charset="0"/>
              </a:rPr>
              <a:t>Managing organisation</a:t>
            </a:r>
          </a:p>
        </p:txBody>
      </p:sp>
      <p:sp>
        <p:nvSpPr>
          <p:cNvPr id="4" name="Stregbilledforklaring 1 (kant og fremhævningsstreg) 3"/>
          <p:cNvSpPr/>
          <p:nvPr/>
        </p:nvSpPr>
        <p:spPr>
          <a:xfrm>
            <a:off x="6993853" y="858449"/>
            <a:ext cx="2027545" cy="1210194"/>
          </a:xfrm>
          <a:prstGeom prst="accentBorderCallout1">
            <a:avLst>
              <a:gd name="adj1" fmla="val 18750"/>
              <a:gd name="adj2" fmla="val -8333"/>
              <a:gd name="adj3" fmla="val 156968"/>
              <a:gd name="adj4" fmla="val -7797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Co-ordinate activities</a:t>
            </a:r>
          </a:p>
          <a:p>
            <a:pPr algn="ctr"/>
            <a:r>
              <a:rPr lang="en-GB" dirty="0">
                <a:solidFill>
                  <a:schemeClr val="bg1"/>
                </a:solidFill>
                <a:latin typeface="Calibri" panose="020F0502020204030204" pitchFamily="34" charset="0"/>
              </a:rPr>
              <a:t>Realise value from assets</a:t>
            </a:r>
          </a:p>
        </p:txBody>
      </p:sp>
      <p:sp>
        <p:nvSpPr>
          <p:cNvPr id="5" name="Stregbilledforklaring 1 4"/>
          <p:cNvSpPr/>
          <p:nvPr/>
        </p:nvSpPr>
        <p:spPr>
          <a:xfrm>
            <a:off x="322327" y="1314449"/>
            <a:ext cx="1806275" cy="1122145"/>
          </a:xfrm>
          <a:prstGeom prst="borderCallout1">
            <a:avLst>
              <a:gd name="adj1" fmla="val 38883"/>
              <a:gd name="adj2" fmla="val 102624"/>
              <a:gd name="adj3" fmla="val 209648"/>
              <a:gd name="adj4" fmla="val 166678"/>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Establish policies, objectives and processes</a:t>
            </a:r>
          </a:p>
        </p:txBody>
      </p:sp>
    </p:spTree>
    <p:extLst>
      <p:ext uri="{BB962C8B-B14F-4D97-AF65-F5344CB8AC3E}">
        <p14:creationId xmlns:p14="http://schemas.microsoft.com/office/powerpoint/2010/main" val="35787009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ISO55000 Value creation</a:t>
            </a:r>
          </a:p>
        </p:txBody>
      </p:sp>
      <p:sp>
        <p:nvSpPr>
          <p:cNvPr id="5" name="Content Placeholder 2"/>
          <p:cNvSpPr txBox="1">
            <a:spLocks/>
          </p:cNvSpPr>
          <p:nvPr/>
        </p:nvSpPr>
        <p:spPr>
          <a:xfrm>
            <a:off x="630936" y="1024128"/>
            <a:ext cx="8183880" cy="4803648"/>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FF0000"/>
              </a:buClr>
              <a:buFontTx/>
              <a:buNone/>
            </a:pPr>
            <a:r>
              <a:rPr lang="en-GB" sz="3000" kern="0" dirty="0">
                <a:solidFill>
                  <a:srgbClr val="15143D"/>
                </a:solidFill>
                <a:latin typeface="Calibri" panose="020F0502020204030204" pitchFamily="34" charset="0"/>
              </a:rPr>
              <a:t>Purpose of ISO55000 is to ensure value creation</a:t>
            </a:r>
          </a:p>
          <a:p>
            <a:pPr marL="0" indent="0">
              <a:buClr>
                <a:srgbClr val="FF0000"/>
              </a:buClr>
              <a:buFontTx/>
              <a:buNone/>
            </a:pPr>
            <a:endParaRPr lang="en-GB" sz="3000" kern="0" dirty="0">
              <a:solidFill>
                <a:srgbClr val="15143D"/>
              </a:solidFill>
              <a:latin typeface="Calibri" panose="020F0502020204030204" pitchFamily="34" charset="0"/>
            </a:endParaRPr>
          </a:p>
          <a:p>
            <a:pPr>
              <a:buClr>
                <a:srgbClr val="FF0000"/>
              </a:buClr>
              <a:buFont typeface="Wingdings" panose="05000000000000000000" pitchFamily="2" charset="2"/>
              <a:buChar char=""/>
            </a:pPr>
            <a:r>
              <a:rPr lang="en-GB" sz="2600" kern="0" dirty="0">
                <a:solidFill>
                  <a:srgbClr val="15143D"/>
                </a:solidFill>
                <a:latin typeface="Calibri" panose="020F0502020204030204" pitchFamily="34" charset="0"/>
              </a:rPr>
              <a:t>Compliance, avoiding value destruction</a:t>
            </a:r>
          </a:p>
          <a:p>
            <a:pPr>
              <a:buClr>
                <a:srgbClr val="00B050"/>
              </a:buClr>
              <a:buFont typeface="Wingdings" panose="05000000000000000000" pitchFamily="2" charset="2"/>
              <a:buChar char=""/>
            </a:pPr>
            <a:endParaRPr lang="en-GB" sz="2600" kern="0" dirty="0">
              <a:solidFill>
                <a:srgbClr val="15143D"/>
              </a:solidFill>
              <a:latin typeface="Calibri" panose="020F0502020204030204" pitchFamily="34" charset="0"/>
            </a:endParaRPr>
          </a:p>
          <a:p>
            <a:pPr>
              <a:buClr>
                <a:srgbClr val="00B050"/>
              </a:buClr>
              <a:buFont typeface="Wingdings" panose="05000000000000000000" pitchFamily="2" charset="2"/>
              <a:buChar char=""/>
            </a:pPr>
            <a:r>
              <a:rPr lang="en-GB" sz="2600" kern="0" dirty="0">
                <a:solidFill>
                  <a:srgbClr val="15143D"/>
                </a:solidFill>
                <a:latin typeface="Calibri" panose="020F0502020204030204" pitchFamily="34" charset="0"/>
              </a:rPr>
              <a:t>Risk Management</a:t>
            </a:r>
          </a:p>
          <a:p>
            <a:pPr>
              <a:buClr>
                <a:srgbClr val="00B050"/>
              </a:buClr>
              <a:buFont typeface="Wingdings" panose="05000000000000000000" pitchFamily="2" charset="2"/>
              <a:buChar char=""/>
            </a:pPr>
            <a:endParaRPr lang="en-GB" sz="2600" kern="0" dirty="0">
              <a:solidFill>
                <a:srgbClr val="15143D"/>
              </a:solidFill>
              <a:latin typeface="Calibri" panose="020F0502020204030204" pitchFamily="34" charset="0"/>
            </a:endParaRPr>
          </a:p>
          <a:p>
            <a:pPr>
              <a:buClr>
                <a:srgbClr val="00B050"/>
              </a:buClr>
              <a:buFont typeface="Wingdings" panose="05000000000000000000" pitchFamily="2" charset="2"/>
              <a:buChar char=""/>
            </a:pPr>
            <a:r>
              <a:rPr lang="en-GB" sz="2600" kern="0" dirty="0">
                <a:solidFill>
                  <a:srgbClr val="15143D"/>
                </a:solidFill>
                <a:latin typeface="Calibri" panose="020F0502020204030204" pitchFamily="34" charset="0"/>
              </a:rPr>
              <a:t>Effectiveness and Efficiency</a:t>
            </a:r>
          </a:p>
          <a:p>
            <a:pPr>
              <a:buClr>
                <a:srgbClr val="00B050"/>
              </a:buClr>
              <a:buFont typeface="Wingdings" panose="05000000000000000000" pitchFamily="2" charset="2"/>
              <a:buChar char=""/>
            </a:pPr>
            <a:endParaRPr lang="en-GB" sz="2600" kern="0" dirty="0">
              <a:solidFill>
                <a:srgbClr val="15143D"/>
              </a:solidFill>
              <a:latin typeface="Calibri" panose="020F0502020204030204" pitchFamily="34" charset="0"/>
            </a:endParaRPr>
          </a:p>
          <a:p>
            <a:pPr>
              <a:buClr>
                <a:srgbClr val="00B050"/>
              </a:buClr>
              <a:buFont typeface="Wingdings" panose="05000000000000000000" pitchFamily="2" charset="2"/>
              <a:buChar char=""/>
            </a:pPr>
            <a:r>
              <a:rPr lang="en-GB" sz="2600" kern="0" dirty="0">
                <a:solidFill>
                  <a:srgbClr val="15143D"/>
                </a:solidFill>
                <a:latin typeface="Calibri" panose="020F0502020204030204" pitchFamily="34" charset="0"/>
              </a:rPr>
              <a:t>Value Innovation</a:t>
            </a:r>
          </a:p>
          <a:p>
            <a:pPr>
              <a:buClr>
                <a:srgbClr val="00B050"/>
              </a:buClr>
              <a:buFont typeface="Wingdings" panose="05000000000000000000" pitchFamily="2" charset="2"/>
              <a:buChar char=""/>
            </a:pPr>
            <a:endParaRPr lang="en-GB" sz="2600" kern="0" dirty="0">
              <a:solidFill>
                <a:srgbClr val="15143D"/>
              </a:solidFill>
              <a:latin typeface="Calibri" panose="020F0502020204030204" pitchFamily="34" charset="0"/>
            </a:endParaRPr>
          </a:p>
          <a:p>
            <a:pPr>
              <a:buClr>
                <a:srgbClr val="00B050"/>
              </a:buClr>
              <a:buFont typeface="Wingdings" panose="05000000000000000000" pitchFamily="2" charset="2"/>
              <a:buChar char=""/>
            </a:pPr>
            <a:r>
              <a:rPr lang="en-GB" sz="2600" kern="0" dirty="0">
                <a:solidFill>
                  <a:srgbClr val="15143D"/>
                </a:solidFill>
                <a:latin typeface="Calibri" panose="020F0502020204030204" pitchFamily="34" charset="0"/>
              </a:rPr>
              <a:t>Disruptive Change</a:t>
            </a:r>
          </a:p>
          <a:p>
            <a:endParaRPr lang="en-US" kern="0" dirty="0"/>
          </a:p>
          <a:p>
            <a:pPr marL="0" indent="0">
              <a:buNone/>
            </a:pPr>
            <a:endParaRPr lang="en-US" kern="0" dirty="0"/>
          </a:p>
        </p:txBody>
      </p:sp>
    </p:spTree>
    <p:extLst>
      <p:ext uri="{BB962C8B-B14F-4D97-AF65-F5344CB8AC3E}">
        <p14:creationId xmlns:p14="http://schemas.microsoft.com/office/powerpoint/2010/main" val="20398387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	</a:t>
            </a:r>
          </a:p>
        </p:txBody>
      </p:sp>
      <p:sp>
        <p:nvSpPr>
          <p:cNvPr id="3" name="Pladsholder til tekst 2"/>
          <p:cNvSpPr>
            <a:spLocks noGrp="1"/>
          </p:cNvSpPr>
          <p:nvPr>
            <p:ph type="body" sz="quarter" idx="11"/>
          </p:nvPr>
        </p:nvSpPr>
        <p:spPr/>
        <p:txBody>
          <a:bodyPr/>
          <a:lstStyle/>
          <a:p>
            <a:r>
              <a:rPr lang="en-GB" dirty="0"/>
              <a:t>ITAMOrg Alignment</a:t>
            </a:r>
          </a:p>
        </p:txBody>
      </p:sp>
      <p:sp>
        <p:nvSpPr>
          <p:cNvPr id="4" name="Pladsholder til tekst 3"/>
          <p:cNvSpPr>
            <a:spLocks noGrp="1"/>
          </p:cNvSpPr>
          <p:nvPr>
            <p:ph type="body" sz="quarter" idx="12"/>
          </p:nvPr>
        </p:nvSpPr>
        <p:spPr>
          <a:xfrm>
            <a:off x="385763" y="914400"/>
            <a:ext cx="8447087" cy="5553075"/>
          </a:xfrm>
        </p:spPr>
        <p:txBody>
          <a:bodyPr/>
          <a:lstStyle/>
          <a:p>
            <a:r>
              <a:rPr lang="en-GB" sz="2800" dirty="0"/>
              <a:t>ITAMOrg’s approach to IT Asset Management is </a:t>
            </a:r>
          </a:p>
          <a:p>
            <a:endParaRPr lang="en-GB" sz="2800" dirty="0"/>
          </a:p>
          <a:p>
            <a:pPr marL="285750" indent="-285750">
              <a:buFont typeface="Arial" panose="020B0604020202020204" pitchFamily="34" charset="0"/>
              <a:buChar char="•"/>
            </a:pPr>
            <a:r>
              <a:rPr lang="en-GB" sz="2400" dirty="0"/>
              <a:t>Objectives into actions</a:t>
            </a:r>
          </a:p>
          <a:p>
            <a:pPr marL="742950" lvl="2" indent="-285750">
              <a:buFont typeface="Arial" panose="020B0604020202020204" pitchFamily="34" charset="0"/>
              <a:buChar char="•"/>
            </a:pPr>
            <a:r>
              <a:rPr lang="en-GB" sz="2000" dirty="0"/>
              <a:t>GAP analysis</a:t>
            </a:r>
          </a:p>
          <a:p>
            <a:pPr marL="742950" lvl="2" indent="-285750">
              <a:buFont typeface="Arial" panose="020B0604020202020204" pitchFamily="34" charset="0"/>
              <a:buChar char="•"/>
            </a:pPr>
            <a:r>
              <a:rPr lang="en-GB" sz="2000" dirty="0"/>
              <a:t>Tiered approach</a:t>
            </a:r>
          </a:p>
          <a:p>
            <a:pPr marL="2857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Integration</a:t>
            </a:r>
          </a:p>
          <a:p>
            <a:pPr marL="742950" lvl="2" indent="-285750">
              <a:buFont typeface="Arial" panose="020B0604020202020204" pitchFamily="34" charset="0"/>
              <a:buChar char="•"/>
            </a:pPr>
            <a:r>
              <a:rPr lang="en-GB" sz="2000" dirty="0"/>
              <a:t>Alignment of processes</a:t>
            </a:r>
          </a:p>
          <a:p>
            <a:pPr marL="742950" lvl="2" indent="-285750">
              <a:buFont typeface="Arial" panose="020B0604020202020204" pitchFamily="34" charset="0"/>
              <a:buChar char="•"/>
            </a:pPr>
            <a:r>
              <a:rPr lang="en-GB" sz="2000" dirty="0"/>
              <a:t>Alignment to Business processes</a:t>
            </a:r>
          </a:p>
          <a:p>
            <a:pPr marL="285750" lvl="1"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 supporting Asset Management System</a:t>
            </a:r>
          </a:p>
          <a:p>
            <a:endParaRPr lang="da-DK" dirty="0"/>
          </a:p>
        </p:txBody>
      </p:sp>
    </p:spTree>
    <p:extLst>
      <p:ext uri="{BB962C8B-B14F-4D97-AF65-F5344CB8AC3E}">
        <p14:creationId xmlns:p14="http://schemas.microsoft.com/office/powerpoint/2010/main" val="159357171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Leadership</a:t>
            </a:r>
          </a:p>
        </p:txBody>
      </p:sp>
      <p:sp>
        <p:nvSpPr>
          <p:cNvPr id="4" name="Pladsholder til tekst 3"/>
          <p:cNvSpPr>
            <a:spLocks noGrp="1"/>
          </p:cNvSpPr>
          <p:nvPr>
            <p:ph type="body" sz="quarter" idx="12"/>
          </p:nvPr>
        </p:nvSpPr>
        <p:spPr>
          <a:xfrm>
            <a:off x="385763" y="959370"/>
            <a:ext cx="8447087" cy="5508105"/>
          </a:xfrm>
        </p:spPr>
        <p:txBody>
          <a:bodyPr/>
          <a:lstStyle/>
          <a:p>
            <a:r>
              <a:rPr lang="en-GB" sz="2800" dirty="0"/>
              <a:t>Proper IT Asset Management needs leadership</a:t>
            </a:r>
          </a:p>
          <a:p>
            <a:endParaRPr lang="en-GB" sz="2800" dirty="0"/>
          </a:p>
          <a:p>
            <a:pPr marL="285750" indent="-285750">
              <a:buFont typeface="Arial" panose="020B0604020202020204" pitchFamily="34" charset="0"/>
              <a:buChar char="•"/>
            </a:pPr>
            <a:r>
              <a:rPr lang="en-GB" sz="2400" b="0" dirty="0"/>
              <a:t>Workplace culture</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Roles, responsibilities and authority</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Awareness</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Stakeholder involvement</a:t>
            </a:r>
          </a:p>
          <a:p>
            <a:endParaRPr lang="da-DK" dirty="0"/>
          </a:p>
        </p:txBody>
      </p:sp>
    </p:spTree>
    <p:extLst>
      <p:ext uri="{BB962C8B-B14F-4D97-AF65-F5344CB8AC3E}">
        <p14:creationId xmlns:p14="http://schemas.microsoft.com/office/powerpoint/2010/main" val="165348019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Assurance</a:t>
            </a:r>
          </a:p>
        </p:txBody>
      </p:sp>
      <p:sp>
        <p:nvSpPr>
          <p:cNvPr id="4" name="Pladsholder til tekst 3"/>
          <p:cNvSpPr>
            <a:spLocks noGrp="1"/>
          </p:cNvSpPr>
          <p:nvPr>
            <p:ph type="body" sz="quarter" idx="12"/>
          </p:nvPr>
        </p:nvSpPr>
        <p:spPr/>
        <p:txBody>
          <a:bodyPr/>
          <a:lstStyle/>
          <a:p>
            <a:r>
              <a:rPr lang="en-GB" sz="2800" dirty="0"/>
              <a:t>IT Asset Management assurance</a:t>
            </a:r>
          </a:p>
          <a:p>
            <a:endParaRPr lang="en-GB" sz="2800" dirty="0"/>
          </a:p>
          <a:p>
            <a:pPr marL="285750" indent="-285750">
              <a:buFont typeface="Arial" panose="020B0604020202020204" pitchFamily="34" charset="0"/>
              <a:buChar char="•"/>
            </a:pPr>
            <a:r>
              <a:rPr lang="en-GB" sz="2400" b="0" dirty="0"/>
              <a:t>Assets fulfil purpose</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Processes</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Connection to organisational objectives</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Continual improvement</a:t>
            </a:r>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Necessary resources</a:t>
            </a:r>
          </a:p>
          <a:p>
            <a:endParaRPr lang="da-DK" dirty="0"/>
          </a:p>
        </p:txBody>
      </p:sp>
    </p:spTree>
    <p:extLst>
      <p:ext uri="{BB962C8B-B14F-4D97-AF65-F5344CB8AC3E}">
        <p14:creationId xmlns:p14="http://schemas.microsoft.com/office/powerpoint/2010/main" val="32309259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IT Asset Manager responsibility</a:t>
            </a:r>
          </a:p>
        </p:txBody>
      </p:sp>
      <p:sp>
        <p:nvSpPr>
          <p:cNvPr id="4" name="Pladsholder til tekst 3"/>
          <p:cNvSpPr>
            <a:spLocks noGrp="1"/>
          </p:cNvSpPr>
          <p:nvPr>
            <p:ph type="body" sz="quarter" idx="12"/>
          </p:nvPr>
        </p:nvSpPr>
        <p:spPr/>
        <p:txBody>
          <a:bodyPr/>
          <a:lstStyle/>
          <a:p>
            <a:r>
              <a:rPr lang="en-GB" sz="2800" dirty="0"/>
              <a:t>IT Asset Manager job description include</a:t>
            </a:r>
          </a:p>
          <a:p>
            <a:endParaRPr lang="en-GB" sz="2800" dirty="0"/>
          </a:p>
          <a:p>
            <a:pPr marL="285750" indent="-285750">
              <a:buFont typeface="Arial" panose="020B0604020202020204" pitchFamily="34" charset="0"/>
              <a:buChar char="•"/>
            </a:pPr>
            <a:r>
              <a:rPr lang="en-GB" sz="2400" b="0" dirty="0"/>
              <a:t>Primary duties and responsibilities</a:t>
            </a:r>
          </a:p>
          <a:p>
            <a:pPr lvl="2"/>
            <a:r>
              <a:rPr lang="en-US" dirty="0"/>
              <a:t>Implements processes, procedures and systems for tracking and analyzing software, hardware, and equipment from requisition through retirement.</a:t>
            </a:r>
            <a:endParaRPr lang="da-DK" dirty="0"/>
          </a:p>
          <a:p>
            <a:pPr lvl="2"/>
            <a:r>
              <a:rPr lang="en-US" dirty="0"/>
              <a:t>Manage all assets within the organization and affiliated companies.</a:t>
            </a:r>
            <a:endParaRPr lang="da-DK" dirty="0"/>
          </a:p>
          <a:p>
            <a:pPr lvl="2"/>
            <a:r>
              <a:rPr lang="en-US" dirty="0"/>
              <a:t>Manage acquisition of assets from planning through deployment.</a:t>
            </a:r>
            <a:endParaRPr lang="da-DK" dirty="0"/>
          </a:p>
          <a:p>
            <a:pPr lvl="2"/>
            <a:r>
              <a:rPr lang="en-US" dirty="0"/>
              <a:t>Report to senior management ITAM/life cycles and resolve conflicts.</a:t>
            </a:r>
            <a:endParaRPr lang="da-DK" dirty="0"/>
          </a:p>
          <a:p>
            <a:pPr marL="285750" indent="-285750">
              <a:buFont typeface="Arial" panose="020B0604020202020204" pitchFamily="34" charset="0"/>
              <a:buChar char="•"/>
            </a:pPr>
            <a:endParaRPr lang="en-GB" sz="2400" b="0" dirty="0"/>
          </a:p>
          <a:p>
            <a:pPr marL="285750" indent="-285750">
              <a:buFont typeface="Arial" panose="020B0604020202020204" pitchFamily="34" charset="0"/>
              <a:buChar char="•"/>
            </a:pPr>
            <a:r>
              <a:rPr lang="en-GB" sz="2400" b="0" dirty="0"/>
              <a:t>Personal attributes</a:t>
            </a:r>
          </a:p>
          <a:p>
            <a:pPr lvl="2"/>
            <a:r>
              <a:rPr lang="en-US" dirty="0"/>
              <a:t>Proven ability to translate business requirements into technical solutions.</a:t>
            </a:r>
            <a:endParaRPr lang="da-DK" dirty="0"/>
          </a:p>
          <a:p>
            <a:pPr lvl="2"/>
            <a:r>
              <a:rPr lang="en-US" dirty="0"/>
              <a:t>Strong analytical and problem-solving skills; resourceful and capable of working in the abstract, with the ability to understand multiple facets of complex technologies.</a:t>
            </a:r>
            <a:endParaRPr lang="da-DK" dirty="0"/>
          </a:p>
          <a:p>
            <a:endParaRPr lang="da-DK" dirty="0"/>
          </a:p>
        </p:txBody>
      </p:sp>
    </p:spTree>
    <p:extLst>
      <p:ext uri="{BB962C8B-B14F-4D97-AF65-F5344CB8AC3E}">
        <p14:creationId xmlns:p14="http://schemas.microsoft.com/office/powerpoint/2010/main" val="353982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solidFill>
                  <a:schemeClr val="bg1"/>
                </a:solidFill>
              </a:rPr>
              <a:t>Learning </a:t>
            </a:r>
            <a:r>
              <a:rPr lang="en-US" dirty="0">
                <a:solidFill>
                  <a:schemeClr val="bg1"/>
                </a:solidFill>
              </a:rPr>
              <a:t>objectives</a:t>
            </a:r>
          </a:p>
        </p:txBody>
      </p:sp>
      <p:sp>
        <p:nvSpPr>
          <p:cNvPr id="4" name="Pladsholder til tekst 3"/>
          <p:cNvSpPr>
            <a:spLocks noGrp="1"/>
          </p:cNvSpPr>
          <p:nvPr>
            <p:ph type="body" sz="quarter" idx="12"/>
          </p:nvPr>
        </p:nvSpPr>
        <p:spPr>
          <a:xfrm>
            <a:off x="369137" y="802525"/>
            <a:ext cx="8447087" cy="5648325"/>
          </a:xfrm>
        </p:spPr>
        <p:txBody>
          <a:bodyPr/>
          <a:lstStyle/>
          <a:p>
            <a:pPr lvl="1">
              <a:spcBef>
                <a:spcPct val="0"/>
              </a:spcBef>
            </a:pPr>
            <a:r>
              <a:rPr lang="en-GB" altLang="da-DK" sz="2400" dirty="0">
                <a:cs typeface="Calibri" pitchFamily="34" charset="0"/>
              </a:rPr>
              <a:t>At the end of this course, you will have gained the knowledge and skills to:</a:t>
            </a:r>
          </a:p>
          <a:p>
            <a:pPr lvl="1">
              <a:spcBef>
                <a:spcPct val="0"/>
              </a:spcBef>
            </a:pPr>
            <a:endParaRPr lang="en-GB" altLang="da-DK" sz="2400" dirty="0">
              <a:latin typeface="+mn-lt"/>
              <a:cs typeface="Arial" charset="0"/>
            </a:endParaRPr>
          </a:p>
          <a:p>
            <a:pPr lvl="2">
              <a:buFont typeface="Arial" charset="0"/>
              <a:buChar char="•"/>
            </a:pPr>
            <a:r>
              <a:rPr lang="en-GB" altLang="da-DK" sz="2000" dirty="0">
                <a:cs typeface="Calibri" pitchFamily="34" charset="0"/>
              </a:rPr>
              <a:t>Understand the basic ITAM disciplines, concepts and definitions</a:t>
            </a:r>
          </a:p>
          <a:p>
            <a:pPr lvl="2">
              <a:buFont typeface="Arial" charset="0"/>
              <a:buChar char="•"/>
            </a:pPr>
            <a:r>
              <a:rPr lang="en-GB" altLang="da-DK" sz="2000" dirty="0">
                <a:cs typeface="Calibri" pitchFamily="34" charset="0"/>
              </a:rPr>
              <a:t>Understand the ITAM issues and challenges</a:t>
            </a:r>
          </a:p>
          <a:p>
            <a:pPr lvl="2">
              <a:buFont typeface="Arial" charset="0"/>
              <a:buChar char="•"/>
            </a:pPr>
            <a:r>
              <a:rPr lang="en-GB" altLang="da-DK" sz="2000" dirty="0">
                <a:cs typeface="Calibri" pitchFamily="34" charset="0"/>
              </a:rPr>
              <a:t>Understand how they can benefit your organisation  - from a </a:t>
            </a:r>
            <a:r>
              <a:rPr lang="en-GB" altLang="da-DK" sz="2000" i="1" dirty="0">
                <a:cs typeface="Calibri" pitchFamily="34" charset="0"/>
              </a:rPr>
              <a:t>financial, IT service and end user</a:t>
            </a:r>
            <a:r>
              <a:rPr lang="en-GB" altLang="da-DK" sz="2000" dirty="0">
                <a:cs typeface="Calibri" pitchFamily="34" charset="0"/>
              </a:rPr>
              <a:t> point of view</a:t>
            </a:r>
          </a:p>
          <a:p>
            <a:pPr lvl="2">
              <a:buFont typeface="Arial" charset="0"/>
              <a:buChar char="•"/>
            </a:pPr>
            <a:r>
              <a:rPr lang="en-GB" altLang="da-DK" sz="2000" dirty="0">
                <a:cs typeface="Calibri" pitchFamily="34" charset="0"/>
              </a:rPr>
              <a:t>Understand the 4 key areas and how they relate</a:t>
            </a:r>
          </a:p>
          <a:p>
            <a:pPr lvl="2">
              <a:buFont typeface="Arial" charset="0"/>
              <a:buChar char="•"/>
            </a:pPr>
            <a:r>
              <a:rPr lang="en-GB" sz="2000" dirty="0"/>
              <a:t>Understand the workflow and the key roles in the management of your IT assets</a:t>
            </a:r>
          </a:p>
          <a:p>
            <a:pPr lvl="2">
              <a:buFont typeface="Arial" charset="0"/>
              <a:buChar char="•"/>
            </a:pPr>
            <a:r>
              <a:rPr lang="en-GB" sz="2000" dirty="0"/>
              <a:t>Relate the ITAM work frame to your organisational key business drivers</a:t>
            </a:r>
          </a:p>
          <a:p>
            <a:pPr lvl="2">
              <a:buFont typeface="Arial" charset="0"/>
              <a:buChar char="•"/>
            </a:pPr>
            <a:endParaRPr lang="en-US" altLang="da-DK" sz="2000" dirty="0">
              <a:solidFill>
                <a:schemeClr val="tx1"/>
              </a:solidFill>
              <a:cs typeface="Calibri" pitchFamily="34" charset="0"/>
            </a:endParaRPr>
          </a:p>
          <a:p>
            <a:endParaRPr lang="da-DK" dirty="0">
              <a:solidFill>
                <a:schemeClr val="tx1"/>
              </a:solidFill>
            </a:endParaRPr>
          </a:p>
        </p:txBody>
      </p:sp>
    </p:spTree>
    <p:extLst>
      <p:ext uri="{BB962C8B-B14F-4D97-AF65-F5344CB8AC3E}">
        <p14:creationId xmlns:p14="http://schemas.microsoft.com/office/powerpoint/2010/main" val="26259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en-GB" dirty="0"/>
              <a:t>ITAM Scorecard model</a:t>
            </a:r>
          </a:p>
        </p:txBody>
      </p:sp>
      <p:sp>
        <p:nvSpPr>
          <p:cNvPr id="4" name="Pladsholder til tekst 3"/>
          <p:cNvSpPr>
            <a:spLocks noGrp="1"/>
          </p:cNvSpPr>
          <p:nvPr>
            <p:ph type="body" sz="quarter" idx="12"/>
          </p:nvPr>
        </p:nvSpPr>
        <p:spPr>
          <a:xfrm>
            <a:off x="367331" y="857959"/>
            <a:ext cx="8447087" cy="5648325"/>
          </a:xfrm>
        </p:spPr>
        <p:txBody>
          <a:bodyPr/>
          <a:lstStyle/>
          <a:p>
            <a:pPr lvl="2" algn="ctr">
              <a:buNone/>
            </a:pPr>
            <a:r>
              <a:rPr lang="en-US" sz="2800" b="1" dirty="0"/>
              <a:t>Bermuda Triangle of ITAM</a:t>
            </a:r>
          </a:p>
          <a:p>
            <a:pPr marL="115200" lvl="2" indent="0">
              <a:buNone/>
            </a:pPr>
            <a:r>
              <a:rPr lang="en-US" sz="2400" dirty="0"/>
              <a:t>				</a:t>
            </a:r>
            <a:r>
              <a:rPr lang="en-US" sz="2000" dirty="0"/>
              <a:t>Request</a:t>
            </a:r>
          </a:p>
          <a:p>
            <a:pPr lvl="2">
              <a:buFont typeface="Arial" charset="0"/>
              <a:buChar char="•"/>
            </a:pPr>
            <a:endParaRPr lang="en-US" sz="2000" dirty="0"/>
          </a:p>
          <a:p>
            <a:pPr lvl="2">
              <a:buFont typeface="Arial" charset="0"/>
              <a:buChar char="•"/>
            </a:pPr>
            <a:endParaRPr lang="da-DK" sz="2000" dirty="0"/>
          </a:p>
          <a:p>
            <a:pPr lvl="2">
              <a:buNone/>
            </a:pPr>
            <a:endParaRPr lang="da-DK" sz="2000" dirty="0"/>
          </a:p>
          <a:p>
            <a:pPr lvl="2">
              <a:buFont typeface="Arial" charset="0"/>
              <a:buChar char="•"/>
            </a:pPr>
            <a:endParaRPr lang="da-DK" sz="2000" dirty="0"/>
          </a:p>
          <a:p>
            <a:pPr lvl="6">
              <a:buFont typeface="Arial" charset="0"/>
              <a:buChar char="•"/>
            </a:pPr>
            <a:endParaRPr lang="en-US" altLang="da-DK" sz="2600" dirty="0">
              <a:cs typeface="Calibri" pitchFamily="34" charset="0"/>
            </a:endParaRPr>
          </a:p>
          <a:p>
            <a:endParaRPr lang="da-DK" dirty="0"/>
          </a:p>
        </p:txBody>
      </p:sp>
      <p:sp>
        <p:nvSpPr>
          <p:cNvPr id="14" name="Tekstfelt 13"/>
          <p:cNvSpPr txBox="1"/>
          <p:nvPr/>
        </p:nvSpPr>
        <p:spPr>
          <a:xfrm>
            <a:off x="6513094" y="6037390"/>
            <a:ext cx="2044931" cy="400110"/>
          </a:xfrm>
          <a:prstGeom prst="rect">
            <a:avLst/>
          </a:prstGeom>
          <a:noFill/>
        </p:spPr>
        <p:txBody>
          <a:bodyPr wrap="square" rtlCol="0">
            <a:spAutoFit/>
          </a:bodyPr>
          <a:lstStyle/>
          <a:p>
            <a:r>
              <a:rPr lang="da-DK" sz="2000" dirty="0">
                <a:latin typeface="Calibri" panose="020F0502020204030204" pitchFamily="34" charset="0"/>
              </a:rPr>
              <a:t>Deployment</a:t>
            </a:r>
          </a:p>
        </p:txBody>
      </p:sp>
      <p:sp>
        <p:nvSpPr>
          <p:cNvPr id="18" name="Tekstfelt 17"/>
          <p:cNvSpPr txBox="1"/>
          <p:nvPr/>
        </p:nvSpPr>
        <p:spPr>
          <a:xfrm>
            <a:off x="1430720" y="6034456"/>
            <a:ext cx="1745673" cy="400110"/>
          </a:xfrm>
          <a:prstGeom prst="rect">
            <a:avLst/>
          </a:prstGeom>
          <a:noFill/>
        </p:spPr>
        <p:txBody>
          <a:bodyPr wrap="square" rtlCol="0">
            <a:spAutoFit/>
          </a:bodyPr>
          <a:lstStyle/>
          <a:p>
            <a:r>
              <a:rPr lang="da-DK" sz="2000" dirty="0">
                <a:latin typeface="Calibri" panose="020F0502020204030204" pitchFamily="34" charset="0"/>
              </a:rPr>
              <a:t>Purchasing</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308" y="1918777"/>
            <a:ext cx="3585385" cy="4518723"/>
          </a:xfrm>
          <a:prstGeom prst="rect">
            <a:avLst/>
          </a:prstGeom>
        </p:spPr>
      </p:pic>
    </p:spTree>
    <p:extLst>
      <p:ext uri="{BB962C8B-B14F-4D97-AF65-F5344CB8AC3E}">
        <p14:creationId xmlns:p14="http://schemas.microsoft.com/office/powerpoint/2010/main" val="425303134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IT Asset Management Interfaces </a:t>
            </a:r>
          </a:p>
        </p:txBody>
      </p:sp>
      <p:sp>
        <p:nvSpPr>
          <p:cNvPr id="3" name="Pladsholder til tekst 2"/>
          <p:cNvSpPr>
            <a:spLocks noGrp="1"/>
          </p:cNvSpPr>
          <p:nvPr>
            <p:ph type="body" sz="quarter" idx="11"/>
          </p:nvPr>
        </p:nvSpPr>
        <p:spPr/>
        <p:txBody>
          <a:bodyPr/>
          <a:lstStyle/>
          <a:p>
            <a:r>
              <a:rPr lang="da-DK" dirty="0"/>
              <a:t>ITAM </a:t>
            </a:r>
            <a:r>
              <a:rPr lang="da-DK" dirty="0" err="1"/>
              <a:t>process</a:t>
            </a:r>
            <a:r>
              <a:rPr lang="da-DK" dirty="0"/>
              <a:t> ECO system</a:t>
            </a:r>
          </a:p>
        </p:txBody>
      </p:sp>
      <p:grpSp>
        <p:nvGrpSpPr>
          <p:cNvPr id="37" name="Gruppe 36"/>
          <p:cNvGrpSpPr/>
          <p:nvPr/>
        </p:nvGrpSpPr>
        <p:grpSpPr>
          <a:xfrm>
            <a:off x="125423" y="1758106"/>
            <a:ext cx="9018577" cy="3850404"/>
            <a:chOff x="77571" y="1083549"/>
            <a:chExt cx="9018577" cy="3850404"/>
          </a:xfrm>
        </p:grpSpPr>
        <p:sp>
          <p:nvSpPr>
            <p:cNvPr id="10" name="Ellipse 9"/>
            <p:cNvSpPr/>
            <p:nvPr/>
          </p:nvSpPr>
          <p:spPr>
            <a:xfrm>
              <a:off x="5738898" y="4129281"/>
              <a:ext cx="1859392" cy="80467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People &amp; Information</a:t>
              </a:r>
            </a:p>
          </p:txBody>
        </p:sp>
        <p:sp>
          <p:nvSpPr>
            <p:cNvPr id="9" name="Ellipse 8"/>
            <p:cNvSpPr/>
            <p:nvPr/>
          </p:nvSpPr>
          <p:spPr>
            <a:xfrm>
              <a:off x="4254175" y="4099968"/>
              <a:ext cx="1861200" cy="80467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Services &amp; Cloud</a:t>
              </a:r>
            </a:p>
          </p:txBody>
        </p:sp>
        <p:sp>
          <p:nvSpPr>
            <p:cNvPr id="8" name="Ellipse 7"/>
            <p:cNvSpPr/>
            <p:nvPr/>
          </p:nvSpPr>
          <p:spPr>
            <a:xfrm>
              <a:off x="2682430" y="4099968"/>
              <a:ext cx="1861200" cy="80467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Hardware</a:t>
              </a:r>
            </a:p>
          </p:txBody>
        </p:sp>
        <p:sp>
          <p:nvSpPr>
            <p:cNvPr id="5" name="Ellipse 4"/>
            <p:cNvSpPr/>
            <p:nvPr/>
          </p:nvSpPr>
          <p:spPr>
            <a:xfrm>
              <a:off x="1417866" y="2131924"/>
              <a:ext cx="6120000" cy="1080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rPr>
                <a:t>IT Service Management</a:t>
              </a:r>
            </a:p>
          </p:txBody>
        </p:sp>
        <p:sp>
          <p:nvSpPr>
            <p:cNvPr id="6" name="Ellipse 5"/>
            <p:cNvSpPr/>
            <p:nvPr/>
          </p:nvSpPr>
          <p:spPr>
            <a:xfrm>
              <a:off x="1417866" y="3176986"/>
              <a:ext cx="6120000" cy="1080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rPr>
                <a:t>IT Asset Management</a:t>
              </a:r>
            </a:p>
          </p:txBody>
        </p:sp>
        <p:sp>
          <p:nvSpPr>
            <p:cNvPr id="7" name="Ellipse 6"/>
            <p:cNvSpPr/>
            <p:nvPr/>
          </p:nvSpPr>
          <p:spPr>
            <a:xfrm>
              <a:off x="1236613" y="4078227"/>
              <a:ext cx="1861200" cy="804672"/>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software</a:t>
              </a:r>
            </a:p>
          </p:txBody>
        </p:sp>
        <p:sp>
          <p:nvSpPr>
            <p:cNvPr id="11" name="Ellipse 10"/>
            <p:cNvSpPr/>
            <p:nvPr/>
          </p:nvSpPr>
          <p:spPr>
            <a:xfrm>
              <a:off x="1400541" y="1083549"/>
              <a:ext cx="6120000" cy="10800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alibri" panose="020F0502020204030204" pitchFamily="34" charset="0"/>
                </a:rPr>
                <a:t>IT Governance</a:t>
              </a:r>
            </a:p>
          </p:txBody>
        </p:sp>
        <p:sp>
          <p:nvSpPr>
            <p:cNvPr id="18" name="Tekstfelt 17"/>
            <p:cNvSpPr txBox="1"/>
            <p:nvPr/>
          </p:nvSpPr>
          <p:spPr>
            <a:xfrm>
              <a:off x="7500344" y="1695508"/>
              <a:ext cx="1595804" cy="2062103"/>
            </a:xfrm>
            <a:prstGeom prst="rect">
              <a:avLst/>
            </a:prstGeom>
            <a:noFill/>
          </p:spPr>
          <p:txBody>
            <a:bodyPr wrap="square" rtlCol="0">
              <a:spAutoFit/>
            </a:bodyPr>
            <a:lstStyle/>
            <a:p>
              <a:r>
                <a:rPr lang="en-GB" sz="1600" dirty="0">
                  <a:solidFill>
                    <a:srgbClr val="15143D"/>
                  </a:solidFill>
                  <a:latin typeface="Calibri" panose="020F0502020204030204" pitchFamily="34" charset="0"/>
                </a:rPr>
                <a:t>Operational management/ control of supporting business processes through reliable deliveries</a:t>
              </a:r>
            </a:p>
          </p:txBody>
        </p:sp>
        <p:sp>
          <p:nvSpPr>
            <p:cNvPr id="19" name="Tekstfelt 18"/>
            <p:cNvSpPr txBox="1"/>
            <p:nvPr/>
          </p:nvSpPr>
          <p:spPr>
            <a:xfrm>
              <a:off x="77571" y="3255104"/>
              <a:ext cx="1435685" cy="830997"/>
            </a:xfrm>
            <a:prstGeom prst="rect">
              <a:avLst/>
            </a:prstGeom>
            <a:noFill/>
          </p:spPr>
          <p:txBody>
            <a:bodyPr wrap="square" rtlCol="0">
              <a:spAutoFit/>
            </a:bodyPr>
            <a:lstStyle/>
            <a:p>
              <a:r>
                <a:rPr lang="en-GB" sz="1600" dirty="0">
                  <a:solidFill>
                    <a:srgbClr val="15143D"/>
                  </a:solidFill>
                  <a:latin typeface="Calibri" panose="020F0502020204030204" pitchFamily="34" charset="0"/>
                </a:rPr>
                <a:t>Lifecycle management of IT Assets</a:t>
              </a:r>
            </a:p>
          </p:txBody>
        </p:sp>
        <p:grpSp>
          <p:nvGrpSpPr>
            <p:cNvPr id="28" name="Gruppe 27"/>
            <p:cNvGrpSpPr/>
            <p:nvPr/>
          </p:nvGrpSpPr>
          <p:grpSpPr>
            <a:xfrm rot="5400000">
              <a:off x="5457200" y="2487038"/>
              <a:ext cx="2586420" cy="317166"/>
              <a:chOff x="2322576" y="5501390"/>
              <a:chExt cx="3440869" cy="344774"/>
            </a:xfrm>
          </p:grpSpPr>
          <p:sp>
            <p:nvSpPr>
              <p:cNvPr id="4" name="Ellipse 3"/>
              <p:cNvSpPr/>
              <p:nvPr/>
            </p:nvSpPr>
            <p:spPr>
              <a:xfrm>
                <a:off x="2322576" y="5501390"/>
                <a:ext cx="3440869" cy="344774"/>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rPr>
                  <a:t>Lifecycle</a:t>
                </a:r>
              </a:p>
            </p:txBody>
          </p:sp>
          <p:cxnSp>
            <p:nvCxnSpPr>
              <p:cNvPr id="21" name="Lige pilforbindelse 20"/>
              <p:cNvCxnSpPr/>
              <p:nvPr/>
            </p:nvCxnSpPr>
            <p:spPr>
              <a:xfrm>
                <a:off x="3515574" y="5501390"/>
                <a:ext cx="366611"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p:nvPr/>
            </p:nvCxnSpPr>
            <p:spPr>
              <a:xfrm flipH="1">
                <a:off x="3882185" y="5846164"/>
                <a:ext cx="3049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232351" y="3869052"/>
              <a:ext cx="2586420" cy="317166"/>
              <a:chOff x="2322576" y="5501390"/>
              <a:chExt cx="3440869" cy="344774"/>
            </a:xfrm>
          </p:grpSpPr>
          <p:sp>
            <p:nvSpPr>
              <p:cNvPr id="34" name="Ellipse 33"/>
              <p:cNvSpPr/>
              <p:nvPr/>
            </p:nvSpPr>
            <p:spPr>
              <a:xfrm>
                <a:off x="2322576" y="5501390"/>
                <a:ext cx="3440869" cy="344774"/>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rPr>
                  <a:t>Lifecycle</a:t>
                </a:r>
              </a:p>
            </p:txBody>
          </p:sp>
          <p:cxnSp>
            <p:nvCxnSpPr>
              <p:cNvPr id="35" name="Lige pilforbindelse 34"/>
              <p:cNvCxnSpPr/>
              <p:nvPr/>
            </p:nvCxnSpPr>
            <p:spPr>
              <a:xfrm>
                <a:off x="3515574" y="5501390"/>
                <a:ext cx="366611"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p:nvPr/>
            </p:nvCxnSpPr>
            <p:spPr>
              <a:xfrm flipH="1">
                <a:off x="3882185" y="5846164"/>
                <a:ext cx="3049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kstfelt 37"/>
          <p:cNvSpPr txBox="1"/>
          <p:nvPr/>
        </p:nvSpPr>
        <p:spPr>
          <a:xfrm>
            <a:off x="419724" y="1019331"/>
            <a:ext cx="6685613" cy="523220"/>
          </a:xfrm>
          <a:prstGeom prst="rect">
            <a:avLst/>
          </a:prstGeom>
          <a:noFill/>
        </p:spPr>
        <p:txBody>
          <a:bodyPr wrap="square" rtlCol="0">
            <a:spAutoFit/>
          </a:bodyPr>
          <a:lstStyle/>
          <a:p>
            <a:r>
              <a:rPr lang="da-DK" sz="2800" dirty="0">
                <a:solidFill>
                  <a:srgbClr val="15143D"/>
                </a:solidFill>
              </a:rPr>
              <a:t>IT Asset Management ECO system</a:t>
            </a:r>
          </a:p>
        </p:txBody>
      </p:sp>
    </p:spTree>
    <p:extLst>
      <p:ext uri="{BB962C8B-B14F-4D97-AF65-F5344CB8AC3E}">
        <p14:creationId xmlns:p14="http://schemas.microsoft.com/office/powerpoint/2010/main" val="5652029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a:p>
            <a:endParaRPr lang="en-GB" dirty="0"/>
          </a:p>
        </p:txBody>
      </p:sp>
      <p:sp>
        <p:nvSpPr>
          <p:cNvPr id="3" name="Pladsholder til tekst 2"/>
          <p:cNvSpPr>
            <a:spLocks noGrp="1"/>
          </p:cNvSpPr>
          <p:nvPr>
            <p:ph type="body" sz="quarter" idx="11"/>
          </p:nvPr>
        </p:nvSpPr>
        <p:spPr/>
        <p:txBody>
          <a:bodyPr/>
          <a:lstStyle/>
          <a:p>
            <a:r>
              <a:rPr lang="en-GB" dirty="0"/>
              <a:t>The stakeholders in the ECO system</a:t>
            </a:r>
          </a:p>
        </p:txBody>
      </p:sp>
      <p:grpSp>
        <p:nvGrpSpPr>
          <p:cNvPr id="4" name="Gruppe 45"/>
          <p:cNvGrpSpPr/>
          <p:nvPr/>
        </p:nvGrpSpPr>
        <p:grpSpPr>
          <a:xfrm>
            <a:off x="2323528" y="1667072"/>
            <a:ext cx="6019742" cy="4041815"/>
            <a:chOff x="1161664" y="1499064"/>
            <a:chExt cx="5689356" cy="3717017"/>
          </a:xfrm>
        </p:grpSpPr>
        <p:sp>
          <p:nvSpPr>
            <p:cNvPr id="26" name="Afrundet rektangel 25"/>
            <p:cNvSpPr/>
            <p:nvPr/>
          </p:nvSpPr>
          <p:spPr>
            <a:xfrm>
              <a:off x="1558488" y="1499064"/>
              <a:ext cx="5190708" cy="332266"/>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Corporate</a:t>
              </a:r>
            </a:p>
          </p:txBody>
        </p:sp>
        <p:sp>
          <p:nvSpPr>
            <p:cNvPr id="27" name="Ellipse 26"/>
            <p:cNvSpPr/>
            <p:nvPr/>
          </p:nvSpPr>
          <p:spPr>
            <a:xfrm>
              <a:off x="1481650" y="2994944"/>
              <a:ext cx="1338856" cy="649301"/>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Purchase</a:t>
              </a:r>
            </a:p>
          </p:txBody>
        </p:sp>
        <p:sp>
          <p:nvSpPr>
            <p:cNvPr id="28" name="Ellipse 27"/>
            <p:cNvSpPr/>
            <p:nvPr/>
          </p:nvSpPr>
          <p:spPr>
            <a:xfrm>
              <a:off x="2903284" y="2979295"/>
              <a:ext cx="1128174"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Finance</a:t>
              </a:r>
            </a:p>
          </p:txBody>
        </p:sp>
        <p:sp>
          <p:nvSpPr>
            <p:cNvPr id="29" name="Ellipse 28"/>
            <p:cNvSpPr/>
            <p:nvPr/>
          </p:nvSpPr>
          <p:spPr>
            <a:xfrm>
              <a:off x="4272239" y="2994944"/>
              <a:ext cx="1334023"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Legal</a:t>
              </a:r>
            </a:p>
          </p:txBody>
        </p:sp>
        <p:sp>
          <p:nvSpPr>
            <p:cNvPr id="32" name="Afrundet rektangel 31"/>
            <p:cNvSpPr/>
            <p:nvPr/>
          </p:nvSpPr>
          <p:spPr>
            <a:xfrm>
              <a:off x="1782761" y="4606481"/>
              <a:ext cx="5068259" cy="609600"/>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IT department/service </a:t>
              </a:r>
            </a:p>
          </p:txBody>
        </p:sp>
        <p:sp>
          <p:nvSpPr>
            <p:cNvPr id="34" name="Opad-nedadgående pil 33"/>
            <p:cNvSpPr/>
            <p:nvPr/>
          </p:nvSpPr>
          <p:spPr>
            <a:xfrm>
              <a:off x="3490119" y="3792888"/>
              <a:ext cx="46037" cy="6858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5" name="Opad-nedadgående pil 34"/>
            <p:cNvSpPr/>
            <p:nvPr/>
          </p:nvSpPr>
          <p:spPr>
            <a:xfrm>
              <a:off x="4896041" y="3776430"/>
              <a:ext cx="43210" cy="68263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8" name="Opad-nedadgående pil 37"/>
            <p:cNvSpPr/>
            <p:nvPr/>
          </p:nvSpPr>
          <p:spPr>
            <a:xfrm>
              <a:off x="4854712" y="2572996"/>
              <a:ext cx="46037" cy="3429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cxnSp>
          <p:nvCxnSpPr>
            <p:cNvPr id="42" name="Vinklet forbindelse 41"/>
            <p:cNvCxnSpPr/>
            <p:nvPr/>
          </p:nvCxnSpPr>
          <p:spPr>
            <a:xfrm rot="16200000" flipV="1">
              <a:off x="-114115" y="3580162"/>
              <a:ext cx="2655888" cy="6351"/>
            </a:xfrm>
            <a:prstGeom prst="bentConnector3">
              <a:avLst>
                <a:gd name="adj1" fmla="val 50000"/>
              </a:avLst>
            </a:prstGeom>
            <a:ln w="76200" cmpd="sng">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42"/>
            <p:cNvSpPr txBox="1">
              <a:spLocks noChangeArrowheads="1"/>
            </p:cNvSpPr>
            <p:nvPr/>
          </p:nvSpPr>
          <p:spPr bwMode="auto">
            <a:xfrm rot="16200000">
              <a:off x="-111605" y="2989736"/>
              <a:ext cx="2895600" cy="3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eaLnBrk="1" hangingPunct="1">
                <a:spcBef>
                  <a:spcPct val="0"/>
                </a:spcBef>
                <a:buFontTx/>
                <a:buNone/>
              </a:pPr>
              <a:r>
                <a:rPr lang="en-GB" altLang="da-DK" sz="1800" dirty="0">
                  <a:solidFill>
                    <a:srgbClr val="15143D"/>
                  </a:solidFill>
                </a:rPr>
                <a:t>Corporate governance</a:t>
              </a:r>
            </a:p>
          </p:txBody>
        </p:sp>
      </p:grpSp>
      <p:sp>
        <p:nvSpPr>
          <p:cNvPr id="46" name="Ellipse 45"/>
          <p:cNvSpPr/>
          <p:nvPr/>
        </p:nvSpPr>
        <p:spPr>
          <a:xfrm>
            <a:off x="7083121" y="3231462"/>
            <a:ext cx="1411491"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End-users</a:t>
            </a:r>
          </a:p>
        </p:txBody>
      </p:sp>
      <p:sp>
        <p:nvSpPr>
          <p:cNvPr id="47" name="Opad-nedadgående pil 46"/>
          <p:cNvSpPr/>
          <p:nvPr/>
        </p:nvSpPr>
        <p:spPr>
          <a:xfrm>
            <a:off x="7788867" y="4048685"/>
            <a:ext cx="45719" cy="74228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8" name="Opad-nedadgående pil 67"/>
          <p:cNvSpPr/>
          <p:nvPr/>
        </p:nvSpPr>
        <p:spPr>
          <a:xfrm>
            <a:off x="7747233"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9" name="Opad-nedadgående pil 68"/>
          <p:cNvSpPr/>
          <p:nvPr/>
        </p:nvSpPr>
        <p:spPr>
          <a:xfrm flipH="1">
            <a:off x="3327079" y="2742264"/>
            <a:ext cx="45719"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0" name="Opad-nedadgående pil 69"/>
          <p:cNvSpPr/>
          <p:nvPr/>
        </p:nvSpPr>
        <p:spPr>
          <a:xfrm>
            <a:off x="3348443" y="4070847"/>
            <a:ext cx="48710" cy="74572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1" name="Afrundet rektangel 70"/>
          <p:cNvSpPr/>
          <p:nvPr/>
        </p:nvSpPr>
        <p:spPr>
          <a:xfrm>
            <a:off x="223643" y="1716028"/>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Customers</a:t>
            </a:r>
          </a:p>
        </p:txBody>
      </p:sp>
      <p:sp>
        <p:nvSpPr>
          <p:cNvPr id="72" name="Afrundet rektangel 71"/>
          <p:cNvSpPr/>
          <p:nvPr/>
        </p:nvSpPr>
        <p:spPr>
          <a:xfrm>
            <a:off x="232531" y="2537422"/>
            <a:ext cx="1269231"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Partners</a:t>
            </a:r>
          </a:p>
        </p:txBody>
      </p:sp>
      <p:sp>
        <p:nvSpPr>
          <p:cNvPr id="73" name="Afrundet rektangel 72"/>
          <p:cNvSpPr/>
          <p:nvPr/>
        </p:nvSpPr>
        <p:spPr>
          <a:xfrm>
            <a:off x="223643" y="3357991"/>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Vendors/</a:t>
            </a:r>
          </a:p>
          <a:p>
            <a:pPr algn="ctr">
              <a:defRPr/>
            </a:pPr>
            <a:r>
              <a:rPr lang="en-GB" sz="1600" dirty="0">
                <a:solidFill>
                  <a:srgbClr val="15143D"/>
                </a:solidFill>
                <a:latin typeface="Calibri" panose="020F0502020204030204" pitchFamily="34" charset="0"/>
              </a:rPr>
              <a:t>resellers</a:t>
            </a:r>
          </a:p>
        </p:txBody>
      </p:sp>
      <p:sp>
        <p:nvSpPr>
          <p:cNvPr id="74" name="Afrundet rektangel 73"/>
          <p:cNvSpPr/>
          <p:nvPr/>
        </p:nvSpPr>
        <p:spPr>
          <a:xfrm>
            <a:off x="235803" y="4177618"/>
            <a:ext cx="126356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Distributors</a:t>
            </a:r>
          </a:p>
        </p:txBody>
      </p:sp>
      <p:sp>
        <p:nvSpPr>
          <p:cNvPr id="75" name="Afrundet rektangel 74"/>
          <p:cNvSpPr/>
          <p:nvPr/>
        </p:nvSpPr>
        <p:spPr>
          <a:xfrm>
            <a:off x="218153" y="5000779"/>
            <a:ext cx="128121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Publishers</a:t>
            </a:r>
          </a:p>
        </p:txBody>
      </p:sp>
      <p:cxnSp>
        <p:nvCxnSpPr>
          <p:cNvPr id="11" name="Lige forbindelse 10"/>
          <p:cNvCxnSpPr/>
          <p:nvPr/>
        </p:nvCxnSpPr>
        <p:spPr>
          <a:xfrm>
            <a:off x="1888224" y="1883733"/>
            <a:ext cx="50991" cy="39283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1888224" y="1527399"/>
            <a:ext cx="6876789" cy="229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136095" y="864296"/>
            <a:ext cx="3834656" cy="923330"/>
          </a:xfrm>
          <a:prstGeom prst="rect">
            <a:avLst/>
          </a:prstGeom>
          <a:noFill/>
        </p:spPr>
        <p:txBody>
          <a:bodyPr wrap="square" rtlCol="0">
            <a:spAutoFit/>
          </a:bodyPr>
          <a:lstStyle/>
          <a:p>
            <a:r>
              <a:rPr lang="en-GB" dirty="0">
                <a:solidFill>
                  <a:srgbClr val="15143D"/>
                </a:solidFill>
                <a:latin typeface="Calibri" panose="020F0502020204030204" pitchFamily="34" charset="0"/>
              </a:rPr>
              <a:t>ITAM </a:t>
            </a:r>
          </a:p>
          <a:p>
            <a:r>
              <a:rPr lang="en-GB" dirty="0">
                <a:solidFill>
                  <a:srgbClr val="15143D"/>
                </a:solidFill>
                <a:latin typeface="Calibri" panose="020F0502020204030204" pitchFamily="34" charset="0"/>
              </a:rPr>
              <a:t>ECO system</a:t>
            </a:r>
          </a:p>
          <a:p>
            <a:endParaRPr lang="en-GB" dirty="0">
              <a:solidFill>
                <a:srgbClr val="15143D"/>
              </a:solidFill>
              <a:latin typeface="Calibri" panose="020F0502020204030204" pitchFamily="34" charset="0"/>
            </a:endParaRPr>
          </a:p>
        </p:txBody>
      </p:sp>
      <p:sp>
        <p:nvSpPr>
          <p:cNvPr id="76" name="Afrundet rektangel 75"/>
          <p:cNvSpPr/>
          <p:nvPr/>
        </p:nvSpPr>
        <p:spPr>
          <a:xfrm>
            <a:off x="2791407" y="838711"/>
            <a:ext cx="5492137" cy="55463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15143D"/>
                </a:solidFill>
                <a:latin typeface="Calibri" panose="020F0502020204030204" pitchFamily="34" charset="0"/>
              </a:rPr>
              <a:t>Society, control and legislation</a:t>
            </a:r>
          </a:p>
        </p:txBody>
      </p:sp>
      <p:sp>
        <p:nvSpPr>
          <p:cNvPr id="77" name="Opad-nedadgående pil 76"/>
          <p:cNvSpPr/>
          <p:nvPr/>
        </p:nvSpPr>
        <p:spPr>
          <a:xfrm>
            <a:off x="4745954" y="2752446"/>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0" name="Afrundet rektangel 29"/>
          <p:cNvSpPr/>
          <p:nvPr/>
        </p:nvSpPr>
        <p:spPr>
          <a:xfrm>
            <a:off x="3267396" y="2296879"/>
            <a:ext cx="4540157" cy="323441"/>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Management</a:t>
            </a:r>
          </a:p>
        </p:txBody>
      </p:sp>
      <p:sp>
        <p:nvSpPr>
          <p:cNvPr id="31" name="Opad-nedadgående pil 30"/>
          <p:cNvSpPr/>
          <p:nvPr/>
        </p:nvSpPr>
        <p:spPr>
          <a:xfrm flipH="1">
            <a:off x="5497823" y="2040902"/>
            <a:ext cx="45719" cy="19978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3" name="Ellipse 32"/>
          <p:cNvSpPr/>
          <p:nvPr/>
        </p:nvSpPr>
        <p:spPr>
          <a:xfrm>
            <a:off x="2972597" y="5621804"/>
            <a:ext cx="1193688"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15143D"/>
                </a:solidFill>
                <a:latin typeface="Calibri" panose="020F0502020204030204" pitchFamily="34" charset="0"/>
              </a:rPr>
              <a:t>IT specialists</a:t>
            </a:r>
          </a:p>
        </p:txBody>
      </p:sp>
      <p:sp>
        <p:nvSpPr>
          <p:cNvPr id="36" name="Ellipse 35"/>
          <p:cNvSpPr/>
          <p:nvPr/>
        </p:nvSpPr>
        <p:spPr>
          <a:xfrm>
            <a:off x="4403238" y="5638096"/>
            <a:ext cx="1193688"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15143D"/>
                </a:solidFill>
                <a:latin typeface="Calibri" panose="020F0502020204030204" pitchFamily="34" charset="0"/>
              </a:rPr>
              <a:t>IT specialists</a:t>
            </a:r>
          </a:p>
        </p:txBody>
      </p:sp>
      <p:sp>
        <p:nvSpPr>
          <p:cNvPr id="37" name="Ellipse 36"/>
          <p:cNvSpPr/>
          <p:nvPr/>
        </p:nvSpPr>
        <p:spPr>
          <a:xfrm>
            <a:off x="5790797" y="5627921"/>
            <a:ext cx="1193688"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15143D"/>
                </a:solidFill>
                <a:latin typeface="Calibri" panose="020F0502020204030204" pitchFamily="34" charset="0"/>
              </a:rPr>
              <a:t>IT specialists</a:t>
            </a:r>
          </a:p>
        </p:txBody>
      </p:sp>
      <p:sp>
        <p:nvSpPr>
          <p:cNvPr id="39" name="Ellipse 38"/>
          <p:cNvSpPr/>
          <p:nvPr/>
        </p:nvSpPr>
        <p:spPr>
          <a:xfrm>
            <a:off x="7192022" y="5627921"/>
            <a:ext cx="1193688"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rgbClr val="15143D"/>
                </a:solidFill>
                <a:latin typeface="Calibri" panose="020F0502020204030204" pitchFamily="34" charset="0"/>
              </a:rPr>
              <a:t>IT specialists</a:t>
            </a:r>
          </a:p>
        </p:txBody>
      </p:sp>
    </p:spTree>
    <p:extLst>
      <p:ext uri="{BB962C8B-B14F-4D97-AF65-F5344CB8AC3E}">
        <p14:creationId xmlns:p14="http://schemas.microsoft.com/office/powerpoint/2010/main" val="14324885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523744" y="2651760"/>
            <a:ext cx="3730752" cy="168249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2" name="Pladsholder til tekst 1"/>
          <p:cNvSpPr>
            <a:spLocks noGrp="1"/>
          </p:cNvSpPr>
          <p:nvPr>
            <p:ph type="body" sz="quarter" idx="10"/>
          </p:nvPr>
        </p:nvSpPr>
        <p:spPr/>
        <p:txBody>
          <a:bodyPr/>
          <a:lstStyle/>
          <a:p>
            <a:r>
              <a:rPr lang="da-DK" dirty="0"/>
              <a:t>IT Asset Management interfaces</a:t>
            </a:r>
          </a:p>
        </p:txBody>
      </p:sp>
      <p:sp>
        <p:nvSpPr>
          <p:cNvPr id="3" name="Pladsholder til tekst 2"/>
          <p:cNvSpPr>
            <a:spLocks noGrp="1"/>
          </p:cNvSpPr>
          <p:nvPr>
            <p:ph type="body" sz="quarter" idx="11"/>
          </p:nvPr>
        </p:nvSpPr>
        <p:spPr/>
        <p:txBody>
          <a:bodyPr/>
          <a:lstStyle/>
          <a:p>
            <a:r>
              <a:rPr lang="da-DK" dirty="0"/>
              <a:t>IT </a:t>
            </a:r>
            <a:r>
              <a:rPr lang="da-DK" dirty="0" err="1"/>
              <a:t>Governance</a:t>
            </a:r>
            <a:endParaRPr lang="da-DK" dirty="0"/>
          </a:p>
        </p:txBody>
      </p:sp>
      <p:sp>
        <p:nvSpPr>
          <p:cNvPr id="4" name="Pladsholder til tekst 3"/>
          <p:cNvSpPr>
            <a:spLocks noGrp="1"/>
          </p:cNvSpPr>
          <p:nvPr>
            <p:ph type="body" sz="quarter" idx="12"/>
          </p:nvPr>
        </p:nvSpPr>
        <p:spPr>
          <a:xfrm>
            <a:off x="385763" y="819151"/>
            <a:ext cx="8447087" cy="698754"/>
          </a:xfrm>
        </p:spPr>
        <p:txBody>
          <a:bodyPr/>
          <a:lstStyle/>
          <a:p>
            <a:r>
              <a:rPr lang="en-GB" sz="2800" dirty="0"/>
              <a:t>Is it possible to improve IT decision making with automated analysis of the full Asset lifecycle?</a:t>
            </a:r>
          </a:p>
        </p:txBody>
      </p:sp>
      <p:sp>
        <p:nvSpPr>
          <p:cNvPr id="5" name="Ellipse 4"/>
          <p:cNvSpPr/>
          <p:nvPr/>
        </p:nvSpPr>
        <p:spPr>
          <a:xfrm>
            <a:off x="2879610" y="3017520"/>
            <a:ext cx="2980944" cy="96926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5143D"/>
                </a:solidFill>
                <a:latin typeface="Calibri" panose="020F0502020204030204" pitchFamily="34" charset="0"/>
              </a:rPr>
              <a:t>Governance</a:t>
            </a:r>
            <a:endParaRPr lang="en-GB" dirty="0">
              <a:solidFill>
                <a:srgbClr val="15143D"/>
              </a:solidFill>
              <a:latin typeface="Calibri" panose="020F0502020204030204" pitchFamily="34" charset="0"/>
            </a:endParaRPr>
          </a:p>
        </p:txBody>
      </p:sp>
      <p:graphicFrame>
        <p:nvGraphicFramePr>
          <p:cNvPr id="10" name="Diagram 9"/>
          <p:cNvGraphicFramePr/>
          <p:nvPr/>
        </p:nvGraphicFramePr>
        <p:xfrm>
          <a:off x="-46095" y="2819026"/>
          <a:ext cx="2225040" cy="1366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 13"/>
          <p:cNvGraphicFramePr/>
          <p:nvPr/>
        </p:nvGraphicFramePr>
        <p:xfrm>
          <a:off x="541145" y="4137176"/>
          <a:ext cx="329184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Ligebenet trekant 14"/>
          <p:cNvSpPr/>
          <p:nvPr/>
        </p:nvSpPr>
        <p:spPr>
          <a:xfrm>
            <a:off x="3456432" y="4880541"/>
            <a:ext cx="1060704" cy="1024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15143D"/>
                </a:solidFill>
              </a:rPr>
              <a:t>!</a:t>
            </a:r>
          </a:p>
          <a:p>
            <a:pPr algn="ctr"/>
            <a:endParaRPr lang="en-GB" dirty="0"/>
          </a:p>
        </p:txBody>
      </p:sp>
      <p:sp>
        <p:nvSpPr>
          <p:cNvPr id="16" name="Tekstfelt 15"/>
          <p:cNvSpPr txBox="1"/>
          <p:nvPr/>
        </p:nvSpPr>
        <p:spPr>
          <a:xfrm>
            <a:off x="3254514" y="6152048"/>
            <a:ext cx="1609344" cy="400110"/>
          </a:xfrm>
          <a:prstGeom prst="rect">
            <a:avLst/>
          </a:prstGeom>
          <a:noFill/>
        </p:spPr>
        <p:txBody>
          <a:bodyPr wrap="square" rtlCol="0">
            <a:spAutoFit/>
          </a:bodyPr>
          <a:lstStyle/>
          <a:p>
            <a:r>
              <a:rPr lang="en-GB" sz="2000" dirty="0">
                <a:latin typeface="Calibri" panose="020F0502020204030204" pitchFamily="34" charset="0"/>
              </a:rPr>
              <a:t>IT Support</a:t>
            </a:r>
          </a:p>
        </p:txBody>
      </p:sp>
      <p:sp>
        <p:nvSpPr>
          <p:cNvPr id="17" name="Ligebenet trekant 16"/>
          <p:cNvSpPr/>
          <p:nvPr/>
        </p:nvSpPr>
        <p:spPr>
          <a:xfrm>
            <a:off x="4608576" y="4901184"/>
            <a:ext cx="987552" cy="102412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t>
            </a:r>
          </a:p>
          <a:p>
            <a:pPr algn="ctr"/>
            <a:endParaRPr lang="en-GB" dirty="0"/>
          </a:p>
        </p:txBody>
      </p:sp>
      <p:sp>
        <p:nvSpPr>
          <p:cNvPr id="18" name="Tekstfelt 17"/>
          <p:cNvSpPr txBox="1"/>
          <p:nvPr/>
        </p:nvSpPr>
        <p:spPr>
          <a:xfrm>
            <a:off x="4608576" y="6158129"/>
            <a:ext cx="1865376" cy="400110"/>
          </a:xfrm>
          <a:prstGeom prst="rect">
            <a:avLst/>
          </a:prstGeom>
          <a:noFill/>
        </p:spPr>
        <p:txBody>
          <a:bodyPr wrap="square" rtlCol="0">
            <a:spAutoFit/>
          </a:bodyPr>
          <a:lstStyle/>
          <a:p>
            <a:r>
              <a:rPr lang="en-GB" sz="2000" dirty="0">
                <a:latin typeface="Calibri" panose="020F0502020204030204" pitchFamily="34" charset="0"/>
              </a:rPr>
              <a:t>Risk exposure</a:t>
            </a:r>
          </a:p>
        </p:txBody>
      </p:sp>
      <p:graphicFrame>
        <p:nvGraphicFramePr>
          <p:cNvPr id="22" name="Diagram 21"/>
          <p:cNvGraphicFramePr/>
          <p:nvPr/>
        </p:nvGraphicFramePr>
        <p:xfrm>
          <a:off x="6108192" y="4169664"/>
          <a:ext cx="2682240" cy="1602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iagram 25"/>
          <p:cNvGraphicFramePr/>
          <p:nvPr/>
        </p:nvGraphicFramePr>
        <p:xfrm>
          <a:off x="6698477" y="1942448"/>
          <a:ext cx="2371344" cy="2260600"/>
        </p:xfrm>
        <a:graphic>
          <a:graphicData uri="http://schemas.openxmlformats.org/drawingml/2006/chart">
            <c:chart xmlns:c="http://schemas.openxmlformats.org/drawingml/2006/chart" xmlns:r="http://schemas.openxmlformats.org/officeDocument/2006/relationships" r:id="rId6"/>
          </a:graphicData>
        </a:graphic>
      </p:graphicFrame>
      <p:sp>
        <p:nvSpPr>
          <p:cNvPr id="39" name="Udfyldt blanket 38"/>
          <p:cNvSpPr/>
          <p:nvPr/>
        </p:nvSpPr>
        <p:spPr>
          <a:xfrm>
            <a:off x="1078093" y="1875529"/>
            <a:ext cx="1481328" cy="74980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Compliance</a:t>
            </a:r>
          </a:p>
        </p:txBody>
      </p:sp>
      <p:sp>
        <p:nvSpPr>
          <p:cNvPr id="40" name="Vinkel 39"/>
          <p:cNvSpPr/>
          <p:nvPr/>
        </p:nvSpPr>
        <p:spPr>
          <a:xfrm rot="19858584">
            <a:off x="2572346" y="4087540"/>
            <a:ext cx="566928" cy="621792"/>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Vinkel 40"/>
          <p:cNvSpPr/>
          <p:nvPr/>
        </p:nvSpPr>
        <p:spPr>
          <a:xfrm>
            <a:off x="1839036" y="3204170"/>
            <a:ext cx="566928" cy="621792"/>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2" name="Vinkel 41"/>
          <p:cNvSpPr/>
          <p:nvPr/>
        </p:nvSpPr>
        <p:spPr>
          <a:xfrm rot="2262043">
            <a:off x="2418214" y="2314438"/>
            <a:ext cx="566928" cy="621792"/>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Vinkel 42"/>
          <p:cNvSpPr/>
          <p:nvPr/>
        </p:nvSpPr>
        <p:spPr>
          <a:xfrm rot="10800000">
            <a:off x="6341493" y="3182112"/>
            <a:ext cx="566928" cy="621792"/>
          </a:xfrm>
          <a:prstGeom prst="chevr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4" name="Vinkel 43"/>
          <p:cNvSpPr/>
          <p:nvPr/>
        </p:nvSpPr>
        <p:spPr>
          <a:xfrm rot="13309590">
            <a:off x="5821054" y="3977645"/>
            <a:ext cx="566928" cy="621792"/>
          </a:xfrm>
          <a:prstGeom prst="chevron">
            <a:avLst>
              <a:gd name="adj" fmla="val 5348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Vinkel 44"/>
          <p:cNvSpPr/>
          <p:nvPr/>
        </p:nvSpPr>
        <p:spPr>
          <a:xfrm rot="16200000">
            <a:off x="4818888" y="4352544"/>
            <a:ext cx="566928" cy="621792"/>
          </a:xfrm>
          <a:prstGeom prst="chevron">
            <a:avLst>
              <a:gd name="adj" fmla="val 5348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6" name="Vinkel 45"/>
          <p:cNvSpPr/>
          <p:nvPr/>
        </p:nvSpPr>
        <p:spPr>
          <a:xfrm rot="16200000">
            <a:off x="3703320" y="4347703"/>
            <a:ext cx="566928" cy="621792"/>
          </a:xfrm>
          <a:prstGeom prst="chevron">
            <a:avLst>
              <a:gd name="adj" fmla="val 5348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608407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IT Asset Management interfaces</a:t>
            </a:r>
          </a:p>
        </p:txBody>
      </p:sp>
      <p:sp>
        <p:nvSpPr>
          <p:cNvPr id="3" name="Pladsholder til tekst 2"/>
          <p:cNvSpPr>
            <a:spLocks noGrp="1"/>
          </p:cNvSpPr>
          <p:nvPr>
            <p:ph type="body" sz="quarter" idx="11"/>
          </p:nvPr>
        </p:nvSpPr>
        <p:spPr/>
        <p:txBody>
          <a:bodyPr/>
          <a:lstStyle/>
          <a:p>
            <a:r>
              <a:rPr lang="da-DK" dirty="0" err="1"/>
              <a:t>Communication</a:t>
            </a:r>
            <a:endParaRPr lang="da-DK" dirty="0"/>
          </a:p>
        </p:txBody>
      </p:sp>
      <p:grpSp>
        <p:nvGrpSpPr>
          <p:cNvPr id="6" name="Group 15"/>
          <p:cNvGrpSpPr>
            <a:grpSpLocks/>
          </p:cNvGrpSpPr>
          <p:nvPr/>
        </p:nvGrpSpPr>
        <p:grpSpPr bwMode="auto">
          <a:xfrm>
            <a:off x="546287" y="1229401"/>
            <a:ext cx="8051426" cy="5163040"/>
            <a:chOff x="656418" y="1597621"/>
            <a:chExt cx="7462345" cy="4332126"/>
          </a:xfrm>
        </p:grpSpPr>
        <p:pic>
          <p:nvPicPr>
            <p:cNvPr id="7" name="Picture 14" descr="communication_new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6614" y="1771301"/>
              <a:ext cx="6422149" cy="415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13"/>
            <p:cNvSpPr/>
            <p:nvPr/>
          </p:nvSpPr>
          <p:spPr bwMode="auto">
            <a:xfrm>
              <a:off x="5477079" y="3464916"/>
              <a:ext cx="1160350" cy="26530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Service desk</a:t>
              </a:r>
            </a:p>
          </p:txBody>
        </p:sp>
        <p:sp>
          <p:nvSpPr>
            <p:cNvPr id="9" name="Rounded Rectangle 14"/>
            <p:cNvSpPr/>
            <p:nvPr/>
          </p:nvSpPr>
          <p:spPr bwMode="auto">
            <a:xfrm>
              <a:off x="4703345" y="4720391"/>
              <a:ext cx="1029172" cy="267439"/>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operation</a:t>
              </a:r>
            </a:p>
          </p:txBody>
        </p:sp>
        <p:sp>
          <p:nvSpPr>
            <p:cNvPr id="10" name="Rounded Rectangle 15"/>
            <p:cNvSpPr/>
            <p:nvPr/>
          </p:nvSpPr>
          <p:spPr bwMode="auto">
            <a:xfrm>
              <a:off x="2845475" y="4363041"/>
              <a:ext cx="1094528" cy="206888"/>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da-DK" sz="1400" dirty="0">
                  <a:solidFill>
                    <a:srgbClr val="15143D"/>
                  </a:solidFill>
                  <a:latin typeface="Calibri" panose="020F0502020204030204" pitchFamily="34" charset="0"/>
                </a:rPr>
                <a:t>ITAM</a:t>
              </a:r>
            </a:p>
          </p:txBody>
        </p:sp>
        <p:sp>
          <p:nvSpPr>
            <p:cNvPr id="11" name="Rounded Rectangle 16"/>
            <p:cNvSpPr/>
            <p:nvPr/>
          </p:nvSpPr>
          <p:spPr bwMode="auto">
            <a:xfrm>
              <a:off x="656418" y="3091622"/>
              <a:ext cx="1425520" cy="408134"/>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Project management</a:t>
              </a:r>
            </a:p>
          </p:txBody>
        </p:sp>
        <p:sp>
          <p:nvSpPr>
            <p:cNvPr id="12" name="Rounded Rectangle 17"/>
            <p:cNvSpPr/>
            <p:nvPr/>
          </p:nvSpPr>
          <p:spPr bwMode="auto">
            <a:xfrm>
              <a:off x="1570406" y="2222693"/>
              <a:ext cx="936555" cy="327259"/>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da-DK" sz="1400" dirty="0">
                  <a:solidFill>
                    <a:srgbClr val="15143D"/>
                  </a:solidFill>
                  <a:latin typeface="Calibri" panose="020F0502020204030204" pitchFamily="34" charset="0"/>
                </a:rPr>
                <a:t>IT </a:t>
              </a:r>
              <a:r>
                <a:rPr lang="en-GB" sz="1400" dirty="0">
                  <a:solidFill>
                    <a:srgbClr val="15143D"/>
                  </a:solidFill>
                  <a:latin typeface="Calibri" panose="020F0502020204030204" pitchFamily="34" charset="0"/>
                </a:rPr>
                <a:t>Strategy</a:t>
              </a:r>
            </a:p>
          </p:txBody>
        </p:sp>
        <p:sp>
          <p:nvSpPr>
            <p:cNvPr id="13" name="Rounded Rectangle 18"/>
            <p:cNvSpPr/>
            <p:nvPr/>
          </p:nvSpPr>
          <p:spPr bwMode="auto">
            <a:xfrm>
              <a:off x="2845475" y="1597621"/>
              <a:ext cx="1122738" cy="244504"/>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Customer</a:t>
              </a:r>
            </a:p>
          </p:txBody>
        </p:sp>
        <p:sp>
          <p:nvSpPr>
            <p:cNvPr id="14" name="Rounded Rectangle 19"/>
            <p:cNvSpPr/>
            <p:nvPr/>
          </p:nvSpPr>
          <p:spPr bwMode="auto">
            <a:xfrm>
              <a:off x="1732140" y="4332949"/>
              <a:ext cx="865091" cy="216292"/>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da-DK" sz="1400" dirty="0">
                  <a:solidFill>
                    <a:srgbClr val="15143D"/>
                  </a:solidFill>
                  <a:latin typeface="Calibri" panose="020F0502020204030204" pitchFamily="34" charset="0"/>
                </a:rPr>
                <a:t>Financial</a:t>
              </a:r>
            </a:p>
          </p:txBody>
        </p:sp>
      </p:grpSp>
      <p:sp>
        <p:nvSpPr>
          <p:cNvPr id="15" name="Rounded Rectangle 15"/>
          <p:cNvSpPr/>
          <p:nvPr/>
        </p:nvSpPr>
        <p:spPr bwMode="auto">
          <a:xfrm>
            <a:off x="2257816" y="3320481"/>
            <a:ext cx="1180931" cy="262168"/>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SAM</a:t>
            </a:r>
          </a:p>
        </p:txBody>
      </p:sp>
      <p:sp>
        <p:nvSpPr>
          <p:cNvPr id="16" name="Rounded Rectangle 15"/>
          <p:cNvSpPr/>
          <p:nvPr/>
        </p:nvSpPr>
        <p:spPr bwMode="auto">
          <a:xfrm>
            <a:off x="3074528" y="3547927"/>
            <a:ext cx="1180931" cy="24657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PINAM</a:t>
            </a:r>
          </a:p>
        </p:txBody>
      </p:sp>
      <p:sp>
        <p:nvSpPr>
          <p:cNvPr id="17" name="Rounded Rectangle 15"/>
          <p:cNvSpPr/>
          <p:nvPr/>
        </p:nvSpPr>
        <p:spPr bwMode="auto">
          <a:xfrm>
            <a:off x="2210601" y="3088359"/>
            <a:ext cx="1180931" cy="24657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HAM</a:t>
            </a:r>
          </a:p>
        </p:txBody>
      </p:sp>
      <p:sp>
        <p:nvSpPr>
          <p:cNvPr id="18" name="Rounded Rectangle 15"/>
          <p:cNvSpPr/>
          <p:nvPr/>
        </p:nvSpPr>
        <p:spPr bwMode="auto">
          <a:xfrm>
            <a:off x="2221252" y="2827341"/>
            <a:ext cx="1180931" cy="24657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SEAM</a:t>
            </a:r>
          </a:p>
        </p:txBody>
      </p:sp>
      <p:sp>
        <p:nvSpPr>
          <p:cNvPr id="19" name="Rounded Rectangle 13"/>
          <p:cNvSpPr/>
          <p:nvPr/>
        </p:nvSpPr>
        <p:spPr bwMode="auto">
          <a:xfrm>
            <a:off x="6489367" y="4295609"/>
            <a:ext cx="1251949" cy="27122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Acquisition</a:t>
            </a:r>
          </a:p>
        </p:txBody>
      </p:sp>
      <p:sp>
        <p:nvSpPr>
          <p:cNvPr id="20" name="Rounded Rectangle 15"/>
          <p:cNvSpPr/>
          <p:nvPr/>
        </p:nvSpPr>
        <p:spPr bwMode="auto">
          <a:xfrm>
            <a:off x="2210600" y="2273587"/>
            <a:ext cx="1180931" cy="24657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Contract</a:t>
            </a:r>
          </a:p>
        </p:txBody>
      </p:sp>
      <p:sp>
        <p:nvSpPr>
          <p:cNvPr id="21" name="Rounded Rectangle 19"/>
          <p:cNvSpPr/>
          <p:nvPr/>
        </p:nvSpPr>
        <p:spPr bwMode="auto">
          <a:xfrm>
            <a:off x="1031838" y="3554435"/>
            <a:ext cx="933382" cy="25777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Legal</a:t>
            </a:r>
          </a:p>
        </p:txBody>
      </p:sp>
      <p:sp>
        <p:nvSpPr>
          <p:cNvPr id="22" name="Skyformet billedforklaring 21"/>
          <p:cNvSpPr/>
          <p:nvPr/>
        </p:nvSpPr>
        <p:spPr>
          <a:xfrm>
            <a:off x="4590875" y="1810512"/>
            <a:ext cx="1898492" cy="902697"/>
          </a:xfrm>
          <a:prstGeom prst="cloud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alibri" panose="020F0502020204030204" pitchFamily="34" charset="0"/>
              </a:rPr>
              <a:t>Cloud and Services</a:t>
            </a:r>
          </a:p>
        </p:txBody>
      </p:sp>
      <p:sp>
        <p:nvSpPr>
          <p:cNvPr id="23" name="Rounded Rectangle 19"/>
          <p:cNvSpPr/>
          <p:nvPr/>
        </p:nvSpPr>
        <p:spPr bwMode="auto">
          <a:xfrm>
            <a:off x="3171783" y="5149943"/>
            <a:ext cx="933382" cy="25777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Security</a:t>
            </a:r>
          </a:p>
        </p:txBody>
      </p:sp>
      <p:sp>
        <p:nvSpPr>
          <p:cNvPr id="24" name="Rounded Rectangle 13"/>
          <p:cNvSpPr/>
          <p:nvPr/>
        </p:nvSpPr>
        <p:spPr bwMode="auto">
          <a:xfrm>
            <a:off x="7450757" y="3345328"/>
            <a:ext cx="1251949" cy="316185"/>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End-user</a:t>
            </a:r>
          </a:p>
        </p:txBody>
      </p:sp>
      <p:sp>
        <p:nvSpPr>
          <p:cNvPr id="25" name="Rounded Rectangle 13"/>
          <p:cNvSpPr/>
          <p:nvPr/>
        </p:nvSpPr>
        <p:spPr bwMode="auto">
          <a:xfrm>
            <a:off x="7138392" y="4991851"/>
            <a:ext cx="1564314" cy="300894"/>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Service Catalogue</a:t>
            </a:r>
          </a:p>
        </p:txBody>
      </p:sp>
      <p:sp>
        <p:nvSpPr>
          <p:cNvPr id="26" name="Rounded Rectangle 17"/>
          <p:cNvSpPr/>
          <p:nvPr/>
        </p:nvSpPr>
        <p:spPr bwMode="auto">
          <a:xfrm>
            <a:off x="869431" y="2392415"/>
            <a:ext cx="1203458" cy="390028"/>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anchor="ctr"/>
          <a:lstStyle/>
          <a:p>
            <a:pPr algn="ctr">
              <a:defRPr/>
            </a:pPr>
            <a:r>
              <a:rPr lang="en-GB" sz="1400" dirty="0">
                <a:solidFill>
                  <a:srgbClr val="15143D"/>
                </a:solidFill>
                <a:latin typeface="Calibri" panose="020F0502020204030204" pitchFamily="34" charset="0"/>
              </a:rPr>
              <a:t>IT Portfolio</a:t>
            </a:r>
          </a:p>
        </p:txBody>
      </p:sp>
      <p:sp>
        <p:nvSpPr>
          <p:cNvPr id="4" name="Tekstfelt 3"/>
          <p:cNvSpPr txBox="1"/>
          <p:nvPr/>
        </p:nvSpPr>
        <p:spPr>
          <a:xfrm>
            <a:off x="546287" y="855648"/>
            <a:ext cx="2683239" cy="523220"/>
          </a:xfrm>
          <a:prstGeom prst="rect">
            <a:avLst/>
          </a:prstGeom>
          <a:noFill/>
        </p:spPr>
        <p:txBody>
          <a:bodyPr wrap="square" rtlCol="0">
            <a:spAutoFit/>
          </a:bodyPr>
          <a:lstStyle/>
          <a:p>
            <a:r>
              <a:rPr lang="en-GB" sz="2800" dirty="0">
                <a:solidFill>
                  <a:srgbClr val="15143D"/>
                </a:solidFill>
                <a:latin typeface="Calibri" panose="020F0502020204030204" pitchFamily="34" charset="0"/>
              </a:rPr>
              <a:t>Communication</a:t>
            </a:r>
          </a:p>
        </p:txBody>
      </p:sp>
    </p:spTree>
    <p:extLst>
      <p:ext uri="{BB962C8B-B14F-4D97-AF65-F5344CB8AC3E}">
        <p14:creationId xmlns:p14="http://schemas.microsoft.com/office/powerpoint/2010/main" val="239999763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IN" dirty="0"/>
              <a:t>IT Asset management interfaces</a:t>
            </a:r>
          </a:p>
        </p:txBody>
      </p:sp>
      <p:sp>
        <p:nvSpPr>
          <p:cNvPr id="3" name="Pladsholder til tekst 2"/>
          <p:cNvSpPr>
            <a:spLocks noGrp="1"/>
          </p:cNvSpPr>
          <p:nvPr>
            <p:ph type="body" sz="quarter" idx="11"/>
          </p:nvPr>
        </p:nvSpPr>
        <p:spPr/>
        <p:txBody>
          <a:bodyPr/>
          <a:lstStyle/>
          <a:p>
            <a:r>
              <a:rPr lang="da-DK" dirty="0"/>
              <a:t>The </a:t>
            </a:r>
            <a:r>
              <a:rPr lang="da-DK" dirty="0" err="1"/>
              <a:t>concept</a:t>
            </a:r>
            <a:r>
              <a:rPr lang="da-DK" dirty="0"/>
              <a:t> of  IT Asset Management</a:t>
            </a:r>
          </a:p>
        </p:txBody>
      </p:sp>
      <p:sp>
        <p:nvSpPr>
          <p:cNvPr id="4" name="Pladsholder til tekst 3"/>
          <p:cNvSpPr>
            <a:spLocks noGrp="1"/>
          </p:cNvSpPr>
          <p:nvPr>
            <p:ph type="body" sz="quarter" idx="12"/>
          </p:nvPr>
        </p:nvSpPr>
        <p:spPr/>
        <p:txBody>
          <a:bodyPr/>
          <a:lstStyle/>
          <a:p>
            <a:pPr marL="115200" lvl="2" indent="0" algn="ctr">
              <a:buNone/>
            </a:pPr>
            <a:endParaRPr lang="en-US" sz="2000" dirty="0"/>
          </a:p>
          <a:p>
            <a:pPr marL="115200" lvl="2" indent="0" algn="ctr">
              <a:buNone/>
            </a:pPr>
            <a:r>
              <a:rPr lang="en-GB" sz="2800" b="1" dirty="0"/>
              <a:t>IT asset lifecycle</a:t>
            </a:r>
          </a:p>
          <a:p>
            <a:pPr lvl="2">
              <a:buFont typeface="Arial" charset="0"/>
              <a:buChar char="•"/>
            </a:pPr>
            <a:endParaRPr lang="en-US" altLang="da-DK" sz="2000" dirty="0">
              <a:cs typeface="Calibri" pitchFamily="34" charset="0"/>
            </a:endParaRPr>
          </a:p>
          <a:p>
            <a:endParaRPr lang="da-DK" dirty="0"/>
          </a:p>
        </p:txBody>
      </p:sp>
      <p:graphicFrame>
        <p:nvGraphicFramePr>
          <p:cNvPr id="5" name="Diagram 4"/>
          <p:cNvGraphicFramePr/>
          <p:nvPr/>
        </p:nvGraphicFramePr>
        <p:xfrm>
          <a:off x="653323" y="1520301"/>
          <a:ext cx="7728558" cy="4847573"/>
        </p:xfrm>
        <a:graphic>
          <a:graphicData uri="http://schemas.openxmlformats.org/drawingml/2006/chart">
            <c:chart xmlns:c="http://schemas.openxmlformats.org/drawingml/2006/chart" xmlns:r="http://schemas.openxmlformats.org/officeDocument/2006/relationships" r:id="rId3"/>
          </a:graphicData>
        </a:graphic>
      </p:graphicFrame>
      <p:sp>
        <p:nvSpPr>
          <p:cNvPr id="7" name="Venstrebuet pil 6"/>
          <p:cNvSpPr/>
          <p:nvPr/>
        </p:nvSpPr>
        <p:spPr>
          <a:xfrm>
            <a:off x="6613027" y="2950776"/>
            <a:ext cx="588723" cy="1615858"/>
          </a:xfrm>
          <a:prstGeom prst="curvedLeftArrow">
            <a:avLst/>
          </a:prstGeom>
          <a:solidFill>
            <a:schemeClr val="tx1">
              <a:lumMod val="50000"/>
              <a:lumOff val="50000"/>
            </a:schemeClr>
          </a:solidFill>
          <a:ln w="38100" cap="rnd">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114403519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Five key questions to consider</a:t>
            </a:r>
          </a:p>
        </p:txBody>
      </p:sp>
      <p:sp>
        <p:nvSpPr>
          <p:cNvPr id="4" name="Pladsholder til tekst 3"/>
          <p:cNvSpPr>
            <a:spLocks noGrp="1"/>
          </p:cNvSpPr>
          <p:nvPr>
            <p:ph type="body" sz="quarter" idx="12"/>
          </p:nvPr>
        </p:nvSpPr>
        <p:spPr>
          <a:xfrm>
            <a:off x="325802" y="819150"/>
            <a:ext cx="8447087" cy="5648325"/>
          </a:xfrm>
        </p:spPr>
        <p:txBody>
          <a:bodyPr/>
          <a:lstStyle/>
          <a:p>
            <a:pPr marL="342900" indent="-342900">
              <a:buFont typeface="+mj-lt"/>
              <a:buAutoNum type="arabicPeriod"/>
            </a:pPr>
            <a:r>
              <a:rPr lang="en-GB" sz="2000" dirty="0"/>
              <a:t>Do existing IT lifecycle management processes provide outstanding service levels to support core business needs?</a:t>
            </a:r>
          </a:p>
          <a:p>
            <a:pPr marL="342900" indent="-342900">
              <a:buFont typeface="+mj-lt"/>
              <a:buAutoNum type="arabicPeriod"/>
            </a:pPr>
            <a:endParaRPr lang="en-GB" sz="2000" dirty="0"/>
          </a:p>
          <a:p>
            <a:pPr marL="342900" indent="-342900">
              <a:buFont typeface="+mj-lt"/>
              <a:buAutoNum type="arabicPeriod"/>
            </a:pPr>
            <a:r>
              <a:rPr lang="en-GB" sz="2000" dirty="0"/>
              <a:t>Do existing IT Asset Lifecycle management processes provide economics of scale?</a:t>
            </a:r>
          </a:p>
          <a:p>
            <a:pPr marL="342900" indent="-342900">
              <a:buFont typeface="+mj-lt"/>
              <a:buAutoNum type="arabicPeriod"/>
            </a:pPr>
            <a:endParaRPr lang="en-GB" sz="2000" dirty="0"/>
          </a:p>
          <a:p>
            <a:pPr marL="342900" indent="-342900">
              <a:buFont typeface="+mj-lt"/>
              <a:buAutoNum type="arabicPeriod"/>
            </a:pPr>
            <a:r>
              <a:rPr lang="en-GB" sz="2000" dirty="0"/>
              <a:t>Can the organisation govern risk, compliance, and security?</a:t>
            </a:r>
          </a:p>
          <a:p>
            <a:pPr marL="342900" indent="-342900">
              <a:buFont typeface="+mj-lt"/>
              <a:buAutoNum type="arabicPeriod"/>
            </a:pPr>
            <a:endParaRPr lang="en-GB" sz="2000" dirty="0"/>
          </a:p>
          <a:p>
            <a:pPr marL="342900" indent="-342900">
              <a:buFont typeface="+mj-lt"/>
              <a:buAutoNum type="arabicPeriod"/>
            </a:pPr>
            <a:r>
              <a:rPr lang="en-GB" sz="2000" dirty="0"/>
              <a:t>Are you managing the entire lifecycle as a whole, or do you have silos and duplication of work?</a:t>
            </a:r>
          </a:p>
          <a:p>
            <a:pPr marL="342900" indent="-342900">
              <a:buFont typeface="+mj-lt"/>
              <a:buAutoNum type="arabicPeriod"/>
            </a:pPr>
            <a:endParaRPr lang="en-GB" sz="2000" dirty="0"/>
          </a:p>
          <a:p>
            <a:pPr marL="342900" indent="-342900">
              <a:buFont typeface="+mj-lt"/>
              <a:buAutoNum type="arabicPeriod"/>
            </a:pPr>
            <a:r>
              <a:rPr lang="en-GB" sz="2000" dirty="0"/>
              <a:t>Is the current lifecycle solution focused on reducing the Total Cost of Ownership (TCO) of IT Assets while providing the highest business value?</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305993348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IT Asset Management Interfaces</a:t>
            </a:r>
          </a:p>
        </p:txBody>
      </p:sp>
      <p:sp>
        <p:nvSpPr>
          <p:cNvPr id="3" name="Pladsholder til tekst 2"/>
          <p:cNvSpPr>
            <a:spLocks noGrp="1"/>
          </p:cNvSpPr>
          <p:nvPr>
            <p:ph type="body" sz="quarter" idx="11"/>
          </p:nvPr>
        </p:nvSpPr>
        <p:spPr/>
        <p:txBody>
          <a:bodyPr/>
          <a:lstStyle/>
          <a:p>
            <a:r>
              <a:rPr lang="en-GB" dirty="0"/>
              <a:t>Stakeholder</a:t>
            </a:r>
          </a:p>
        </p:txBody>
      </p:sp>
      <p:sp>
        <p:nvSpPr>
          <p:cNvPr id="5" name="Rektangel 4"/>
          <p:cNvSpPr/>
          <p:nvPr/>
        </p:nvSpPr>
        <p:spPr>
          <a:xfrm>
            <a:off x="3246707" y="1938528"/>
            <a:ext cx="2688336" cy="804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5143D"/>
                </a:solidFill>
                <a:latin typeface="Calibri" panose="020F0502020204030204" pitchFamily="34" charset="0"/>
              </a:rPr>
              <a:t>Asset Manager</a:t>
            </a:r>
          </a:p>
        </p:txBody>
      </p:sp>
      <p:sp>
        <p:nvSpPr>
          <p:cNvPr id="6" name="Rektangel 5"/>
          <p:cNvSpPr/>
          <p:nvPr/>
        </p:nvSpPr>
        <p:spPr>
          <a:xfrm>
            <a:off x="1225295" y="3328416"/>
            <a:ext cx="1280161" cy="603504"/>
          </a:xfrm>
          <a:prstGeom prst="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Software</a:t>
            </a:r>
          </a:p>
        </p:txBody>
      </p:sp>
      <p:sp>
        <p:nvSpPr>
          <p:cNvPr id="7" name="Rektangel 6"/>
          <p:cNvSpPr/>
          <p:nvPr/>
        </p:nvSpPr>
        <p:spPr>
          <a:xfrm>
            <a:off x="2840736" y="3328416"/>
            <a:ext cx="1347216" cy="603504"/>
          </a:xfrm>
          <a:prstGeom prst="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Hardware</a:t>
            </a:r>
          </a:p>
        </p:txBody>
      </p:sp>
      <p:sp>
        <p:nvSpPr>
          <p:cNvPr id="8" name="Rektangel 7"/>
          <p:cNvSpPr/>
          <p:nvPr/>
        </p:nvSpPr>
        <p:spPr>
          <a:xfrm>
            <a:off x="4523231" y="3328416"/>
            <a:ext cx="1411811" cy="603504"/>
          </a:xfrm>
          <a:prstGeom prst="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People &amp; information</a:t>
            </a:r>
          </a:p>
        </p:txBody>
      </p:sp>
      <p:sp>
        <p:nvSpPr>
          <p:cNvPr id="9" name="Rektangel 8"/>
          <p:cNvSpPr/>
          <p:nvPr/>
        </p:nvSpPr>
        <p:spPr>
          <a:xfrm>
            <a:off x="6270321" y="3328416"/>
            <a:ext cx="1411811" cy="603504"/>
          </a:xfrm>
          <a:prstGeom prst="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Cloud &amp; Services</a:t>
            </a:r>
          </a:p>
        </p:txBody>
      </p:sp>
      <p:sp>
        <p:nvSpPr>
          <p:cNvPr id="10" name="Afrundet rektangel 9"/>
          <p:cNvSpPr/>
          <p:nvPr/>
        </p:nvSpPr>
        <p:spPr>
          <a:xfrm>
            <a:off x="384048" y="4663440"/>
            <a:ext cx="1554480" cy="512064"/>
          </a:xfrm>
          <a:prstGeom prst="round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Network specialist</a:t>
            </a:r>
          </a:p>
        </p:txBody>
      </p:sp>
      <p:sp>
        <p:nvSpPr>
          <p:cNvPr id="11" name="Afrundet rektangel 10"/>
          <p:cNvSpPr/>
          <p:nvPr/>
        </p:nvSpPr>
        <p:spPr>
          <a:xfrm>
            <a:off x="2170176" y="4663440"/>
            <a:ext cx="1554480" cy="512064"/>
          </a:xfrm>
          <a:prstGeom prst="round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Server specialist</a:t>
            </a:r>
          </a:p>
        </p:txBody>
      </p:sp>
      <p:sp>
        <p:nvSpPr>
          <p:cNvPr id="12" name="Afrundet rektangel 11"/>
          <p:cNvSpPr/>
          <p:nvPr/>
        </p:nvSpPr>
        <p:spPr>
          <a:xfrm>
            <a:off x="3884968" y="4663440"/>
            <a:ext cx="1554480" cy="512064"/>
          </a:xfrm>
          <a:prstGeom prst="round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DB specialist</a:t>
            </a:r>
          </a:p>
        </p:txBody>
      </p:sp>
      <p:sp>
        <p:nvSpPr>
          <p:cNvPr id="13" name="Afrundet rektangel 12"/>
          <p:cNvSpPr/>
          <p:nvPr/>
        </p:nvSpPr>
        <p:spPr>
          <a:xfrm>
            <a:off x="5560724" y="4663440"/>
            <a:ext cx="1554480" cy="512064"/>
          </a:xfrm>
          <a:prstGeom prst="round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Desktop specialist</a:t>
            </a:r>
          </a:p>
        </p:txBody>
      </p:sp>
      <p:sp>
        <p:nvSpPr>
          <p:cNvPr id="14" name="Afrundet rektangel 13"/>
          <p:cNvSpPr/>
          <p:nvPr/>
        </p:nvSpPr>
        <p:spPr>
          <a:xfrm>
            <a:off x="7254629" y="4663440"/>
            <a:ext cx="1554480" cy="512064"/>
          </a:xfrm>
          <a:prstGeom prst="roundRect">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Service desk specialist</a:t>
            </a:r>
          </a:p>
        </p:txBody>
      </p:sp>
      <p:cxnSp>
        <p:nvCxnSpPr>
          <p:cNvPr id="16" name="Vinklet forbindelse 15"/>
          <p:cNvCxnSpPr>
            <a:stCxn id="5" idx="2"/>
            <a:endCxn id="6" idx="0"/>
          </p:cNvCxnSpPr>
          <p:nvPr/>
        </p:nvCxnSpPr>
        <p:spPr>
          <a:xfrm rot="5400000">
            <a:off x="2935518" y="1673059"/>
            <a:ext cx="585216" cy="2725499"/>
          </a:xfrm>
          <a:prstGeom prst="bent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Vinklet forbindelse 17"/>
          <p:cNvCxnSpPr>
            <a:stCxn id="5" idx="2"/>
            <a:endCxn id="7" idx="0"/>
          </p:cNvCxnSpPr>
          <p:nvPr/>
        </p:nvCxnSpPr>
        <p:spPr>
          <a:xfrm rot="5400000">
            <a:off x="3760002" y="2497543"/>
            <a:ext cx="585216" cy="1076531"/>
          </a:xfrm>
          <a:prstGeom prst="bent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Vinklet forbindelse 19"/>
          <p:cNvCxnSpPr>
            <a:stCxn id="5" idx="2"/>
            <a:endCxn id="8" idx="0"/>
          </p:cNvCxnSpPr>
          <p:nvPr/>
        </p:nvCxnSpPr>
        <p:spPr>
          <a:xfrm rot="16200000" flipH="1">
            <a:off x="4617398" y="2716677"/>
            <a:ext cx="585216" cy="638262"/>
          </a:xfrm>
          <a:prstGeom prst="bent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Vinklet forbindelse 23"/>
          <p:cNvCxnSpPr>
            <a:stCxn id="5" idx="2"/>
            <a:endCxn id="9" idx="0"/>
          </p:cNvCxnSpPr>
          <p:nvPr/>
        </p:nvCxnSpPr>
        <p:spPr>
          <a:xfrm rot="16200000" flipH="1">
            <a:off x="5490943" y="1843132"/>
            <a:ext cx="585216" cy="2385352"/>
          </a:xfrm>
          <a:prstGeom prst="bent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a:stCxn id="10" idx="0"/>
            <a:endCxn id="6" idx="2"/>
          </p:cNvCxnSpPr>
          <p:nvPr/>
        </p:nvCxnSpPr>
        <p:spPr>
          <a:xfrm flipV="1">
            <a:off x="1161288" y="3931920"/>
            <a:ext cx="704088"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p:cNvCxnSpPr>
            <a:stCxn id="10" idx="0"/>
            <a:endCxn id="7" idx="2"/>
          </p:cNvCxnSpPr>
          <p:nvPr/>
        </p:nvCxnSpPr>
        <p:spPr>
          <a:xfrm flipV="1">
            <a:off x="1161288" y="3931920"/>
            <a:ext cx="2353056"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a:stCxn id="10" idx="0"/>
            <a:endCxn id="8" idx="2"/>
          </p:cNvCxnSpPr>
          <p:nvPr/>
        </p:nvCxnSpPr>
        <p:spPr>
          <a:xfrm flipV="1">
            <a:off x="1161288" y="3931920"/>
            <a:ext cx="4067849"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a:stCxn id="10" idx="0"/>
            <a:endCxn id="9" idx="2"/>
          </p:cNvCxnSpPr>
          <p:nvPr/>
        </p:nvCxnSpPr>
        <p:spPr>
          <a:xfrm flipV="1">
            <a:off x="1161288" y="3931920"/>
            <a:ext cx="5814939"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a:stCxn id="11" idx="0"/>
            <a:endCxn id="6" idx="2"/>
          </p:cNvCxnSpPr>
          <p:nvPr/>
        </p:nvCxnSpPr>
        <p:spPr>
          <a:xfrm flipH="1" flipV="1">
            <a:off x="1865376" y="3931920"/>
            <a:ext cx="1082040"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a:stCxn id="11" idx="0"/>
            <a:endCxn id="7" idx="2"/>
          </p:cNvCxnSpPr>
          <p:nvPr/>
        </p:nvCxnSpPr>
        <p:spPr>
          <a:xfrm flipV="1">
            <a:off x="2947416" y="3931920"/>
            <a:ext cx="566928"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stCxn id="11" idx="0"/>
            <a:endCxn id="8" idx="2"/>
          </p:cNvCxnSpPr>
          <p:nvPr/>
        </p:nvCxnSpPr>
        <p:spPr>
          <a:xfrm flipV="1">
            <a:off x="2947416" y="3931920"/>
            <a:ext cx="2281721"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Lige pilforbindelse 39"/>
          <p:cNvCxnSpPr>
            <a:stCxn id="11" idx="0"/>
            <a:endCxn id="9" idx="2"/>
          </p:cNvCxnSpPr>
          <p:nvPr/>
        </p:nvCxnSpPr>
        <p:spPr>
          <a:xfrm flipV="1">
            <a:off x="2947416" y="3931920"/>
            <a:ext cx="4028811"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p:cNvCxnSpPr>
            <a:stCxn id="12" idx="0"/>
            <a:endCxn id="6" idx="2"/>
          </p:cNvCxnSpPr>
          <p:nvPr/>
        </p:nvCxnSpPr>
        <p:spPr>
          <a:xfrm flipH="1" flipV="1">
            <a:off x="1865376" y="3931920"/>
            <a:ext cx="2796832"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Lige pilforbindelse 43"/>
          <p:cNvCxnSpPr>
            <a:stCxn id="12" idx="0"/>
            <a:endCxn id="7" idx="2"/>
          </p:cNvCxnSpPr>
          <p:nvPr/>
        </p:nvCxnSpPr>
        <p:spPr>
          <a:xfrm flipH="1" flipV="1">
            <a:off x="3514344" y="3931920"/>
            <a:ext cx="1147864"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p:cNvCxnSpPr>
            <a:stCxn id="12" idx="0"/>
            <a:endCxn id="8" idx="2"/>
          </p:cNvCxnSpPr>
          <p:nvPr/>
        </p:nvCxnSpPr>
        <p:spPr>
          <a:xfrm flipV="1">
            <a:off x="4662208" y="3931920"/>
            <a:ext cx="566929"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p:cNvCxnSpPr>
            <a:stCxn id="12" idx="0"/>
            <a:endCxn id="9" idx="2"/>
          </p:cNvCxnSpPr>
          <p:nvPr/>
        </p:nvCxnSpPr>
        <p:spPr>
          <a:xfrm flipV="1">
            <a:off x="4662208" y="3931920"/>
            <a:ext cx="2314019"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p:cNvCxnSpPr>
            <a:stCxn id="13" idx="0"/>
            <a:endCxn id="6" idx="2"/>
          </p:cNvCxnSpPr>
          <p:nvPr/>
        </p:nvCxnSpPr>
        <p:spPr>
          <a:xfrm flipH="1" flipV="1">
            <a:off x="1865376" y="3931920"/>
            <a:ext cx="4472588"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p:cNvCxnSpPr>
            <a:stCxn id="13" idx="0"/>
            <a:endCxn id="7" idx="2"/>
          </p:cNvCxnSpPr>
          <p:nvPr/>
        </p:nvCxnSpPr>
        <p:spPr>
          <a:xfrm flipH="1" flipV="1">
            <a:off x="3514344" y="3931920"/>
            <a:ext cx="2823620"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Lige pilforbindelse 53"/>
          <p:cNvCxnSpPr>
            <a:stCxn id="13" idx="0"/>
            <a:endCxn id="8" idx="2"/>
          </p:cNvCxnSpPr>
          <p:nvPr/>
        </p:nvCxnSpPr>
        <p:spPr>
          <a:xfrm flipH="1" flipV="1">
            <a:off x="5229137" y="3931920"/>
            <a:ext cx="1108827"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p:cNvCxnSpPr>
            <a:stCxn id="13" idx="0"/>
            <a:endCxn id="9" idx="2"/>
          </p:cNvCxnSpPr>
          <p:nvPr/>
        </p:nvCxnSpPr>
        <p:spPr>
          <a:xfrm flipV="1">
            <a:off x="6337964" y="3931920"/>
            <a:ext cx="638263"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Lige pilforbindelse 57"/>
          <p:cNvCxnSpPr>
            <a:stCxn id="14" idx="0"/>
            <a:endCxn id="6" idx="2"/>
          </p:cNvCxnSpPr>
          <p:nvPr/>
        </p:nvCxnSpPr>
        <p:spPr>
          <a:xfrm flipH="1" flipV="1">
            <a:off x="1865376" y="3931920"/>
            <a:ext cx="6166493"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p:cNvCxnSpPr>
            <a:stCxn id="14" idx="0"/>
            <a:endCxn id="7" idx="2"/>
          </p:cNvCxnSpPr>
          <p:nvPr/>
        </p:nvCxnSpPr>
        <p:spPr>
          <a:xfrm flipH="1" flipV="1">
            <a:off x="3514344" y="3931920"/>
            <a:ext cx="4517525"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Lige pilforbindelse 61"/>
          <p:cNvCxnSpPr>
            <a:stCxn id="14" idx="0"/>
            <a:endCxn id="8" idx="2"/>
          </p:cNvCxnSpPr>
          <p:nvPr/>
        </p:nvCxnSpPr>
        <p:spPr>
          <a:xfrm flipH="1" flipV="1">
            <a:off x="5229137" y="3931920"/>
            <a:ext cx="2802732"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Lige pilforbindelse 63"/>
          <p:cNvCxnSpPr>
            <a:stCxn id="14" idx="0"/>
            <a:endCxn id="9" idx="2"/>
          </p:cNvCxnSpPr>
          <p:nvPr/>
        </p:nvCxnSpPr>
        <p:spPr>
          <a:xfrm flipH="1" flipV="1">
            <a:off x="6976227" y="3931920"/>
            <a:ext cx="1055642" cy="731520"/>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Stregbilledforklaring 1 65"/>
          <p:cNvSpPr/>
          <p:nvPr/>
        </p:nvSpPr>
        <p:spPr>
          <a:xfrm>
            <a:off x="156972" y="1755648"/>
            <a:ext cx="2249424" cy="1129634"/>
          </a:xfrm>
          <a:prstGeom prst="borderCallout1">
            <a:avLst>
              <a:gd name="adj1" fmla="val 54647"/>
              <a:gd name="adj2" fmla="val 101423"/>
              <a:gd name="adj3" fmla="val 57665"/>
              <a:gd name="adj4" fmla="val 12524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Manage and control compliance, policies, communication and education</a:t>
            </a:r>
          </a:p>
        </p:txBody>
      </p:sp>
      <p:sp>
        <p:nvSpPr>
          <p:cNvPr id="67" name="Stregbilledforklaring 2 66"/>
          <p:cNvSpPr/>
          <p:nvPr/>
        </p:nvSpPr>
        <p:spPr>
          <a:xfrm>
            <a:off x="2790737" y="5724144"/>
            <a:ext cx="4270834" cy="621792"/>
          </a:xfrm>
          <a:prstGeom prst="borderCallout2">
            <a:avLst>
              <a:gd name="adj1" fmla="val -13603"/>
              <a:gd name="adj2" fmla="val 47762"/>
              <a:gd name="adj3" fmla="val -34191"/>
              <a:gd name="adj4" fmla="val 47135"/>
              <a:gd name="adj5" fmla="val -63971"/>
              <a:gd name="adj6" fmla="val 4411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rPr>
              <a:t>Day-to-day operation</a:t>
            </a:r>
          </a:p>
        </p:txBody>
      </p:sp>
      <p:sp>
        <p:nvSpPr>
          <p:cNvPr id="68" name="Afrundet rektangel 67"/>
          <p:cNvSpPr/>
          <p:nvPr/>
        </p:nvSpPr>
        <p:spPr>
          <a:xfrm>
            <a:off x="603504" y="877824"/>
            <a:ext cx="1901952"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Finance</a:t>
            </a:r>
          </a:p>
        </p:txBody>
      </p:sp>
      <p:sp>
        <p:nvSpPr>
          <p:cNvPr id="69" name="Afrundet rektangel 68"/>
          <p:cNvSpPr/>
          <p:nvPr/>
        </p:nvSpPr>
        <p:spPr>
          <a:xfrm>
            <a:off x="2734348" y="869380"/>
            <a:ext cx="1901952"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Contract</a:t>
            </a:r>
          </a:p>
        </p:txBody>
      </p:sp>
      <p:sp>
        <p:nvSpPr>
          <p:cNvPr id="70" name="Afrundet rektangel 69"/>
          <p:cNvSpPr/>
          <p:nvPr/>
        </p:nvSpPr>
        <p:spPr>
          <a:xfrm>
            <a:off x="4822130" y="855314"/>
            <a:ext cx="1901952"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Legal</a:t>
            </a:r>
          </a:p>
        </p:txBody>
      </p:sp>
      <p:sp>
        <p:nvSpPr>
          <p:cNvPr id="71" name="Afrundet rektangel 70"/>
          <p:cNvSpPr/>
          <p:nvPr/>
        </p:nvSpPr>
        <p:spPr>
          <a:xfrm>
            <a:off x="6909912" y="858261"/>
            <a:ext cx="1901952" cy="43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Procurement</a:t>
            </a:r>
          </a:p>
        </p:txBody>
      </p:sp>
      <p:cxnSp>
        <p:nvCxnSpPr>
          <p:cNvPr id="73" name="Lige pilforbindelse 72"/>
          <p:cNvCxnSpPr>
            <a:stCxn id="5" idx="0"/>
            <a:endCxn id="68" idx="2"/>
          </p:cNvCxnSpPr>
          <p:nvPr/>
        </p:nvCxnSpPr>
        <p:spPr>
          <a:xfrm flipH="1" flipV="1">
            <a:off x="1554480" y="1316736"/>
            <a:ext cx="3036395" cy="621792"/>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Lige pilforbindelse 75"/>
          <p:cNvCxnSpPr>
            <a:stCxn id="5" idx="0"/>
            <a:endCxn id="69" idx="2"/>
          </p:cNvCxnSpPr>
          <p:nvPr/>
        </p:nvCxnSpPr>
        <p:spPr>
          <a:xfrm flipH="1" flipV="1">
            <a:off x="3685324" y="1308292"/>
            <a:ext cx="905551" cy="630236"/>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Lige pilforbindelse 77"/>
          <p:cNvCxnSpPr>
            <a:stCxn id="5" idx="0"/>
            <a:endCxn id="70" idx="2"/>
          </p:cNvCxnSpPr>
          <p:nvPr/>
        </p:nvCxnSpPr>
        <p:spPr>
          <a:xfrm flipV="1">
            <a:off x="4590875" y="1294226"/>
            <a:ext cx="1182231" cy="644302"/>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Lige pilforbindelse 80"/>
          <p:cNvCxnSpPr>
            <a:stCxn id="5" idx="0"/>
            <a:endCxn id="71" idx="2"/>
          </p:cNvCxnSpPr>
          <p:nvPr/>
        </p:nvCxnSpPr>
        <p:spPr>
          <a:xfrm flipV="1">
            <a:off x="4590875" y="1297173"/>
            <a:ext cx="3270013" cy="641355"/>
          </a:xfrm>
          <a:prstGeom prst="straightConnector1">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16385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Challenges</a:t>
            </a: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712" y="2115588"/>
            <a:ext cx="1259074" cy="975083"/>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576" y="1141104"/>
            <a:ext cx="850278" cy="850278"/>
          </a:xfrm>
          <a:prstGeom prst="rect">
            <a:avLst/>
          </a:prstGeom>
        </p:spPr>
      </p:pic>
      <p:pic>
        <p:nvPicPr>
          <p:cNvPr id="7" name="Bille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037" y="2731119"/>
            <a:ext cx="1298920" cy="719103"/>
          </a:xfrm>
          <a:prstGeom prst="rect">
            <a:avLst/>
          </a:prstGeom>
        </p:spPr>
      </p:pic>
      <p:pic>
        <p:nvPicPr>
          <p:cNvPr id="8" name="Bille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3916" y="986964"/>
            <a:ext cx="727625" cy="1128297"/>
          </a:xfrm>
          <a:prstGeom prst="rect">
            <a:avLst/>
          </a:prstGeom>
        </p:spPr>
      </p:pic>
      <p:pic>
        <p:nvPicPr>
          <p:cNvPr id="9" name="Billed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5496" y="4483195"/>
            <a:ext cx="1193839" cy="1193839"/>
          </a:xfrm>
          <a:prstGeom prst="rect">
            <a:avLst/>
          </a:prstGeom>
        </p:spPr>
      </p:pic>
      <p:grpSp>
        <p:nvGrpSpPr>
          <p:cNvPr id="13" name="Gruppe 12"/>
          <p:cNvGrpSpPr/>
          <p:nvPr/>
        </p:nvGrpSpPr>
        <p:grpSpPr>
          <a:xfrm>
            <a:off x="5215253" y="3940949"/>
            <a:ext cx="1499865" cy="1499865"/>
            <a:chOff x="4483733" y="3940949"/>
            <a:chExt cx="1499865" cy="1499865"/>
          </a:xfrm>
        </p:grpSpPr>
        <p:pic>
          <p:nvPicPr>
            <p:cNvPr id="10" name="Billed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733" y="3940949"/>
              <a:ext cx="1195065" cy="1195065"/>
            </a:xfrm>
            <a:prstGeom prst="rect">
              <a:avLst/>
            </a:prstGeom>
          </p:spPr>
        </p:pic>
        <p:pic>
          <p:nvPicPr>
            <p:cNvPr id="11" name="Billed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6133" y="4093349"/>
              <a:ext cx="1195065" cy="1195065"/>
            </a:xfrm>
            <a:prstGeom prst="rect">
              <a:avLst/>
            </a:prstGeom>
          </p:spPr>
        </p:pic>
        <p:pic>
          <p:nvPicPr>
            <p:cNvPr id="12" name="Billed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8533" y="4245749"/>
              <a:ext cx="1195065" cy="1195065"/>
            </a:xfrm>
            <a:prstGeom prst="rect">
              <a:avLst/>
            </a:prstGeom>
          </p:spPr>
        </p:pic>
      </p:grpSp>
      <p:grpSp>
        <p:nvGrpSpPr>
          <p:cNvPr id="14" name="Gruppe 13"/>
          <p:cNvGrpSpPr/>
          <p:nvPr/>
        </p:nvGrpSpPr>
        <p:grpSpPr>
          <a:xfrm>
            <a:off x="6685369" y="3940948"/>
            <a:ext cx="1499865" cy="1499865"/>
            <a:chOff x="4483733" y="3940949"/>
            <a:chExt cx="1499865" cy="1499865"/>
          </a:xfrm>
        </p:grpSpPr>
        <p:pic>
          <p:nvPicPr>
            <p:cNvPr id="15" name="Billed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733" y="3940949"/>
              <a:ext cx="1195065" cy="1195065"/>
            </a:xfrm>
            <a:prstGeom prst="rect">
              <a:avLst/>
            </a:prstGeom>
          </p:spPr>
        </p:pic>
        <p:pic>
          <p:nvPicPr>
            <p:cNvPr id="16" name="Billed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6133" y="4093349"/>
              <a:ext cx="1195065" cy="1195065"/>
            </a:xfrm>
            <a:prstGeom prst="rect">
              <a:avLst/>
            </a:prstGeom>
          </p:spPr>
        </p:pic>
        <p:pic>
          <p:nvPicPr>
            <p:cNvPr id="17" name="Billed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8533" y="4245749"/>
              <a:ext cx="1195065" cy="1195065"/>
            </a:xfrm>
            <a:prstGeom prst="rect">
              <a:avLst/>
            </a:prstGeom>
          </p:spPr>
        </p:pic>
      </p:grpSp>
      <p:sp>
        <p:nvSpPr>
          <p:cNvPr id="18" name="Tekstfelt 17"/>
          <p:cNvSpPr txBox="1"/>
          <p:nvPr/>
        </p:nvSpPr>
        <p:spPr>
          <a:xfrm>
            <a:off x="5183249" y="5384426"/>
            <a:ext cx="171829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Applications server</a:t>
            </a:r>
          </a:p>
        </p:txBody>
      </p:sp>
      <p:sp>
        <p:nvSpPr>
          <p:cNvPr id="19" name="Tekstfelt 18"/>
          <p:cNvSpPr txBox="1"/>
          <p:nvPr/>
        </p:nvSpPr>
        <p:spPr>
          <a:xfrm>
            <a:off x="6715118" y="5384426"/>
            <a:ext cx="1718292"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Database server</a:t>
            </a:r>
          </a:p>
        </p:txBody>
      </p:sp>
      <p:pic>
        <p:nvPicPr>
          <p:cNvPr id="20" name="Billed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0588" y="1660384"/>
            <a:ext cx="824369" cy="824369"/>
          </a:xfrm>
          <a:prstGeom prst="rect">
            <a:avLst/>
          </a:prstGeom>
        </p:spPr>
      </p:pic>
      <p:sp>
        <p:nvSpPr>
          <p:cNvPr id="22" name="Tekstfelt 21"/>
          <p:cNvSpPr txBox="1"/>
          <p:nvPr/>
        </p:nvSpPr>
        <p:spPr>
          <a:xfrm>
            <a:off x="2432298" y="2386472"/>
            <a:ext cx="1653036"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IT specialist</a:t>
            </a:r>
          </a:p>
        </p:txBody>
      </p:sp>
      <p:pic>
        <p:nvPicPr>
          <p:cNvPr id="23" name="Billed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7001" y="5722620"/>
            <a:ext cx="696735" cy="696735"/>
          </a:xfrm>
          <a:prstGeom prst="rect">
            <a:avLst/>
          </a:prstGeom>
        </p:spPr>
      </p:pic>
      <p:sp>
        <p:nvSpPr>
          <p:cNvPr id="24" name="Tekstfelt 23"/>
          <p:cNvSpPr txBox="1"/>
          <p:nvPr/>
        </p:nvSpPr>
        <p:spPr>
          <a:xfrm>
            <a:off x="5906976" y="6424088"/>
            <a:ext cx="1653036"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IT  specialist</a:t>
            </a:r>
          </a:p>
        </p:txBody>
      </p:sp>
      <p:sp>
        <p:nvSpPr>
          <p:cNvPr id="25" name="Tekstfelt 24"/>
          <p:cNvSpPr txBox="1"/>
          <p:nvPr/>
        </p:nvSpPr>
        <p:spPr>
          <a:xfrm>
            <a:off x="4753968" y="1835669"/>
            <a:ext cx="1210305"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Users</a:t>
            </a:r>
          </a:p>
        </p:txBody>
      </p:sp>
      <p:cxnSp>
        <p:nvCxnSpPr>
          <p:cNvPr id="27" name="Buet forbindelse 26"/>
          <p:cNvCxnSpPr>
            <a:stCxn id="5" idx="2"/>
            <a:endCxn id="10" idx="0"/>
          </p:cNvCxnSpPr>
          <p:nvPr/>
        </p:nvCxnSpPr>
        <p:spPr>
          <a:xfrm rot="16200000" flipH="1">
            <a:off x="5072878" y="3201041"/>
            <a:ext cx="850278" cy="629537"/>
          </a:xfrm>
          <a:prstGeom prst="curved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Buet forbindelse 28"/>
          <p:cNvCxnSpPr>
            <a:stCxn id="5" idx="2"/>
            <a:endCxn id="15" idx="0"/>
          </p:cNvCxnSpPr>
          <p:nvPr/>
        </p:nvCxnSpPr>
        <p:spPr>
          <a:xfrm rot="16200000" flipH="1">
            <a:off x="5807937" y="2465982"/>
            <a:ext cx="850277" cy="2099653"/>
          </a:xfrm>
          <a:prstGeom prst="curvedConnector3">
            <a:avLst>
              <a:gd name="adj1" fmla="val 13436"/>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kstfelt 32"/>
          <p:cNvSpPr txBox="1"/>
          <p:nvPr/>
        </p:nvSpPr>
        <p:spPr>
          <a:xfrm>
            <a:off x="5962318" y="3340628"/>
            <a:ext cx="1220950" cy="584775"/>
          </a:xfrm>
          <a:prstGeom prst="rect">
            <a:avLst/>
          </a:prstGeom>
          <a:noFill/>
        </p:spPr>
        <p:txBody>
          <a:bodyPr wrap="square" rtlCol="0">
            <a:spAutoFit/>
          </a:bodyPr>
          <a:lstStyle/>
          <a:p>
            <a:r>
              <a:rPr lang="en-GB" sz="1600" dirty="0">
                <a:solidFill>
                  <a:srgbClr val="15143D"/>
                </a:solidFill>
                <a:latin typeface="Calibri" panose="020F0502020204030204" pitchFamily="34" charset="0"/>
              </a:rPr>
              <a:t>Access / License</a:t>
            </a:r>
          </a:p>
        </p:txBody>
      </p:sp>
      <p:cxnSp>
        <p:nvCxnSpPr>
          <p:cNvPr id="35" name="Buet forbindelse 34"/>
          <p:cNvCxnSpPr/>
          <p:nvPr/>
        </p:nvCxnSpPr>
        <p:spPr>
          <a:xfrm flipV="1">
            <a:off x="3592737" y="2799350"/>
            <a:ext cx="1015839" cy="291319"/>
          </a:xfrm>
          <a:prstGeom prst="curved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Buet forbindelse 36"/>
          <p:cNvCxnSpPr>
            <a:stCxn id="7" idx="1"/>
            <a:endCxn id="9" idx="1"/>
          </p:cNvCxnSpPr>
          <p:nvPr/>
        </p:nvCxnSpPr>
        <p:spPr>
          <a:xfrm rot="10800000" flipH="1" flipV="1">
            <a:off x="2166036" y="3090671"/>
            <a:ext cx="649459" cy="1989444"/>
          </a:xfrm>
          <a:prstGeom prst="curvedConnector3">
            <a:avLst>
              <a:gd name="adj1" fmla="val -35199"/>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kstfelt 39"/>
          <p:cNvSpPr txBox="1"/>
          <p:nvPr/>
        </p:nvSpPr>
        <p:spPr>
          <a:xfrm>
            <a:off x="2815495" y="5674931"/>
            <a:ext cx="1718292"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Cloud services</a:t>
            </a:r>
          </a:p>
        </p:txBody>
      </p:sp>
      <p:cxnSp>
        <p:nvCxnSpPr>
          <p:cNvPr id="42" name="Buet forbindelse 41"/>
          <p:cNvCxnSpPr>
            <a:stCxn id="6" idx="3"/>
            <a:endCxn id="8" idx="1"/>
          </p:cNvCxnSpPr>
          <p:nvPr/>
        </p:nvCxnSpPr>
        <p:spPr>
          <a:xfrm flipV="1">
            <a:off x="5458854" y="1551113"/>
            <a:ext cx="715062" cy="15130"/>
          </a:xfrm>
          <a:prstGeom prst="curvedConnector3">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Buet forbindelse 44"/>
          <p:cNvCxnSpPr>
            <a:stCxn id="8" idx="2"/>
          </p:cNvCxnSpPr>
          <p:nvPr/>
        </p:nvCxnSpPr>
        <p:spPr>
          <a:xfrm rot="5400000">
            <a:off x="5720962" y="1914352"/>
            <a:ext cx="615858" cy="1017676"/>
          </a:xfrm>
          <a:prstGeom prst="curvedConnector2">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kstfelt 46"/>
          <p:cNvSpPr txBox="1"/>
          <p:nvPr/>
        </p:nvSpPr>
        <p:spPr>
          <a:xfrm rot="19776113">
            <a:off x="5826221" y="2225907"/>
            <a:ext cx="1718292"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Synchronise</a:t>
            </a:r>
          </a:p>
        </p:txBody>
      </p:sp>
      <p:cxnSp>
        <p:nvCxnSpPr>
          <p:cNvPr id="49" name="Buet forbindelse 48"/>
          <p:cNvCxnSpPr>
            <a:endCxn id="9" idx="0"/>
          </p:cNvCxnSpPr>
          <p:nvPr/>
        </p:nvCxnSpPr>
        <p:spPr>
          <a:xfrm rot="10800000" flipV="1">
            <a:off x="3412417" y="3090669"/>
            <a:ext cx="1621299" cy="1392526"/>
          </a:xfrm>
          <a:prstGeom prst="curvedConnector2">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kstfelt 49"/>
          <p:cNvSpPr txBox="1"/>
          <p:nvPr/>
        </p:nvSpPr>
        <p:spPr>
          <a:xfrm rot="19179068">
            <a:off x="3262560" y="3484128"/>
            <a:ext cx="1939348"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Upload / download</a:t>
            </a:r>
          </a:p>
        </p:txBody>
      </p:sp>
      <p:sp>
        <p:nvSpPr>
          <p:cNvPr id="51" name="Tekstfelt 50"/>
          <p:cNvSpPr txBox="1"/>
          <p:nvPr/>
        </p:nvSpPr>
        <p:spPr>
          <a:xfrm rot="20424469">
            <a:off x="3429893" y="2927390"/>
            <a:ext cx="1460918"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Install / replace</a:t>
            </a:r>
          </a:p>
        </p:txBody>
      </p:sp>
      <p:sp>
        <p:nvSpPr>
          <p:cNvPr id="52" name="Tekstfelt 51"/>
          <p:cNvSpPr txBox="1"/>
          <p:nvPr/>
        </p:nvSpPr>
        <p:spPr>
          <a:xfrm rot="16200000">
            <a:off x="951043" y="3644314"/>
            <a:ext cx="1741701"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Install / replace</a:t>
            </a:r>
          </a:p>
        </p:txBody>
      </p:sp>
      <p:cxnSp>
        <p:nvCxnSpPr>
          <p:cNvPr id="54" name="Buet forbindelse 53"/>
          <p:cNvCxnSpPr>
            <a:stCxn id="23" idx="1"/>
            <a:endCxn id="12" idx="1"/>
          </p:cNvCxnSpPr>
          <p:nvPr/>
        </p:nvCxnSpPr>
        <p:spPr>
          <a:xfrm rot="10800000">
            <a:off x="5520053" y="4843282"/>
            <a:ext cx="816948" cy="1227706"/>
          </a:xfrm>
          <a:prstGeom prst="curvedConnector3">
            <a:avLst>
              <a:gd name="adj1" fmla="val 154845"/>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Buet forbindelse 61"/>
          <p:cNvCxnSpPr>
            <a:stCxn id="23" idx="3"/>
            <a:endCxn id="17" idx="3"/>
          </p:cNvCxnSpPr>
          <p:nvPr/>
        </p:nvCxnSpPr>
        <p:spPr>
          <a:xfrm flipV="1">
            <a:off x="7033736" y="4843281"/>
            <a:ext cx="1151498" cy="1227707"/>
          </a:xfrm>
          <a:prstGeom prst="curvedConnector3">
            <a:avLst>
              <a:gd name="adj1" fmla="val 119852"/>
            </a:avLst>
          </a:prstGeom>
          <a:ln>
            <a:solidFill>
              <a:srgbClr val="15143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kstfelt 64"/>
          <p:cNvSpPr txBox="1"/>
          <p:nvPr/>
        </p:nvSpPr>
        <p:spPr>
          <a:xfrm rot="21098620">
            <a:off x="6920605" y="5888195"/>
            <a:ext cx="2505416" cy="584775"/>
          </a:xfrm>
          <a:prstGeom prst="rect">
            <a:avLst/>
          </a:prstGeom>
          <a:noFill/>
        </p:spPr>
        <p:txBody>
          <a:bodyPr wrap="square" rtlCol="0">
            <a:spAutoFit/>
          </a:bodyPr>
          <a:lstStyle/>
          <a:p>
            <a:r>
              <a:rPr lang="en-GB" sz="1600" dirty="0">
                <a:solidFill>
                  <a:srgbClr val="15143D"/>
                </a:solidFill>
                <a:latin typeface="Calibri" panose="020F0502020204030204" pitchFamily="34" charset="0"/>
              </a:rPr>
              <a:t>Install / replace / update / patch / Retire</a:t>
            </a:r>
          </a:p>
        </p:txBody>
      </p:sp>
      <p:sp>
        <p:nvSpPr>
          <p:cNvPr id="66" name="Tekstfelt 65"/>
          <p:cNvSpPr txBox="1"/>
          <p:nvPr/>
        </p:nvSpPr>
        <p:spPr>
          <a:xfrm rot="705938">
            <a:off x="4281160" y="5842820"/>
            <a:ext cx="2505416" cy="584775"/>
          </a:xfrm>
          <a:prstGeom prst="rect">
            <a:avLst/>
          </a:prstGeom>
          <a:noFill/>
        </p:spPr>
        <p:txBody>
          <a:bodyPr wrap="square" rtlCol="0">
            <a:spAutoFit/>
          </a:bodyPr>
          <a:lstStyle/>
          <a:p>
            <a:r>
              <a:rPr lang="en-GB" sz="1600" dirty="0">
                <a:solidFill>
                  <a:srgbClr val="15143D"/>
                </a:solidFill>
                <a:latin typeface="Calibri" panose="020F0502020204030204" pitchFamily="34" charset="0"/>
              </a:rPr>
              <a:t>Install / replace / update / patch / Retire</a:t>
            </a:r>
          </a:p>
        </p:txBody>
      </p:sp>
      <p:pic>
        <p:nvPicPr>
          <p:cNvPr id="67" name="Billede 6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83" y="1236343"/>
            <a:ext cx="1520825" cy="1797050"/>
          </a:xfrm>
          <a:prstGeom prst="rect">
            <a:avLst/>
          </a:prstGeom>
        </p:spPr>
      </p:pic>
      <p:sp>
        <p:nvSpPr>
          <p:cNvPr id="68" name="Tekstfelt 67"/>
          <p:cNvSpPr txBox="1"/>
          <p:nvPr/>
        </p:nvSpPr>
        <p:spPr>
          <a:xfrm>
            <a:off x="93164" y="3061992"/>
            <a:ext cx="1690286" cy="338554"/>
          </a:xfrm>
          <a:prstGeom prst="rect">
            <a:avLst/>
          </a:prstGeom>
          <a:noFill/>
        </p:spPr>
        <p:txBody>
          <a:bodyPr wrap="square" rtlCol="0">
            <a:spAutoFit/>
          </a:bodyPr>
          <a:lstStyle/>
          <a:p>
            <a:r>
              <a:rPr lang="en-GB" sz="1600" dirty="0">
                <a:solidFill>
                  <a:srgbClr val="15143D"/>
                </a:solidFill>
                <a:latin typeface="Calibri" panose="020F0502020204030204" pitchFamily="34" charset="0"/>
              </a:rPr>
              <a:t>IT Asset Manager</a:t>
            </a:r>
          </a:p>
        </p:txBody>
      </p:sp>
      <p:sp>
        <p:nvSpPr>
          <p:cNvPr id="4" name="Tekstfelt 3"/>
          <p:cNvSpPr txBox="1"/>
          <p:nvPr/>
        </p:nvSpPr>
        <p:spPr>
          <a:xfrm>
            <a:off x="204906" y="777612"/>
            <a:ext cx="5162747" cy="523220"/>
          </a:xfrm>
          <a:prstGeom prst="rect">
            <a:avLst/>
          </a:prstGeom>
          <a:noFill/>
        </p:spPr>
        <p:txBody>
          <a:bodyPr wrap="square" rtlCol="0">
            <a:spAutoFit/>
          </a:bodyPr>
          <a:lstStyle/>
          <a:p>
            <a:r>
              <a:rPr lang="en-GB" sz="2800" dirty="0">
                <a:solidFill>
                  <a:srgbClr val="15143D"/>
                </a:solidFill>
                <a:latin typeface="Calibri" panose="020F0502020204030204" pitchFamily="34" charset="0"/>
              </a:rPr>
              <a:t>IT Asset Manager Challenges</a:t>
            </a:r>
          </a:p>
        </p:txBody>
      </p:sp>
    </p:spTree>
    <p:extLst>
      <p:ext uri="{BB962C8B-B14F-4D97-AF65-F5344CB8AC3E}">
        <p14:creationId xmlns:p14="http://schemas.microsoft.com/office/powerpoint/2010/main" val="190520091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Manager interfaces</a:t>
            </a:r>
          </a:p>
        </p:txBody>
      </p:sp>
      <p:sp>
        <p:nvSpPr>
          <p:cNvPr id="3" name="Pladsholder til tekst 2"/>
          <p:cNvSpPr>
            <a:spLocks noGrp="1"/>
          </p:cNvSpPr>
          <p:nvPr>
            <p:ph type="body" sz="quarter" idx="11"/>
          </p:nvPr>
        </p:nvSpPr>
        <p:spPr/>
        <p:txBody>
          <a:bodyPr/>
          <a:lstStyle/>
          <a:p>
            <a:r>
              <a:rPr lang="en-GB" dirty="0"/>
              <a:t>Awareness and responsibility</a:t>
            </a:r>
          </a:p>
        </p:txBody>
      </p:sp>
      <p:sp>
        <p:nvSpPr>
          <p:cNvPr id="4" name="Pladsholder til tekst 3"/>
          <p:cNvSpPr>
            <a:spLocks noGrp="1"/>
          </p:cNvSpPr>
          <p:nvPr>
            <p:ph type="body" sz="quarter" idx="12"/>
          </p:nvPr>
        </p:nvSpPr>
        <p:spPr>
          <a:xfrm>
            <a:off x="1783450" y="819151"/>
            <a:ext cx="7049400" cy="1980200"/>
          </a:xfrm>
        </p:spPr>
        <p:txBody>
          <a:bodyPr/>
          <a:lstStyle/>
          <a:p>
            <a:r>
              <a:rPr lang="en-GB" sz="2400" dirty="0"/>
              <a:t>From an IT Asset Manager perspective it is important to support the IT specialists, this could be through</a:t>
            </a:r>
          </a:p>
          <a:p>
            <a:pPr marL="285750" indent="-285750">
              <a:buFont typeface="Arial" panose="020B0604020202020204" pitchFamily="34" charset="0"/>
              <a:buChar char="•"/>
            </a:pPr>
            <a:r>
              <a:rPr lang="en-GB" b="0" dirty="0"/>
              <a:t>Education</a:t>
            </a:r>
          </a:p>
          <a:p>
            <a:pPr marL="285750" indent="-285750">
              <a:buFont typeface="Arial" panose="020B0604020202020204" pitchFamily="34" charset="0"/>
              <a:buChar char="•"/>
            </a:pPr>
            <a:r>
              <a:rPr lang="en-GB" b="0" dirty="0"/>
              <a:t>Communication </a:t>
            </a:r>
          </a:p>
          <a:p>
            <a:pPr marL="285750" indent="-285750">
              <a:buFont typeface="Arial" panose="020B0604020202020204" pitchFamily="34" charset="0"/>
              <a:buChar char="•"/>
            </a:pPr>
            <a:r>
              <a:rPr lang="en-GB" b="0" dirty="0"/>
              <a:t>Guidance  </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3" y="696702"/>
            <a:ext cx="1520825" cy="1797050"/>
          </a:xfrm>
          <a:prstGeom prst="rect">
            <a:avLst/>
          </a:prstGeom>
        </p:spPr>
      </p:pic>
      <p:sp>
        <p:nvSpPr>
          <p:cNvPr id="6" name="Tekstfelt 5"/>
          <p:cNvSpPr txBox="1"/>
          <p:nvPr/>
        </p:nvSpPr>
        <p:spPr>
          <a:xfrm>
            <a:off x="93164" y="2522351"/>
            <a:ext cx="1690286" cy="646331"/>
          </a:xfrm>
          <a:prstGeom prst="rect">
            <a:avLst/>
          </a:prstGeom>
          <a:noFill/>
        </p:spPr>
        <p:txBody>
          <a:bodyPr wrap="square" rtlCol="0">
            <a:spAutoFit/>
          </a:bodyPr>
          <a:lstStyle/>
          <a:p>
            <a:r>
              <a:rPr lang="en-GB" dirty="0">
                <a:solidFill>
                  <a:srgbClr val="15143D"/>
                </a:solidFill>
                <a:latin typeface="Calibri" panose="020F0502020204030204" pitchFamily="34" charset="0"/>
              </a:rPr>
              <a:t>IT Asset Manager</a:t>
            </a:r>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4" y="3629649"/>
            <a:ext cx="1204502" cy="1204502"/>
          </a:xfrm>
          <a:prstGeom prst="rect">
            <a:avLst/>
          </a:prstGeom>
        </p:spPr>
      </p:pic>
      <p:sp>
        <p:nvSpPr>
          <p:cNvPr id="8" name="Tekstfelt 7"/>
          <p:cNvSpPr txBox="1"/>
          <p:nvPr/>
        </p:nvSpPr>
        <p:spPr>
          <a:xfrm>
            <a:off x="2077" y="4731136"/>
            <a:ext cx="1653036" cy="369332"/>
          </a:xfrm>
          <a:prstGeom prst="rect">
            <a:avLst/>
          </a:prstGeom>
          <a:noFill/>
        </p:spPr>
        <p:txBody>
          <a:bodyPr wrap="square" rtlCol="0">
            <a:spAutoFit/>
          </a:bodyPr>
          <a:lstStyle/>
          <a:p>
            <a:r>
              <a:rPr lang="en-GB" dirty="0">
                <a:solidFill>
                  <a:srgbClr val="15143D"/>
                </a:solidFill>
                <a:latin typeface="Calibri" panose="020F0502020204030204" pitchFamily="34" charset="0"/>
              </a:rPr>
              <a:t>IT specialist</a:t>
            </a:r>
          </a:p>
        </p:txBody>
      </p:sp>
      <p:sp>
        <p:nvSpPr>
          <p:cNvPr id="9" name="Pladsholder til tekst 3"/>
          <p:cNvSpPr txBox="1">
            <a:spLocks/>
          </p:cNvSpPr>
          <p:nvPr/>
        </p:nvSpPr>
        <p:spPr>
          <a:xfrm>
            <a:off x="1783450" y="2785978"/>
            <a:ext cx="7049400" cy="1980200"/>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kern="0" dirty="0"/>
              <a:t>The IT specialist needs to be aware of the following, when he/she is carrying out day-to-day operations:</a:t>
            </a:r>
          </a:p>
          <a:p>
            <a:pPr marL="285750" indent="-285750">
              <a:buFont typeface="Arial" panose="020B0604020202020204" pitchFamily="34" charset="0"/>
              <a:buChar char="•"/>
            </a:pPr>
            <a:r>
              <a:rPr lang="en-GB" b="0" kern="0" dirty="0"/>
              <a:t>Conditions and Terms</a:t>
            </a:r>
          </a:p>
          <a:p>
            <a:pPr marL="285750" indent="-285750">
              <a:buFont typeface="Arial" panose="020B0604020202020204" pitchFamily="34" charset="0"/>
              <a:buChar char="•"/>
            </a:pPr>
            <a:r>
              <a:rPr lang="en-GB" b="0" kern="0" dirty="0"/>
              <a:t>Regulation </a:t>
            </a:r>
          </a:p>
          <a:p>
            <a:pPr marL="285750" indent="-285750">
              <a:buFont typeface="Arial" panose="020B0604020202020204" pitchFamily="34" charset="0"/>
              <a:buChar char="•"/>
            </a:pPr>
            <a:r>
              <a:rPr lang="en-GB" b="0" kern="0" dirty="0"/>
              <a:t>Impact/Risk by carrying out day-to-day operations</a:t>
            </a:r>
          </a:p>
          <a:p>
            <a:pPr marL="285750" indent="-285750">
              <a:buFont typeface="Arial" panose="020B0604020202020204" pitchFamily="34" charset="0"/>
              <a:buChar char="•"/>
            </a:pPr>
            <a:r>
              <a:rPr lang="en-GB" b="0" kern="0" dirty="0"/>
              <a:t>Policies</a:t>
            </a:r>
          </a:p>
          <a:p>
            <a:pPr marL="285750" indent="-285750">
              <a:buFont typeface="Arial" panose="020B0604020202020204" pitchFamily="34" charset="0"/>
              <a:buChar char="•"/>
            </a:pPr>
            <a:r>
              <a:rPr lang="en-GB" b="0" kern="0" dirty="0"/>
              <a:t>Processes and procedures</a:t>
            </a:r>
          </a:p>
          <a:p>
            <a:pPr marL="285750" indent="-285750">
              <a:buFont typeface="Arial" panose="020B0604020202020204" pitchFamily="34" charset="0"/>
              <a:buChar char="•"/>
            </a:pPr>
            <a:r>
              <a:rPr lang="en-GB" b="0" kern="0" dirty="0"/>
              <a:t>Harvesting software and licenses when retiring or disposing of hardware</a:t>
            </a:r>
          </a:p>
          <a:p>
            <a:pPr marL="285750" indent="-285750">
              <a:buFont typeface="Arial" panose="020B0604020202020204" pitchFamily="34" charset="0"/>
              <a:buChar char="•"/>
            </a:pPr>
            <a:r>
              <a:rPr lang="en-GB" b="0" kern="0" dirty="0"/>
              <a:t>Updated and correct inventory and repository</a:t>
            </a:r>
          </a:p>
        </p:txBody>
      </p:sp>
    </p:spTree>
    <p:extLst>
      <p:ext uri="{BB962C8B-B14F-4D97-AF65-F5344CB8AC3E}">
        <p14:creationId xmlns:p14="http://schemas.microsoft.com/office/powerpoint/2010/main" val="95323959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Manager interfaces</a:t>
            </a:r>
          </a:p>
        </p:txBody>
      </p:sp>
      <p:sp>
        <p:nvSpPr>
          <p:cNvPr id="3" name="Pladsholder til tekst 2"/>
          <p:cNvSpPr>
            <a:spLocks noGrp="1"/>
          </p:cNvSpPr>
          <p:nvPr>
            <p:ph type="body" sz="quarter" idx="11"/>
          </p:nvPr>
        </p:nvSpPr>
        <p:spPr/>
        <p:txBody>
          <a:bodyPr/>
          <a:lstStyle/>
          <a:p>
            <a:r>
              <a:rPr lang="en-GB" dirty="0"/>
              <a:t>Awareness and responsibility</a:t>
            </a:r>
          </a:p>
        </p:txBody>
      </p:sp>
      <p:sp>
        <p:nvSpPr>
          <p:cNvPr id="4" name="Pladsholder til tekst 3"/>
          <p:cNvSpPr>
            <a:spLocks noGrp="1"/>
          </p:cNvSpPr>
          <p:nvPr>
            <p:ph type="body" sz="quarter" idx="12"/>
          </p:nvPr>
        </p:nvSpPr>
        <p:spPr>
          <a:xfrm>
            <a:off x="1783450" y="819151"/>
            <a:ext cx="7049400" cy="1980200"/>
          </a:xfrm>
        </p:spPr>
        <p:txBody>
          <a:bodyPr/>
          <a:lstStyle/>
          <a:p>
            <a:r>
              <a:rPr lang="en-GB" sz="2400" dirty="0"/>
              <a:t>Users should be aware of </a:t>
            </a:r>
          </a:p>
          <a:p>
            <a:pPr marL="285750" indent="-285750">
              <a:buFont typeface="Arial" panose="020B0604020202020204" pitchFamily="34" charset="0"/>
              <a:buChar char="•"/>
            </a:pPr>
            <a:r>
              <a:rPr lang="en-GB" b="0" dirty="0"/>
              <a:t>Policies, policies, policies</a:t>
            </a:r>
          </a:p>
          <a:p>
            <a:pPr marL="285750" indent="-285750">
              <a:buFont typeface="Arial" panose="020B0604020202020204" pitchFamily="34" charset="0"/>
              <a:buChar char="•"/>
            </a:pPr>
            <a:r>
              <a:rPr lang="en-GB" b="0" dirty="0"/>
              <a:t>Confidentiality of Information</a:t>
            </a:r>
          </a:p>
        </p:txBody>
      </p:sp>
      <p:sp>
        <p:nvSpPr>
          <p:cNvPr id="9" name="Pladsholder til tekst 3"/>
          <p:cNvSpPr txBox="1">
            <a:spLocks/>
          </p:cNvSpPr>
          <p:nvPr/>
        </p:nvSpPr>
        <p:spPr>
          <a:xfrm>
            <a:off x="1783450" y="2992450"/>
            <a:ext cx="7049400" cy="1980200"/>
          </a:xfrm>
          <a:prstGeom prst="rect">
            <a:avLst/>
          </a:prstGeom>
        </p:spPr>
        <p:txBody>
          <a:bodyP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kern="0" dirty="0"/>
              <a:t>In perspective of IT users, it is also a IT Asset Manager responsibility to control and manage people and information, which means</a:t>
            </a:r>
          </a:p>
          <a:p>
            <a:pPr marL="285750" indent="-285750">
              <a:buFont typeface="Arial" panose="020B0604020202020204" pitchFamily="34" charset="0"/>
              <a:buChar char="•"/>
            </a:pPr>
            <a:r>
              <a:rPr lang="en-GB" b="0" kern="0" dirty="0"/>
              <a:t>Control with user roles and responsibilities</a:t>
            </a:r>
          </a:p>
          <a:p>
            <a:pPr marL="285750" indent="-285750">
              <a:buFont typeface="Arial" panose="020B0604020202020204" pitchFamily="34" charset="0"/>
              <a:buChar char="•"/>
            </a:pPr>
            <a:r>
              <a:rPr lang="en-GB" b="0" kern="0" dirty="0"/>
              <a:t>Control with granted user rights to applications and Information</a:t>
            </a:r>
          </a:p>
          <a:p>
            <a:pPr marL="285750" indent="-285750">
              <a:buFont typeface="Arial" panose="020B0604020202020204" pitchFamily="34" charset="0"/>
              <a:buChar char="•"/>
            </a:pPr>
            <a:r>
              <a:rPr lang="en-GB" b="0" kern="0" dirty="0"/>
              <a:t>Manage and control track and trace of information</a:t>
            </a:r>
          </a:p>
          <a:p>
            <a:pPr marL="285750" indent="-285750">
              <a:buFont typeface="Arial" panose="020B0604020202020204" pitchFamily="34" charset="0"/>
              <a:buChar char="•"/>
            </a:pPr>
            <a:r>
              <a:rPr lang="en-GB" b="0" kern="0" dirty="0"/>
              <a:t>Be compliant with Information Security Management </a:t>
            </a:r>
          </a:p>
        </p:txBody>
      </p:sp>
      <p:pic>
        <p:nvPicPr>
          <p:cNvPr id="10" name="Bille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91" y="852791"/>
            <a:ext cx="1356608" cy="1356608"/>
          </a:xfrm>
          <a:prstGeom prst="rect">
            <a:avLst/>
          </a:prstGeom>
        </p:spPr>
      </p:pic>
      <p:sp>
        <p:nvSpPr>
          <p:cNvPr id="11" name="Tekstfelt 10"/>
          <p:cNvSpPr txBox="1"/>
          <p:nvPr/>
        </p:nvSpPr>
        <p:spPr>
          <a:xfrm>
            <a:off x="381194" y="2060252"/>
            <a:ext cx="1210305" cy="369332"/>
          </a:xfrm>
          <a:prstGeom prst="rect">
            <a:avLst/>
          </a:prstGeom>
          <a:noFill/>
        </p:spPr>
        <p:txBody>
          <a:bodyPr wrap="square" rtlCol="0">
            <a:spAutoFit/>
          </a:bodyPr>
          <a:lstStyle/>
          <a:p>
            <a:r>
              <a:rPr lang="en-GB" dirty="0">
                <a:solidFill>
                  <a:srgbClr val="15143D"/>
                </a:solidFill>
                <a:latin typeface="Calibri" panose="020F0502020204030204" pitchFamily="34" charset="0"/>
              </a:rPr>
              <a:t>Users</a:t>
            </a:r>
          </a:p>
        </p:txBody>
      </p:sp>
      <p:pic>
        <p:nvPicPr>
          <p:cNvPr id="13" name="Bille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891" y="2870002"/>
            <a:ext cx="1520825" cy="1797050"/>
          </a:xfrm>
          <a:prstGeom prst="rect">
            <a:avLst/>
          </a:prstGeom>
        </p:spPr>
      </p:pic>
      <p:sp>
        <p:nvSpPr>
          <p:cNvPr id="14" name="Tekstfelt 13"/>
          <p:cNvSpPr txBox="1"/>
          <p:nvPr/>
        </p:nvSpPr>
        <p:spPr>
          <a:xfrm>
            <a:off x="259872" y="4695651"/>
            <a:ext cx="1690286" cy="646331"/>
          </a:xfrm>
          <a:prstGeom prst="rect">
            <a:avLst/>
          </a:prstGeom>
          <a:noFill/>
        </p:spPr>
        <p:txBody>
          <a:bodyPr wrap="square" rtlCol="0">
            <a:spAutoFit/>
          </a:bodyPr>
          <a:lstStyle/>
          <a:p>
            <a:r>
              <a:rPr lang="en-GB" dirty="0">
                <a:solidFill>
                  <a:srgbClr val="15143D"/>
                </a:solidFill>
                <a:latin typeface="Calibri" panose="020F0502020204030204" pitchFamily="34" charset="0"/>
              </a:rPr>
              <a:t>IT Asset Manager</a:t>
            </a:r>
          </a:p>
        </p:txBody>
      </p:sp>
    </p:spTree>
    <p:extLst>
      <p:ext uri="{BB962C8B-B14F-4D97-AF65-F5344CB8AC3E}">
        <p14:creationId xmlns:p14="http://schemas.microsoft.com/office/powerpoint/2010/main" val="371109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255617" y="1937517"/>
            <a:ext cx="6632767" cy="784202"/>
          </a:xfrm>
        </p:spPr>
        <p:txBody>
          <a:bodyPr/>
          <a:lstStyle/>
          <a:p>
            <a:pPr algn="ctr"/>
            <a:r>
              <a:rPr lang="en-GB" sz="2800" dirty="0">
                <a:solidFill>
                  <a:schemeClr val="tx1"/>
                </a:solidFill>
              </a:rPr>
              <a:t>ISO standards</a:t>
            </a:r>
          </a:p>
          <a:p>
            <a:pPr algn="ctr"/>
            <a:r>
              <a:rPr lang="en-GB" sz="2800" dirty="0">
                <a:solidFill>
                  <a:schemeClr val="tx1"/>
                </a:solidFill>
              </a:rPr>
              <a:t> and IT Service Management best practices </a:t>
            </a:r>
          </a:p>
        </p:txBody>
      </p:sp>
    </p:spTree>
    <p:extLst>
      <p:ext uri="{BB962C8B-B14F-4D97-AF65-F5344CB8AC3E}">
        <p14:creationId xmlns:p14="http://schemas.microsoft.com/office/powerpoint/2010/main" val="6628761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p:txBody>
      </p:sp>
      <p:sp>
        <p:nvSpPr>
          <p:cNvPr id="3" name="Pladsholder til tekst 2"/>
          <p:cNvSpPr>
            <a:spLocks noGrp="1"/>
          </p:cNvSpPr>
          <p:nvPr>
            <p:ph type="body" sz="quarter" idx="11"/>
          </p:nvPr>
        </p:nvSpPr>
        <p:spPr/>
        <p:txBody>
          <a:bodyPr/>
          <a:lstStyle/>
          <a:p>
            <a:r>
              <a:rPr lang="en-GB" dirty="0"/>
              <a:t>What to do?</a:t>
            </a:r>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588" y="2360910"/>
            <a:ext cx="1520825" cy="1797050"/>
          </a:xfrm>
          <a:prstGeom prst="rect">
            <a:avLst/>
          </a:prstGeom>
        </p:spPr>
      </p:pic>
      <p:sp>
        <p:nvSpPr>
          <p:cNvPr id="6" name="Tekstfelt 5"/>
          <p:cNvSpPr txBox="1"/>
          <p:nvPr/>
        </p:nvSpPr>
        <p:spPr>
          <a:xfrm>
            <a:off x="4012737" y="4157960"/>
            <a:ext cx="1690286" cy="707886"/>
          </a:xfrm>
          <a:prstGeom prst="rect">
            <a:avLst/>
          </a:prstGeom>
          <a:noFill/>
        </p:spPr>
        <p:txBody>
          <a:bodyPr wrap="square" rtlCol="0">
            <a:spAutoFit/>
          </a:bodyPr>
          <a:lstStyle/>
          <a:p>
            <a:r>
              <a:rPr lang="en-GB" sz="2000" dirty="0">
                <a:solidFill>
                  <a:srgbClr val="15143D"/>
                </a:solidFill>
                <a:latin typeface="Calibri" panose="020F0502020204030204" pitchFamily="34" charset="0"/>
              </a:rPr>
              <a:t>IT Asset Manager</a:t>
            </a:r>
          </a:p>
        </p:txBody>
      </p:sp>
      <p:pic>
        <p:nvPicPr>
          <p:cNvPr id="7" name="Billede 6"/>
          <p:cNvPicPr>
            <a:picLocks noChangeAspect="1"/>
          </p:cNvPicPr>
          <p:nvPr/>
        </p:nvPicPr>
        <p:blipFill>
          <a:blip r:embed="rId4"/>
          <a:stretch>
            <a:fillRect/>
          </a:stretch>
        </p:blipFill>
        <p:spPr>
          <a:xfrm>
            <a:off x="412485" y="1097280"/>
            <a:ext cx="2594996" cy="1632272"/>
          </a:xfrm>
          <a:prstGeom prst="rect">
            <a:avLst/>
          </a:prstGeom>
          <a:ln>
            <a:solidFill>
              <a:srgbClr val="15143D"/>
            </a:solidFill>
          </a:ln>
        </p:spPr>
      </p:pic>
      <p:sp>
        <p:nvSpPr>
          <p:cNvPr id="8" name="Tekstfelt 7"/>
          <p:cNvSpPr txBox="1"/>
          <p:nvPr/>
        </p:nvSpPr>
        <p:spPr>
          <a:xfrm>
            <a:off x="412485" y="2729552"/>
            <a:ext cx="2929250" cy="646331"/>
          </a:xfrm>
          <a:prstGeom prst="rect">
            <a:avLst/>
          </a:prstGeom>
          <a:noFill/>
        </p:spPr>
        <p:txBody>
          <a:bodyPr wrap="square" rtlCol="0">
            <a:spAutoFit/>
          </a:bodyPr>
          <a:lstStyle/>
          <a:p>
            <a:r>
              <a:rPr lang="en-GB" dirty="0">
                <a:solidFill>
                  <a:srgbClr val="15143D"/>
                </a:solidFill>
                <a:latin typeface="Calibri" panose="020F0502020204030204" pitchFamily="34" charset="0"/>
              </a:rPr>
              <a:t>Implement process framework</a:t>
            </a:r>
          </a:p>
        </p:txBody>
      </p:sp>
      <p:sp>
        <p:nvSpPr>
          <p:cNvPr id="9" name="Multidokument 8"/>
          <p:cNvSpPr/>
          <p:nvPr/>
        </p:nvSpPr>
        <p:spPr>
          <a:xfrm>
            <a:off x="6073633" y="1082309"/>
            <a:ext cx="2688336" cy="144475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Policies</a:t>
            </a:r>
          </a:p>
        </p:txBody>
      </p:sp>
      <p:pic>
        <p:nvPicPr>
          <p:cNvPr id="10" name="Bille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944" y="4274365"/>
            <a:ext cx="1857146" cy="1515161"/>
          </a:xfrm>
          <a:prstGeom prst="rect">
            <a:avLst/>
          </a:prstGeom>
        </p:spPr>
      </p:pic>
      <p:sp>
        <p:nvSpPr>
          <p:cNvPr id="11" name="Tekstfelt 10"/>
          <p:cNvSpPr txBox="1"/>
          <p:nvPr/>
        </p:nvSpPr>
        <p:spPr>
          <a:xfrm>
            <a:off x="412485" y="5805671"/>
            <a:ext cx="2926080" cy="646331"/>
          </a:xfrm>
          <a:prstGeom prst="rect">
            <a:avLst/>
          </a:prstGeom>
          <a:noFill/>
        </p:spPr>
        <p:txBody>
          <a:bodyPr wrap="square" rtlCol="0">
            <a:spAutoFit/>
          </a:bodyPr>
          <a:lstStyle/>
          <a:p>
            <a:r>
              <a:rPr lang="en-GB" dirty="0">
                <a:solidFill>
                  <a:srgbClr val="15143D"/>
                </a:solidFill>
                <a:latin typeface="Calibri" panose="020F0502020204030204" pitchFamily="34" charset="0"/>
              </a:rPr>
              <a:t>Implement supporting technologies</a:t>
            </a:r>
          </a:p>
        </p:txBody>
      </p:sp>
      <p:grpSp>
        <p:nvGrpSpPr>
          <p:cNvPr id="15" name="Gruppe 14"/>
          <p:cNvGrpSpPr/>
          <p:nvPr/>
        </p:nvGrpSpPr>
        <p:grpSpPr>
          <a:xfrm>
            <a:off x="5710336" y="4385291"/>
            <a:ext cx="3051633" cy="2015833"/>
            <a:chOff x="5847726" y="4463558"/>
            <a:chExt cx="3051633" cy="2015833"/>
          </a:xfrm>
        </p:grpSpPr>
        <p:pic>
          <p:nvPicPr>
            <p:cNvPr id="12" name="Bille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1532" y="4463558"/>
              <a:ext cx="1817827" cy="1735531"/>
            </a:xfrm>
            <a:prstGeom prst="rect">
              <a:avLst/>
            </a:prstGeom>
          </p:spPr>
        </p:pic>
        <p:pic>
          <p:nvPicPr>
            <p:cNvPr id="13" name="Bille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7726" y="4666136"/>
              <a:ext cx="1677924" cy="1813255"/>
            </a:xfrm>
            <a:prstGeom prst="rect">
              <a:avLst/>
            </a:prstGeom>
          </p:spPr>
        </p:pic>
      </p:grpSp>
      <p:sp>
        <p:nvSpPr>
          <p:cNvPr id="14" name="Tekstfelt 13"/>
          <p:cNvSpPr txBox="1"/>
          <p:nvPr/>
        </p:nvSpPr>
        <p:spPr>
          <a:xfrm>
            <a:off x="5954761" y="6320841"/>
            <a:ext cx="2926080" cy="369332"/>
          </a:xfrm>
          <a:prstGeom prst="rect">
            <a:avLst/>
          </a:prstGeom>
          <a:noFill/>
        </p:spPr>
        <p:txBody>
          <a:bodyPr wrap="square" rtlCol="0">
            <a:spAutoFit/>
          </a:bodyPr>
          <a:lstStyle/>
          <a:p>
            <a:pPr algn="ctr"/>
            <a:r>
              <a:rPr lang="en-GB" dirty="0">
                <a:solidFill>
                  <a:srgbClr val="15143D"/>
                </a:solidFill>
                <a:latin typeface="Calibri" panose="020F0502020204030204" pitchFamily="34" charset="0"/>
              </a:rPr>
              <a:t>Communication and training</a:t>
            </a:r>
          </a:p>
        </p:txBody>
      </p:sp>
      <p:sp>
        <p:nvSpPr>
          <p:cNvPr id="16" name="Tekstfelt 15"/>
          <p:cNvSpPr txBox="1"/>
          <p:nvPr/>
        </p:nvSpPr>
        <p:spPr>
          <a:xfrm>
            <a:off x="5982324" y="2591052"/>
            <a:ext cx="2926080" cy="646331"/>
          </a:xfrm>
          <a:prstGeom prst="rect">
            <a:avLst/>
          </a:prstGeom>
          <a:noFill/>
        </p:spPr>
        <p:txBody>
          <a:bodyPr wrap="square" rtlCol="0">
            <a:spAutoFit/>
          </a:bodyPr>
          <a:lstStyle/>
          <a:p>
            <a:r>
              <a:rPr lang="en-GB" dirty="0">
                <a:solidFill>
                  <a:srgbClr val="15143D"/>
                </a:solidFill>
                <a:latin typeface="Calibri" panose="020F0502020204030204" pitchFamily="34" charset="0"/>
              </a:rPr>
              <a:t>Define and implement Policies and regulations</a:t>
            </a:r>
          </a:p>
        </p:txBody>
      </p:sp>
    </p:spTree>
    <p:extLst>
      <p:ext uri="{BB962C8B-B14F-4D97-AF65-F5344CB8AC3E}">
        <p14:creationId xmlns:p14="http://schemas.microsoft.com/office/powerpoint/2010/main" val="288954466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 Asset Management interfaces</a:t>
            </a:r>
          </a:p>
          <a:p>
            <a:endParaRPr lang="da-DK" dirty="0"/>
          </a:p>
        </p:txBody>
      </p:sp>
      <p:sp>
        <p:nvSpPr>
          <p:cNvPr id="3" name="Pladsholder til tekst 2"/>
          <p:cNvSpPr>
            <a:spLocks noGrp="1"/>
          </p:cNvSpPr>
          <p:nvPr>
            <p:ph type="body" sz="quarter" idx="11"/>
          </p:nvPr>
        </p:nvSpPr>
        <p:spPr/>
        <p:txBody>
          <a:bodyPr/>
          <a:lstStyle/>
          <a:p>
            <a:r>
              <a:rPr lang="en-US" dirty="0"/>
              <a:t>Critical realistic considerations</a:t>
            </a:r>
          </a:p>
        </p:txBody>
      </p:sp>
      <p:sp>
        <p:nvSpPr>
          <p:cNvPr id="4" name="Pladsholder til tekst 3"/>
          <p:cNvSpPr>
            <a:spLocks noGrp="1"/>
          </p:cNvSpPr>
          <p:nvPr>
            <p:ph type="body" sz="quarter" idx="12"/>
          </p:nvPr>
        </p:nvSpPr>
        <p:spPr/>
        <p:txBody>
          <a:bodyPr/>
          <a:lstStyle/>
          <a:p>
            <a:endParaRPr lang="en-GB" dirty="0"/>
          </a:p>
          <a:p>
            <a:endParaRPr lang="en-GB" dirty="0"/>
          </a:p>
          <a:p>
            <a:endParaRPr lang="en-GB" sz="4000" dirty="0"/>
          </a:p>
          <a:p>
            <a:pPr algn="ctr"/>
            <a:r>
              <a:rPr lang="en-GB" sz="4000" dirty="0"/>
              <a:t>Which Tool can do this ?</a:t>
            </a:r>
          </a:p>
        </p:txBody>
      </p:sp>
    </p:spTree>
    <p:extLst>
      <p:ext uri="{BB962C8B-B14F-4D97-AF65-F5344CB8AC3E}">
        <p14:creationId xmlns:p14="http://schemas.microsoft.com/office/powerpoint/2010/main" val="236318374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cs-CZ" dirty="0" err="1"/>
              <a:t>Quiz</a:t>
            </a:r>
            <a:r>
              <a:rPr lang="cs-CZ" dirty="0"/>
              <a:t> 6</a:t>
            </a:r>
            <a:endParaRPr lang="da-DK" dirty="0"/>
          </a:p>
        </p:txBody>
      </p:sp>
      <p:sp>
        <p:nvSpPr>
          <p:cNvPr id="6" name="Pladsholder til tekst 5"/>
          <p:cNvSpPr>
            <a:spLocks noGrp="1"/>
          </p:cNvSpPr>
          <p:nvPr>
            <p:ph type="body" sz="quarter" idx="11"/>
          </p:nvPr>
        </p:nvSpPr>
        <p:spPr/>
        <p:txBody>
          <a:bodyPr/>
          <a:lstStyle/>
          <a:p>
            <a:r>
              <a:rPr lang="cs-CZ" dirty="0" err="1"/>
              <a:t>What</a:t>
            </a:r>
            <a:r>
              <a:rPr lang="cs-CZ" dirty="0"/>
              <a:t> do </a:t>
            </a:r>
            <a:r>
              <a:rPr lang="cs-CZ" dirty="0" err="1"/>
              <a:t>you</a:t>
            </a:r>
            <a:r>
              <a:rPr lang="cs-CZ" dirty="0"/>
              <a:t> </a:t>
            </a:r>
            <a:r>
              <a:rPr lang="cs-CZ" dirty="0" err="1"/>
              <a:t>remeber</a:t>
            </a:r>
            <a:r>
              <a:rPr lang="cs-CZ" dirty="0"/>
              <a:t>?</a:t>
            </a:r>
            <a:endParaRPr lang="da-DK" dirty="0"/>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What is ITAM ecosystem?</a:t>
            </a:r>
          </a:p>
          <a:p>
            <a:pPr lvl="2"/>
            <a:r>
              <a:rPr lang="en-GB" sz="2000" dirty="0"/>
              <a:t>System of processes, functions and stakeholders (both internal and external) needed to be consider to perform successful IT Asset Management</a:t>
            </a:r>
            <a:endParaRPr lang="en-GB" sz="2000" b="0" dirty="0"/>
          </a:p>
          <a:p>
            <a:pPr marL="342900" lvl="1" indent="-342900"/>
            <a:endParaRPr lang="en-US" sz="2200" dirty="0"/>
          </a:p>
          <a:p>
            <a:pPr marL="800100" lvl="2" indent="-342900"/>
            <a:endParaRPr lang="cs-CZ" sz="2600" dirty="0"/>
          </a:p>
        </p:txBody>
      </p:sp>
    </p:spTree>
    <p:extLst>
      <p:ext uri="{BB962C8B-B14F-4D97-AF65-F5344CB8AC3E}">
        <p14:creationId xmlns:p14="http://schemas.microsoft.com/office/powerpoint/2010/main" val="37708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IT Asset Management interfaces</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To the Risk IT framework, as this framework focuses on IT risks based upon business risks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To the business lean process model, because this aims a maximizing customer value</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To the project in changing environment framework, as projects normally take care of installing or removing assets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To the IT Service management framework because this plays a major role in managing and controlling IT assets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292662"/>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pPr lvl="0">
              <a:spcBef>
                <a:spcPts val="5"/>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IT asset management is part of the IT ECO</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system.</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a:p>
            <a:r>
              <a:rPr lang="en-US" sz="1800" dirty="0">
                <a:effectLst/>
                <a:latin typeface="Calibri" panose="020F0502020204030204" pitchFamily="34" charset="0"/>
                <a:ea typeface="Arial" panose="020B0604020202020204" pitchFamily="34" charset="0"/>
                <a:cs typeface="Calibri" panose="020F0502020204030204" pitchFamily="34" charset="0"/>
              </a:rPr>
              <a:t>With what process management framework should IT asset management be primarily aligned?</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370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IT Asset Management interfaces</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Consult the IT Asset manager for standards when deploying a hardware update.</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Consider updated and corrected inventory information</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Ask the asset manager for a change impact analysis when a change is considered</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Make sure that all software is licensed according to the contractual terms.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In what way should IT specialists be aware of IT asset</a:t>
            </a:r>
            <a:r>
              <a:rPr lang="en-US" sz="1800" spc="-3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management?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4355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pPr defTabSz="3681413"/>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GB" dirty="0"/>
              <a:t>IT Asset Management interfaces</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To clean up and dispose all overdue IT assets.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45890"/>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To be compliant and to produce a monthly overview of all IT Assets and their status</a:t>
            </a:r>
            <a:r>
              <a:rPr lang="en-US" sz="1400" dirty="0"/>
              <a:t>.</a:t>
            </a:r>
            <a:endParaRPr lang="en-US" sz="3200" dirty="0"/>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To get in control of all the IT assets in cooperation with all specialists involved</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To organize SAM tooling and to have it installed correctly.</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8233736" cy="133113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marR="2651125" lvl="0" defTabSz="6365875">
              <a:lnSpc>
                <a:spcPct val="100000"/>
              </a:lnSpc>
              <a:spcBef>
                <a:spcPts val="340"/>
              </a:spcBef>
              <a:spcAft>
                <a:spcPts val="0"/>
              </a:spcAft>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The role of an IT Asset Manager has a lot of challenges. </a:t>
            </a:r>
            <a:r>
              <a:rPr lang="en-US" sz="1800" spc="0" dirty="0">
                <a:effectLst/>
                <a:latin typeface="Calibri" panose="020F0502020204030204" pitchFamily="34" charset="0"/>
                <a:ea typeface="Arial" panose="020B0604020202020204" pitchFamily="34" charset="0"/>
                <a:cs typeface="Calibri" panose="020F0502020204030204" pitchFamily="34" charset="0"/>
              </a:rPr>
              <a:t>What is the biggest challenge for a starting IT Asset Manager?</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748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00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IN" dirty="0"/>
              <a:t>General concept</a:t>
            </a:r>
          </a:p>
          <a:p>
            <a:endParaRPr lang="da-DK" dirty="0"/>
          </a:p>
        </p:txBody>
      </p:sp>
      <p:sp>
        <p:nvSpPr>
          <p:cNvPr id="3" name="Pladsholder til tekst 2"/>
          <p:cNvSpPr>
            <a:spLocks noGrp="1"/>
          </p:cNvSpPr>
          <p:nvPr>
            <p:ph type="body" sz="quarter" idx="11"/>
          </p:nvPr>
        </p:nvSpPr>
        <p:spPr/>
        <p:txBody>
          <a:bodyPr/>
          <a:lstStyle/>
          <a:p>
            <a:r>
              <a:rPr lang="en-US" dirty="0"/>
              <a:t>Best practice - IT Asset Management – ISO55000</a:t>
            </a:r>
          </a:p>
        </p:txBody>
      </p:sp>
      <p:sp>
        <p:nvSpPr>
          <p:cNvPr id="4" name="Pladsholder til tekst 3"/>
          <p:cNvSpPr>
            <a:spLocks noGrp="1"/>
          </p:cNvSpPr>
          <p:nvPr>
            <p:ph type="body" sz="quarter" idx="12"/>
          </p:nvPr>
        </p:nvSpPr>
        <p:spPr>
          <a:xfrm>
            <a:off x="367331" y="829348"/>
            <a:ext cx="8447087" cy="5648325"/>
          </a:xfrm>
        </p:spPr>
        <p:txBody>
          <a:bodyPr/>
          <a:lstStyle/>
          <a:p>
            <a:pPr>
              <a:spcBef>
                <a:spcPct val="0"/>
              </a:spcBef>
            </a:pPr>
            <a:r>
              <a:rPr lang="en-GB" altLang="da-DK" sz="2400" dirty="0">
                <a:solidFill>
                  <a:schemeClr val="tx1"/>
                </a:solidFill>
                <a:cs typeface="Arial" charset="0"/>
              </a:rPr>
              <a:t>ISO 55000</a:t>
            </a:r>
            <a:endParaRPr lang="en-GB" dirty="0"/>
          </a:p>
        </p:txBody>
      </p:sp>
      <p:sp>
        <p:nvSpPr>
          <p:cNvPr id="6" name="Pladsholder til tekst 1"/>
          <p:cNvSpPr txBox="1">
            <a:spLocks/>
          </p:cNvSpPr>
          <p:nvPr/>
        </p:nvSpPr>
        <p:spPr>
          <a:xfrm>
            <a:off x="914400" y="1481138"/>
            <a:ext cx="7900988" cy="4810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kern="0" dirty="0"/>
          </a:p>
          <a:p>
            <a:pPr>
              <a:defRPr/>
            </a:pPr>
            <a:endParaRPr lang="en-US" kern="0" dirty="0"/>
          </a:p>
        </p:txBody>
      </p:sp>
      <p:sp>
        <p:nvSpPr>
          <p:cNvPr id="7" name="Tekstfelt 6"/>
          <p:cNvSpPr txBox="1"/>
          <p:nvPr/>
        </p:nvSpPr>
        <p:spPr>
          <a:xfrm>
            <a:off x="268255" y="1670208"/>
            <a:ext cx="8645237" cy="4431983"/>
          </a:xfrm>
          <a:prstGeom prst="rect">
            <a:avLst/>
          </a:prstGeom>
          <a:noFill/>
        </p:spPr>
        <p:txBody>
          <a:bodyPr wrap="square" rtlCol="0">
            <a:spAutoFit/>
          </a:bodyPr>
          <a:lstStyle/>
          <a:p>
            <a:pPr marL="342900" indent="-342900">
              <a:buFont typeface="Wingdings" panose="05000000000000000000" pitchFamily="2" charset="2"/>
              <a:buChar char="§"/>
            </a:pPr>
            <a:r>
              <a:rPr lang="en-GB" sz="2400" dirty="0">
                <a:solidFill>
                  <a:srgbClr val="15143D"/>
                </a:solidFill>
                <a:latin typeface="Calibri" panose="020F0502020204030204" pitchFamily="34" charset="0"/>
              </a:rPr>
              <a:t>ISO 55000 is the first set of International Standards for Asset Management.</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Enables an organisation to achieve its objectives through an efficient, consistent and sustainable management of its assets. </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Provides an overview of asset management, its principles and terminology, and the expected benefits from adopting asset management.</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endParaRPr lang="en-GB" dirty="0">
              <a:solidFill>
                <a:srgbClr val="15143D"/>
              </a:solidFill>
            </a:endParaRPr>
          </a:p>
        </p:txBody>
      </p:sp>
    </p:spTree>
    <p:extLst>
      <p:ext uri="{BB962C8B-B14F-4D97-AF65-F5344CB8AC3E}">
        <p14:creationId xmlns:p14="http://schemas.microsoft.com/office/powerpoint/2010/main" val="234671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0"/>
          </p:nvPr>
        </p:nvSpPr>
        <p:spPr/>
        <p:txBody>
          <a:bodyPr/>
          <a:lstStyle/>
          <a:p>
            <a:r>
              <a:rPr lang="en-GB" dirty="0"/>
              <a:t>General concept</a:t>
            </a:r>
          </a:p>
        </p:txBody>
      </p:sp>
      <p:sp>
        <p:nvSpPr>
          <p:cNvPr id="5" name="Pladsholder til tekst 4"/>
          <p:cNvSpPr>
            <a:spLocks noGrp="1"/>
          </p:cNvSpPr>
          <p:nvPr>
            <p:ph type="body" sz="quarter" idx="11"/>
          </p:nvPr>
        </p:nvSpPr>
        <p:spPr/>
        <p:txBody>
          <a:bodyPr/>
          <a:lstStyle/>
          <a:p>
            <a:r>
              <a:rPr lang="en-GB" dirty="0"/>
              <a:t>Requirements in managing assets</a:t>
            </a:r>
          </a:p>
        </p:txBody>
      </p:sp>
      <p:grpSp>
        <p:nvGrpSpPr>
          <p:cNvPr id="26" name="Gruppe 25"/>
          <p:cNvGrpSpPr/>
          <p:nvPr/>
        </p:nvGrpSpPr>
        <p:grpSpPr>
          <a:xfrm>
            <a:off x="226324" y="849087"/>
            <a:ext cx="8574776" cy="5486399"/>
            <a:chOff x="117566" y="849087"/>
            <a:chExt cx="8574776" cy="5486399"/>
          </a:xfrm>
        </p:grpSpPr>
        <p:graphicFrame>
          <p:nvGraphicFramePr>
            <p:cNvPr id="2" name="Diagram 1"/>
            <p:cNvGraphicFramePr/>
            <p:nvPr>
              <p:extLst>
                <p:ext uri="{D42A27DB-BD31-4B8C-83A1-F6EECF244321}">
                  <p14:modId xmlns:p14="http://schemas.microsoft.com/office/powerpoint/2010/main" val="643335590"/>
                </p:ext>
              </p:extLst>
            </p:nvPr>
          </p:nvGraphicFramePr>
          <p:xfrm>
            <a:off x="1415242" y="849087"/>
            <a:ext cx="6096000" cy="5264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ebenet trekant 2"/>
            <p:cNvSpPr/>
            <p:nvPr/>
          </p:nvSpPr>
          <p:spPr>
            <a:xfrm>
              <a:off x="1466306" y="4819469"/>
              <a:ext cx="1515291" cy="1254034"/>
            </a:xfrm>
            <a:prstGeom prst="triangl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r>
                <a:rPr lang="en-GB" sz="1200" dirty="0">
                  <a:latin typeface="Calibri" panose="020F0502020204030204" pitchFamily="34" charset="0"/>
                </a:rPr>
                <a:t>Create / acquire</a:t>
              </a:r>
            </a:p>
            <a:p>
              <a:pPr algn="ctr"/>
              <a:endParaRPr lang="en-GB" sz="1200" dirty="0">
                <a:latin typeface="Calibri" panose="020F0502020204030204" pitchFamily="34" charset="0"/>
              </a:endParaRPr>
            </a:p>
          </p:txBody>
        </p:sp>
        <p:sp>
          <p:nvSpPr>
            <p:cNvPr id="19" name="Ligebenet trekant 18"/>
            <p:cNvSpPr/>
            <p:nvPr/>
          </p:nvSpPr>
          <p:spPr>
            <a:xfrm>
              <a:off x="2961284" y="4819469"/>
              <a:ext cx="1515291" cy="1254034"/>
            </a:xfrm>
            <a:prstGeom prst="triangl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Calibri" panose="020F0502020204030204" pitchFamily="34" charset="0"/>
                </a:rPr>
                <a:t>Utilise</a:t>
              </a:r>
              <a:endParaRPr lang="en-GB" sz="1100" dirty="0">
                <a:latin typeface="Calibri" panose="020F0502020204030204" pitchFamily="34" charset="0"/>
              </a:endParaRPr>
            </a:p>
          </p:txBody>
        </p:sp>
        <p:sp>
          <p:nvSpPr>
            <p:cNvPr id="20" name="Ligebenet trekant 19"/>
            <p:cNvSpPr/>
            <p:nvPr/>
          </p:nvSpPr>
          <p:spPr>
            <a:xfrm>
              <a:off x="4456262" y="4819469"/>
              <a:ext cx="1515291" cy="1254034"/>
            </a:xfrm>
            <a:prstGeom prst="triangl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endParaRPr lang="en-GB" sz="1400" dirty="0">
                <a:latin typeface="Calibri" panose="020F0502020204030204" pitchFamily="34" charset="0"/>
              </a:endParaRPr>
            </a:p>
            <a:p>
              <a:pPr algn="ctr">
                <a:tabLst>
                  <a:tab pos="533400" algn="l"/>
                </a:tabLst>
              </a:pPr>
              <a:r>
                <a:rPr lang="en-GB" sz="1200" dirty="0">
                  <a:latin typeface="Calibri" panose="020F0502020204030204" pitchFamily="34" charset="0"/>
                </a:rPr>
                <a:t>Maintain</a:t>
              </a:r>
            </a:p>
            <a:p>
              <a:pPr algn="ctr">
                <a:tabLst>
                  <a:tab pos="533400" algn="l"/>
                </a:tabLst>
              </a:pPr>
              <a:endParaRPr lang="en-GB" sz="1200" dirty="0">
                <a:latin typeface="Calibri" panose="020F0502020204030204" pitchFamily="34" charset="0"/>
              </a:endParaRPr>
            </a:p>
          </p:txBody>
        </p:sp>
        <p:sp>
          <p:nvSpPr>
            <p:cNvPr id="21" name="Ligebenet trekant 20"/>
            <p:cNvSpPr/>
            <p:nvPr/>
          </p:nvSpPr>
          <p:spPr>
            <a:xfrm>
              <a:off x="5930927" y="4819469"/>
              <a:ext cx="1515291" cy="1254034"/>
            </a:xfrm>
            <a:prstGeom prst="triangl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latin typeface="Calibri" panose="020F0502020204030204" pitchFamily="34" charset="0"/>
                </a:rPr>
                <a:t>Renew / Dispose of</a:t>
              </a:r>
            </a:p>
            <a:p>
              <a:pPr algn="ctr"/>
              <a:endParaRPr lang="en-GB" sz="1200" dirty="0">
                <a:latin typeface="Calibri" panose="020F0502020204030204" pitchFamily="34" charset="0"/>
              </a:endParaRPr>
            </a:p>
          </p:txBody>
        </p:sp>
        <p:sp>
          <p:nvSpPr>
            <p:cNvPr id="6" name="Pentagon 5"/>
            <p:cNvSpPr/>
            <p:nvPr/>
          </p:nvSpPr>
          <p:spPr>
            <a:xfrm>
              <a:off x="236220" y="2351314"/>
              <a:ext cx="3199311" cy="5617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Investment planning, return on capital employed, risk &amp; sustainability</a:t>
              </a:r>
            </a:p>
          </p:txBody>
        </p:sp>
        <p:sp>
          <p:nvSpPr>
            <p:cNvPr id="22" name="Pentagon 21"/>
            <p:cNvSpPr/>
            <p:nvPr/>
          </p:nvSpPr>
          <p:spPr>
            <a:xfrm>
              <a:off x="221442" y="3783874"/>
              <a:ext cx="2391492" cy="5617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System performance</a:t>
              </a:r>
            </a:p>
          </p:txBody>
        </p:sp>
        <p:sp>
          <p:nvSpPr>
            <p:cNvPr id="23" name="Pentagon 22"/>
            <p:cNvSpPr/>
            <p:nvPr/>
          </p:nvSpPr>
          <p:spPr>
            <a:xfrm>
              <a:off x="234142" y="5216434"/>
              <a:ext cx="1543857" cy="5617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Optimise life cycle activities</a:t>
              </a:r>
            </a:p>
          </p:txBody>
        </p:sp>
        <p:sp>
          <p:nvSpPr>
            <p:cNvPr id="25" name="Pentagon 24"/>
            <p:cNvSpPr/>
            <p:nvPr/>
          </p:nvSpPr>
          <p:spPr>
            <a:xfrm>
              <a:off x="223520" y="1199605"/>
              <a:ext cx="3853543" cy="5617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Organisational strategic goals &amp; stakeholder expectations</a:t>
              </a:r>
            </a:p>
          </p:txBody>
        </p:sp>
        <p:sp>
          <p:nvSpPr>
            <p:cNvPr id="12" name="Rektangel 11"/>
            <p:cNvSpPr/>
            <p:nvPr/>
          </p:nvSpPr>
          <p:spPr>
            <a:xfrm>
              <a:off x="117566" y="2129246"/>
              <a:ext cx="8574776" cy="420624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Pentagon 6"/>
          <p:cNvSpPr/>
          <p:nvPr/>
        </p:nvSpPr>
        <p:spPr>
          <a:xfrm>
            <a:off x="-544385" y="4064725"/>
            <a:ext cx="45719" cy="805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entagon 9"/>
          <p:cNvSpPr/>
          <p:nvPr/>
        </p:nvSpPr>
        <p:spPr>
          <a:xfrm flipH="1">
            <a:off x="4965105" y="1199604"/>
            <a:ext cx="3677688" cy="561703"/>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5143D"/>
                </a:solidFill>
                <a:latin typeface="Calibri" panose="020F0502020204030204" pitchFamily="34" charset="0"/>
              </a:rPr>
              <a:t>Business management</a:t>
            </a:r>
          </a:p>
        </p:txBody>
      </p:sp>
      <p:sp>
        <p:nvSpPr>
          <p:cNvPr id="24" name="Pentagon 23"/>
          <p:cNvSpPr/>
          <p:nvPr/>
        </p:nvSpPr>
        <p:spPr>
          <a:xfrm flipH="1">
            <a:off x="5622067" y="2351313"/>
            <a:ext cx="3020726" cy="561703"/>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CIO, CFO, CTO</a:t>
            </a:r>
          </a:p>
        </p:txBody>
      </p:sp>
      <p:sp>
        <p:nvSpPr>
          <p:cNvPr id="27" name="Pentagon 26"/>
          <p:cNvSpPr/>
          <p:nvPr/>
        </p:nvSpPr>
        <p:spPr>
          <a:xfrm flipH="1">
            <a:off x="7294401" y="5216433"/>
            <a:ext cx="1348392" cy="561703"/>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IT operation</a:t>
            </a:r>
          </a:p>
        </p:txBody>
      </p:sp>
      <p:sp>
        <p:nvSpPr>
          <p:cNvPr id="28" name="Pentagon 27"/>
          <p:cNvSpPr/>
          <p:nvPr/>
        </p:nvSpPr>
        <p:spPr>
          <a:xfrm flipH="1">
            <a:off x="6436489" y="3767545"/>
            <a:ext cx="2206304" cy="561703"/>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5143D"/>
                </a:solidFill>
                <a:latin typeface="Calibri" panose="020F0502020204030204" pitchFamily="34" charset="0"/>
              </a:rPr>
              <a:t>IT asset Manager</a:t>
            </a:r>
            <a:endParaRPr lang="en-GB" sz="1200" dirty="0">
              <a:solidFill>
                <a:srgbClr val="15143D"/>
              </a:solidFill>
              <a:latin typeface="Calibri" panose="020F0502020204030204" pitchFamily="34" charset="0"/>
            </a:endParaRPr>
          </a:p>
        </p:txBody>
      </p:sp>
    </p:spTree>
    <p:extLst>
      <p:ext uri="{BB962C8B-B14F-4D97-AF65-F5344CB8AC3E}">
        <p14:creationId xmlns:p14="http://schemas.microsoft.com/office/powerpoint/2010/main" val="360042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428399" y="9456"/>
            <a:ext cx="6318834" cy="268288"/>
          </a:xfrm>
        </p:spPr>
        <p:txBody>
          <a:bodyPr/>
          <a:lstStyle/>
          <a:p>
            <a:r>
              <a:rPr lang="en-GB" dirty="0"/>
              <a:t>General concept</a:t>
            </a:r>
          </a:p>
        </p:txBody>
      </p:sp>
      <p:sp>
        <p:nvSpPr>
          <p:cNvPr id="3" name="Pladsholder til tekst 2"/>
          <p:cNvSpPr>
            <a:spLocks noGrp="1"/>
          </p:cNvSpPr>
          <p:nvPr>
            <p:ph type="body" sz="quarter" idx="11"/>
          </p:nvPr>
        </p:nvSpPr>
        <p:spPr/>
        <p:txBody>
          <a:bodyPr/>
          <a:lstStyle/>
          <a:p>
            <a:r>
              <a:rPr lang="da-DK" dirty="0"/>
              <a:t>ITAM system</a:t>
            </a:r>
          </a:p>
        </p:txBody>
      </p:sp>
      <p:grpSp>
        <p:nvGrpSpPr>
          <p:cNvPr id="18" name="Gruppe 17"/>
          <p:cNvGrpSpPr/>
          <p:nvPr/>
        </p:nvGrpSpPr>
        <p:grpSpPr>
          <a:xfrm>
            <a:off x="1152362" y="901337"/>
            <a:ext cx="6839276" cy="5617029"/>
            <a:chOff x="1280629" y="901337"/>
            <a:chExt cx="6839276" cy="5617029"/>
          </a:xfrm>
        </p:grpSpPr>
        <p:cxnSp>
          <p:nvCxnSpPr>
            <p:cNvPr id="59" name="Vinklet forbindelse 58"/>
            <p:cNvCxnSpPr>
              <a:stCxn id="57" idx="3"/>
              <a:endCxn id="5" idx="3"/>
            </p:cNvCxnSpPr>
            <p:nvPr/>
          </p:nvCxnSpPr>
          <p:spPr>
            <a:xfrm flipH="1" flipV="1">
              <a:off x="6988629" y="1105046"/>
              <a:ext cx="222068" cy="4581776"/>
            </a:xfrm>
            <a:prstGeom prst="bentConnector3">
              <a:avLst>
                <a:gd name="adj1" fmla="val -350000"/>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62" name="Vinklet forbindelse 61"/>
            <p:cNvCxnSpPr>
              <a:stCxn id="11" idx="3"/>
              <a:endCxn id="10" idx="3"/>
            </p:cNvCxnSpPr>
            <p:nvPr/>
          </p:nvCxnSpPr>
          <p:spPr>
            <a:xfrm flipV="1">
              <a:off x="7027817" y="2483177"/>
              <a:ext cx="12700" cy="1354038"/>
            </a:xfrm>
            <a:prstGeom prst="bentConnector3">
              <a:avLst>
                <a:gd name="adj1" fmla="val 7457142"/>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26" name="Vinklet forbindelse 25"/>
            <p:cNvCxnSpPr>
              <a:stCxn id="13" idx="2"/>
            </p:cNvCxnSpPr>
            <p:nvPr/>
          </p:nvCxnSpPr>
          <p:spPr>
            <a:xfrm rot="16200000" flipH="1">
              <a:off x="3994101" y="4317671"/>
              <a:ext cx="280586" cy="1502228"/>
            </a:xfrm>
            <a:prstGeom prst="bentConnector2">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sp>
          <p:nvSpPr>
            <p:cNvPr id="5" name="Billedforklaring med nedadgående pil 4"/>
            <p:cNvSpPr/>
            <p:nvPr/>
          </p:nvSpPr>
          <p:spPr>
            <a:xfrm>
              <a:off x="2090057" y="901337"/>
              <a:ext cx="4898572" cy="627018"/>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Organisation strategic plan</a:t>
              </a:r>
            </a:p>
          </p:txBody>
        </p:sp>
        <p:sp>
          <p:nvSpPr>
            <p:cNvPr id="6" name="Rektangel 5"/>
            <p:cNvSpPr/>
            <p:nvPr/>
          </p:nvSpPr>
          <p:spPr>
            <a:xfrm>
              <a:off x="2076994" y="1567543"/>
              <a:ext cx="4950823" cy="4049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Asset Management Policy</a:t>
              </a:r>
            </a:p>
          </p:txBody>
        </p:sp>
        <p:sp>
          <p:nvSpPr>
            <p:cNvPr id="7" name="Nedadgående pil 6"/>
            <p:cNvSpPr/>
            <p:nvPr/>
          </p:nvSpPr>
          <p:spPr>
            <a:xfrm>
              <a:off x="3161212" y="1956428"/>
              <a:ext cx="548640" cy="2743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Nedadgående pil 7"/>
            <p:cNvSpPr/>
            <p:nvPr/>
          </p:nvSpPr>
          <p:spPr>
            <a:xfrm>
              <a:off x="5675095" y="1972492"/>
              <a:ext cx="548640" cy="2743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ktangel 8"/>
            <p:cNvSpPr/>
            <p:nvPr/>
          </p:nvSpPr>
          <p:spPr>
            <a:xfrm>
              <a:off x="2090057" y="2246812"/>
              <a:ext cx="2586446" cy="7810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Asset Management objectives &amp; Strategies</a:t>
              </a:r>
            </a:p>
          </p:txBody>
        </p:sp>
        <p:sp>
          <p:nvSpPr>
            <p:cNvPr id="10" name="Billedforklaring med nedadgående pil 9"/>
            <p:cNvSpPr/>
            <p:nvPr/>
          </p:nvSpPr>
          <p:spPr>
            <a:xfrm>
              <a:off x="4885508" y="2279468"/>
              <a:ext cx="2142309" cy="627018"/>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5143D"/>
                  </a:solidFill>
                  <a:latin typeface="Calibri" panose="020F0502020204030204" pitchFamily="34" charset="0"/>
                </a:rPr>
                <a:t>Development plan for management system</a:t>
              </a:r>
            </a:p>
          </p:txBody>
        </p:sp>
        <p:sp>
          <p:nvSpPr>
            <p:cNvPr id="11" name="Rektangel 10"/>
            <p:cNvSpPr/>
            <p:nvPr/>
          </p:nvSpPr>
          <p:spPr>
            <a:xfrm>
              <a:off x="4885508" y="2906486"/>
              <a:ext cx="2142309" cy="1861457"/>
            </a:xfrm>
            <a:prstGeom prst="rect">
              <a:avLst/>
            </a:prstGeom>
            <a:pattFill prst="wdUpDiag">
              <a:fgClr>
                <a:srgbClr val="FFFF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Asset Management capabilities</a:t>
              </a:r>
            </a:p>
            <a:p>
              <a:pPr algn="ctr"/>
              <a:r>
                <a:rPr lang="en-GB" sz="1100" dirty="0">
                  <a:solidFill>
                    <a:srgbClr val="15143D"/>
                  </a:solidFill>
                  <a:latin typeface="Calibri" panose="020F0502020204030204" pitchFamily="34" charset="0"/>
                </a:rPr>
                <a:t>(Processes, resources, competencies &amp; technologies</a:t>
              </a:r>
            </a:p>
          </p:txBody>
        </p:sp>
        <p:sp>
          <p:nvSpPr>
            <p:cNvPr id="12" name="Rektangel 11"/>
            <p:cNvSpPr/>
            <p:nvPr/>
          </p:nvSpPr>
          <p:spPr>
            <a:xfrm>
              <a:off x="2090057" y="3027847"/>
              <a:ext cx="2586446" cy="7810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Asset Management plans</a:t>
              </a:r>
            </a:p>
          </p:txBody>
        </p:sp>
        <p:sp>
          <p:nvSpPr>
            <p:cNvPr id="13" name="Rektangel 12"/>
            <p:cNvSpPr/>
            <p:nvPr/>
          </p:nvSpPr>
          <p:spPr>
            <a:xfrm>
              <a:off x="2090057" y="4147457"/>
              <a:ext cx="2586446" cy="7810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5143D"/>
                  </a:solidFill>
                  <a:latin typeface="Calibri" panose="020F0502020204030204" pitchFamily="34" charset="0"/>
                </a:rPr>
                <a:t>Lifecycle activities</a:t>
              </a:r>
            </a:p>
          </p:txBody>
        </p:sp>
        <p:sp>
          <p:nvSpPr>
            <p:cNvPr id="14" name="Nedadgående pil 13"/>
            <p:cNvSpPr/>
            <p:nvPr/>
          </p:nvSpPr>
          <p:spPr>
            <a:xfrm>
              <a:off x="3161212" y="3841009"/>
              <a:ext cx="548640" cy="2743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Venstrepil 14"/>
            <p:cNvSpPr/>
            <p:nvPr/>
          </p:nvSpPr>
          <p:spPr>
            <a:xfrm>
              <a:off x="4676503" y="3317966"/>
              <a:ext cx="209005" cy="23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Venstrepil 15"/>
            <p:cNvSpPr/>
            <p:nvPr/>
          </p:nvSpPr>
          <p:spPr>
            <a:xfrm>
              <a:off x="4676503" y="4354786"/>
              <a:ext cx="209005" cy="23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Højrepil 16"/>
            <p:cNvSpPr/>
            <p:nvPr/>
          </p:nvSpPr>
          <p:spPr>
            <a:xfrm>
              <a:off x="4676503" y="2390502"/>
              <a:ext cx="209005" cy="259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uppe 21"/>
            <p:cNvGrpSpPr/>
            <p:nvPr/>
          </p:nvGrpSpPr>
          <p:grpSpPr>
            <a:xfrm>
              <a:off x="5055325" y="4928492"/>
              <a:ext cx="2063932" cy="1472308"/>
              <a:chOff x="6903719" y="4798922"/>
              <a:chExt cx="2063932" cy="1157741"/>
            </a:xfrm>
            <a:solidFill>
              <a:srgbClr val="92D050"/>
            </a:solidFill>
          </p:grpSpPr>
          <p:sp>
            <p:nvSpPr>
              <p:cNvPr id="19" name="Ligebenet trapez 18"/>
              <p:cNvSpPr/>
              <p:nvPr/>
            </p:nvSpPr>
            <p:spPr>
              <a:xfrm>
                <a:off x="6903719" y="5564777"/>
                <a:ext cx="2063932" cy="391886"/>
              </a:xfrm>
              <a:prstGeom prst="trapezoi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5143D"/>
                    </a:solidFill>
                    <a:latin typeface="Calibri" panose="020F0502020204030204" pitchFamily="34" charset="0"/>
                  </a:rPr>
                  <a:t>Assets</a:t>
                </a:r>
              </a:p>
            </p:txBody>
          </p:sp>
          <p:sp>
            <p:nvSpPr>
              <p:cNvPr id="20" name="Ligebenet trapez 19"/>
              <p:cNvSpPr/>
              <p:nvPr/>
            </p:nvSpPr>
            <p:spPr>
              <a:xfrm>
                <a:off x="7023461" y="5172891"/>
                <a:ext cx="1813561" cy="391886"/>
              </a:xfrm>
              <a:prstGeom prst="trapezoi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5143D"/>
                    </a:solidFill>
                    <a:latin typeface="Calibri" panose="020F0502020204030204" pitchFamily="34" charset="0"/>
                  </a:rPr>
                  <a:t>Asset System</a:t>
                </a:r>
              </a:p>
            </p:txBody>
          </p:sp>
          <p:sp>
            <p:nvSpPr>
              <p:cNvPr id="21" name="Ligebenet trapez 20"/>
              <p:cNvSpPr/>
              <p:nvPr/>
            </p:nvSpPr>
            <p:spPr>
              <a:xfrm>
                <a:off x="7138850" y="4798922"/>
                <a:ext cx="1574075" cy="391886"/>
              </a:xfrm>
              <a:prstGeom prst="trapezoi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15143D"/>
                    </a:solidFill>
                    <a:latin typeface="Calibri" panose="020F0502020204030204" pitchFamily="34" charset="0"/>
                  </a:rPr>
                  <a:t>Portfolio</a:t>
                </a:r>
              </a:p>
            </p:txBody>
          </p:sp>
        </p:grpSp>
        <p:cxnSp>
          <p:nvCxnSpPr>
            <p:cNvPr id="31" name="Vinklet forbindelse 30"/>
            <p:cNvCxnSpPr/>
            <p:nvPr/>
          </p:nvCxnSpPr>
          <p:spPr>
            <a:xfrm rot="16200000" flipH="1">
              <a:off x="3817089" y="4457963"/>
              <a:ext cx="634609" cy="1502229"/>
            </a:xfrm>
            <a:prstGeom prst="bentConnector2">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35" name="Vinklet forbindelse 34"/>
            <p:cNvCxnSpPr/>
            <p:nvPr/>
          </p:nvCxnSpPr>
          <p:spPr>
            <a:xfrm rot="16200000" flipH="1">
              <a:off x="3653495" y="4621557"/>
              <a:ext cx="961798" cy="1502228"/>
            </a:xfrm>
            <a:prstGeom prst="bentConnector2">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38" name="Vinklet forbindelse 37"/>
            <p:cNvCxnSpPr/>
            <p:nvPr/>
          </p:nvCxnSpPr>
          <p:spPr>
            <a:xfrm rot="16200000" flipH="1">
              <a:off x="3444785" y="4775266"/>
              <a:ext cx="1342207" cy="1502230"/>
            </a:xfrm>
            <a:prstGeom prst="bentConnector2">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sp>
          <p:nvSpPr>
            <p:cNvPr id="40" name="Tekstfelt 39"/>
            <p:cNvSpPr txBox="1"/>
            <p:nvPr/>
          </p:nvSpPr>
          <p:spPr>
            <a:xfrm>
              <a:off x="3435532" y="5085966"/>
              <a:ext cx="1293224" cy="261610"/>
            </a:xfrm>
            <a:prstGeom prst="rect">
              <a:avLst/>
            </a:prstGeom>
            <a:noFill/>
          </p:spPr>
          <p:txBody>
            <a:bodyPr wrap="square" rtlCol="0">
              <a:spAutoFit/>
            </a:bodyPr>
            <a:lstStyle/>
            <a:p>
              <a:r>
                <a:rPr lang="en-GB" sz="1100" dirty="0">
                  <a:solidFill>
                    <a:srgbClr val="15143D"/>
                  </a:solidFill>
                  <a:latin typeface="Calibri" panose="020F0502020204030204" pitchFamily="34" charset="0"/>
                </a:rPr>
                <a:t>Acquire / Create</a:t>
              </a:r>
            </a:p>
          </p:txBody>
        </p:sp>
        <p:sp>
          <p:nvSpPr>
            <p:cNvPr id="42" name="Tekstfelt 41"/>
            <p:cNvSpPr txBox="1"/>
            <p:nvPr/>
          </p:nvSpPr>
          <p:spPr>
            <a:xfrm>
              <a:off x="3435531" y="5384167"/>
              <a:ext cx="1293224" cy="261610"/>
            </a:xfrm>
            <a:prstGeom prst="rect">
              <a:avLst/>
            </a:prstGeom>
            <a:noFill/>
          </p:spPr>
          <p:txBody>
            <a:bodyPr wrap="square" rtlCol="0">
              <a:spAutoFit/>
            </a:bodyPr>
            <a:lstStyle/>
            <a:p>
              <a:r>
                <a:rPr lang="en-GB" sz="1100" dirty="0">
                  <a:solidFill>
                    <a:srgbClr val="15143D"/>
                  </a:solidFill>
                  <a:latin typeface="Calibri" panose="020F0502020204030204" pitchFamily="34" charset="0"/>
                </a:rPr>
                <a:t>Utilise</a:t>
              </a:r>
            </a:p>
          </p:txBody>
        </p:sp>
        <p:sp>
          <p:nvSpPr>
            <p:cNvPr id="43" name="Tekstfelt 42"/>
            <p:cNvSpPr txBox="1"/>
            <p:nvPr/>
          </p:nvSpPr>
          <p:spPr>
            <a:xfrm>
              <a:off x="3435531" y="5732003"/>
              <a:ext cx="1293224" cy="261610"/>
            </a:xfrm>
            <a:prstGeom prst="rect">
              <a:avLst/>
            </a:prstGeom>
            <a:noFill/>
          </p:spPr>
          <p:txBody>
            <a:bodyPr wrap="square" rtlCol="0">
              <a:spAutoFit/>
            </a:bodyPr>
            <a:lstStyle/>
            <a:p>
              <a:r>
                <a:rPr lang="en-GB" sz="1100" dirty="0">
                  <a:solidFill>
                    <a:srgbClr val="15143D"/>
                  </a:solidFill>
                  <a:latin typeface="Calibri" panose="020F0502020204030204" pitchFamily="34" charset="0"/>
                </a:rPr>
                <a:t>Maintain</a:t>
              </a:r>
            </a:p>
          </p:txBody>
        </p:sp>
        <p:sp>
          <p:nvSpPr>
            <p:cNvPr id="44" name="Tekstfelt 43"/>
            <p:cNvSpPr txBox="1"/>
            <p:nvPr/>
          </p:nvSpPr>
          <p:spPr>
            <a:xfrm>
              <a:off x="3161212" y="6074375"/>
              <a:ext cx="1567543" cy="261610"/>
            </a:xfrm>
            <a:prstGeom prst="rect">
              <a:avLst/>
            </a:prstGeom>
            <a:noFill/>
          </p:spPr>
          <p:txBody>
            <a:bodyPr wrap="square" rtlCol="0">
              <a:spAutoFit/>
            </a:bodyPr>
            <a:lstStyle/>
            <a:p>
              <a:r>
                <a:rPr lang="en-GB" sz="1100" dirty="0">
                  <a:solidFill>
                    <a:srgbClr val="15143D"/>
                  </a:solidFill>
                  <a:latin typeface="Calibri" panose="020F0502020204030204" pitchFamily="34" charset="0"/>
                </a:rPr>
                <a:t>       Dispose of / Replace</a:t>
              </a:r>
            </a:p>
          </p:txBody>
        </p:sp>
        <p:cxnSp>
          <p:nvCxnSpPr>
            <p:cNvPr id="46" name="Vinklet forbindelse 45"/>
            <p:cNvCxnSpPr>
              <a:endCxn id="9" idx="1"/>
            </p:cNvCxnSpPr>
            <p:nvPr/>
          </p:nvCxnSpPr>
          <p:spPr>
            <a:xfrm rot="16200000" flipV="1">
              <a:off x="1017515" y="3709872"/>
              <a:ext cx="3216240" cy="1071155"/>
            </a:xfrm>
            <a:prstGeom prst="bentConnector4">
              <a:avLst>
                <a:gd name="adj1" fmla="val 471"/>
                <a:gd name="adj2" fmla="val 160365"/>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cxnSp>
          <p:nvCxnSpPr>
            <p:cNvPr id="52" name="Vinklet forbindelse 51"/>
            <p:cNvCxnSpPr>
              <a:endCxn id="12" idx="1"/>
            </p:cNvCxnSpPr>
            <p:nvPr/>
          </p:nvCxnSpPr>
          <p:spPr>
            <a:xfrm rot="16200000" flipV="1">
              <a:off x="1408033" y="4100390"/>
              <a:ext cx="2435205" cy="1071155"/>
            </a:xfrm>
            <a:prstGeom prst="bentConnector4">
              <a:avLst>
                <a:gd name="adj1" fmla="val 1214"/>
                <a:gd name="adj2" fmla="val 160365"/>
              </a:avLst>
            </a:prstGeom>
            <a:ln w="152400" cap="rnd">
              <a:solidFill>
                <a:schemeClr val="bg2">
                  <a:lumMod val="40000"/>
                  <a:lumOff val="60000"/>
                </a:schemeClr>
              </a:solidFill>
              <a:headEnd w="lg" len="lg"/>
              <a:tailEnd type="triangle" w="sm" len="sm"/>
            </a:ln>
          </p:spPr>
          <p:style>
            <a:lnRef idx="1">
              <a:schemeClr val="accent1"/>
            </a:lnRef>
            <a:fillRef idx="0">
              <a:schemeClr val="accent1"/>
            </a:fillRef>
            <a:effectRef idx="0">
              <a:schemeClr val="accent1"/>
            </a:effectRef>
            <a:fontRef idx="minor">
              <a:schemeClr val="tx1"/>
            </a:fontRef>
          </p:style>
        </p:cxnSp>
        <p:sp>
          <p:nvSpPr>
            <p:cNvPr id="56" name="Tekstfelt 55"/>
            <p:cNvSpPr txBox="1"/>
            <p:nvPr/>
          </p:nvSpPr>
          <p:spPr>
            <a:xfrm rot="16200000">
              <a:off x="47788" y="3545347"/>
              <a:ext cx="2773460" cy="307777"/>
            </a:xfrm>
            <a:prstGeom prst="rect">
              <a:avLst/>
            </a:prstGeom>
            <a:noFill/>
          </p:spPr>
          <p:txBody>
            <a:bodyPr wrap="square" rtlCol="0">
              <a:spAutoFit/>
            </a:bodyPr>
            <a:lstStyle/>
            <a:p>
              <a:r>
                <a:rPr lang="en-GB" sz="1400" dirty="0">
                  <a:solidFill>
                    <a:srgbClr val="15143D"/>
                  </a:solidFill>
                  <a:latin typeface="Calibri" panose="020F0502020204030204" pitchFamily="34" charset="0"/>
                </a:rPr>
                <a:t>Continual improvement</a:t>
              </a:r>
            </a:p>
          </p:txBody>
        </p:sp>
        <p:sp>
          <p:nvSpPr>
            <p:cNvPr id="57" name="Rektangel 56"/>
            <p:cNvSpPr/>
            <p:nvPr/>
          </p:nvSpPr>
          <p:spPr>
            <a:xfrm>
              <a:off x="4956266" y="4855277"/>
              <a:ext cx="2254431" cy="166308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5143D"/>
                </a:solidFill>
              </a:endParaRPr>
            </a:p>
          </p:txBody>
        </p:sp>
        <p:sp>
          <p:nvSpPr>
            <p:cNvPr id="64" name="Tekstfelt 63"/>
            <p:cNvSpPr txBox="1"/>
            <p:nvPr/>
          </p:nvSpPr>
          <p:spPr>
            <a:xfrm rot="5400000">
              <a:off x="7047410" y="3297032"/>
              <a:ext cx="1867992" cy="276999"/>
            </a:xfrm>
            <a:prstGeom prst="rect">
              <a:avLst/>
            </a:prstGeom>
            <a:noFill/>
          </p:spPr>
          <p:txBody>
            <a:bodyPr wrap="square" rtlCol="0">
              <a:spAutoFit/>
            </a:bodyPr>
            <a:lstStyle/>
            <a:p>
              <a:r>
                <a:rPr lang="en-GB" sz="1200" dirty="0">
                  <a:solidFill>
                    <a:srgbClr val="15143D"/>
                  </a:solidFill>
                  <a:latin typeface="Calibri" panose="020F0502020204030204" pitchFamily="34" charset="0"/>
                </a:rPr>
                <a:t>Continual improvement</a:t>
              </a:r>
            </a:p>
          </p:txBody>
        </p:sp>
        <p:sp>
          <p:nvSpPr>
            <p:cNvPr id="65" name="Højrepil 64"/>
            <p:cNvSpPr/>
            <p:nvPr/>
          </p:nvSpPr>
          <p:spPr>
            <a:xfrm>
              <a:off x="7119257" y="3116875"/>
              <a:ext cx="540769" cy="43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4711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General concept</a:t>
            </a:r>
            <a:endParaRPr lang="da-DK" dirty="0"/>
          </a:p>
        </p:txBody>
      </p:sp>
      <p:sp>
        <p:nvSpPr>
          <p:cNvPr id="3" name="Pladsholder til tekst 2"/>
          <p:cNvSpPr>
            <a:spLocks noGrp="1"/>
          </p:cNvSpPr>
          <p:nvPr>
            <p:ph type="body" sz="quarter" idx="11"/>
          </p:nvPr>
        </p:nvSpPr>
        <p:spPr/>
        <p:txBody>
          <a:bodyPr/>
          <a:lstStyle/>
          <a:p>
            <a:r>
              <a:rPr lang="en-US" dirty="0"/>
              <a:t>Best practice – ISO19770</a:t>
            </a:r>
          </a:p>
        </p:txBody>
      </p:sp>
      <p:sp>
        <p:nvSpPr>
          <p:cNvPr id="4" name="Pladsholder til tekst 3"/>
          <p:cNvSpPr>
            <a:spLocks noGrp="1"/>
          </p:cNvSpPr>
          <p:nvPr>
            <p:ph type="body" sz="quarter" idx="12"/>
          </p:nvPr>
        </p:nvSpPr>
        <p:spPr>
          <a:xfrm>
            <a:off x="348457" y="819150"/>
            <a:ext cx="8447087" cy="5648325"/>
          </a:xfrm>
        </p:spPr>
        <p:txBody>
          <a:bodyPr/>
          <a:lstStyle/>
          <a:p>
            <a:pPr>
              <a:spcBef>
                <a:spcPct val="0"/>
              </a:spcBef>
            </a:pPr>
            <a:endParaRPr lang="en-US" altLang="da-DK" sz="2400" dirty="0">
              <a:cs typeface="Arial" charset="0"/>
            </a:endParaRPr>
          </a:p>
          <a:p>
            <a:pPr>
              <a:spcBef>
                <a:spcPct val="0"/>
              </a:spcBef>
            </a:pPr>
            <a:r>
              <a:rPr lang="en-US" altLang="da-DK" sz="2400" dirty="0">
                <a:cs typeface="Arial" charset="0"/>
              </a:rPr>
              <a:t>ISO19770 purpose</a:t>
            </a:r>
          </a:p>
          <a:p>
            <a:endParaRPr lang="da-DK" dirty="0">
              <a:solidFill>
                <a:schemeClr val="tx1"/>
              </a:solidFill>
            </a:endParaRPr>
          </a:p>
        </p:txBody>
      </p:sp>
      <p:sp>
        <p:nvSpPr>
          <p:cNvPr id="6" name="Pladsholder til tekst 1"/>
          <p:cNvSpPr txBox="1">
            <a:spLocks/>
          </p:cNvSpPr>
          <p:nvPr/>
        </p:nvSpPr>
        <p:spPr>
          <a:xfrm>
            <a:off x="914400" y="1481138"/>
            <a:ext cx="7900988" cy="4810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kern="0" dirty="0"/>
          </a:p>
          <a:p>
            <a:pPr>
              <a:defRPr/>
            </a:pPr>
            <a:endParaRPr lang="en-US" kern="0" dirty="0"/>
          </a:p>
        </p:txBody>
      </p:sp>
      <p:sp>
        <p:nvSpPr>
          <p:cNvPr id="7" name="Pladsholder til tekst 4"/>
          <p:cNvSpPr txBox="1">
            <a:spLocks/>
          </p:cNvSpPr>
          <p:nvPr/>
        </p:nvSpPr>
        <p:spPr>
          <a:xfrm>
            <a:off x="348457" y="2540874"/>
            <a:ext cx="8447087" cy="1776253"/>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txBody>
          <a:bodyPr anchor="ctr"/>
          <a:lstStyle>
            <a:lvl1pPr marL="0" indent="0" algn="l" rtl="0" eaLnBrk="0" fontAlgn="base" hangingPunct="0">
              <a:spcBef>
                <a:spcPts val="0"/>
              </a:spcBef>
              <a:spcAft>
                <a:spcPts val="838"/>
              </a:spcAft>
              <a:buNone/>
              <a:defRPr sz="1800" b="1">
                <a:solidFill>
                  <a:srgbClr val="15143D"/>
                </a:solidFill>
                <a:latin typeface="Calibri" panose="020F0502020204030204" pitchFamily="34" charset="0"/>
                <a:ea typeface="+mn-ea"/>
                <a:cs typeface="+mn-cs"/>
              </a:defRPr>
            </a:lvl1pPr>
            <a:lvl2pPr marL="0" indent="0" algn="l" rtl="0" eaLnBrk="0" fontAlgn="base" hangingPunct="0">
              <a:spcBef>
                <a:spcPts val="0"/>
              </a:spcBef>
              <a:spcAft>
                <a:spcPts val="838"/>
              </a:spcAft>
              <a:buNone/>
              <a:defRPr sz="1600">
                <a:solidFill>
                  <a:srgbClr val="15143D"/>
                </a:solidFill>
                <a:latin typeface="Calibri" panose="020F0502020204030204" pitchFamily="34" charset="0"/>
              </a:defRPr>
            </a:lvl2pPr>
            <a:lvl3pPr marL="457200" indent="-342000" algn="l" rtl="0" eaLnBrk="0" fontAlgn="base" hangingPunct="0">
              <a:spcBef>
                <a:spcPts val="0"/>
              </a:spcBef>
              <a:spcAft>
                <a:spcPts val="838"/>
              </a:spcAft>
              <a:buFont typeface="Wingdings 3" pitchFamily="18" charset="2"/>
              <a:buChar char=""/>
              <a:defRPr sz="1400">
                <a:solidFill>
                  <a:srgbClr val="15143D"/>
                </a:solidFill>
                <a:latin typeface="Calibri" panose="020F0502020204030204" pitchFamily="34" charset="0"/>
              </a:defRPr>
            </a:lvl3pPr>
            <a:lvl4pPr marL="914400" indent="-342000" algn="l" rtl="0" eaLnBrk="0" fontAlgn="base" hangingPunct="0">
              <a:spcBef>
                <a:spcPts val="0"/>
              </a:spcBef>
              <a:spcAft>
                <a:spcPts val="838"/>
              </a:spcAft>
              <a:buSzPct val="80000"/>
              <a:buFont typeface="Wingdings 3" pitchFamily="18" charset="2"/>
              <a:buChar char=""/>
              <a:defRPr sz="1200">
                <a:solidFill>
                  <a:srgbClr val="15143D"/>
                </a:solidFill>
                <a:latin typeface="Calibri" panose="020F0502020204030204" pitchFamily="34" charset="0"/>
              </a:defRPr>
            </a:lvl4pPr>
            <a:lvl5pPr marL="1440000" indent="-342000" algn="l" rtl="0" eaLnBrk="0" fontAlgn="base" hangingPunct="0">
              <a:spcBef>
                <a:spcPts val="0"/>
              </a:spcBef>
              <a:spcAft>
                <a:spcPts val="838"/>
              </a:spcAft>
              <a:buSzPct val="100000"/>
              <a:buFont typeface="Wingdings 3" pitchFamily="18" charset="2"/>
              <a:buChar char=""/>
              <a:defRPr sz="1100">
                <a:solidFill>
                  <a:srgbClr val="15143D"/>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0"/>
              </a:spcBef>
            </a:pPr>
            <a:r>
              <a:rPr lang="en-US" dirty="0"/>
              <a:t>IEC 19770</a:t>
            </a:r>
            <a:r>
              <a:rPr lang="en-US" b="0" baseline="30000" dirty="0"/>
              <a:t> </a:t>
            </a:r>
            <a:r>
              <a:rPr lang="en-US" b="0" dirty="0"/>
              <a:t>family of standards for IT asset management (ITAM) address both the processes and technology for managing software assets and related IT assets. Broadly speaking, the standard family belongs to the set of (or SAM) standards and is integrated with other Management System Standards.</a:t>
            </a:r>
            <a:endParaRPr lang="da-DK" altLang="da-DK" sz="2400" dirty="0">
              <a:cs typeface="Arial" charset="0"/>
            </a:endParaRPr>
          </a:p>
        </p:txBody>
      </p:sp>
    </p:spTree>
    <p:extLst>
      <p:ext uri="{BB962C8B-B14F-4D97-AF65-F5344CB8AC3E}">
        <p14:creationId xmlns:p14="http://schemas.microsoft.com/office/powerpoint/2010/main" val="78290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General concept</a:t>
            </a:r>
          </a:p>
          <a:p>
            <a:endParaRPr lang="en-GB" dirty="0"/>
          </a:p>
        </p:txBody>
      </p:sp>
      <p:sp>
        <p:nvSpPr>
          <p:cNvPr id="3" name="Pladsholder til tekst 2"/>
          <p:cNvSpPr>
            <a:spLocks noGrp="1"/>
          </p:cNvSpPr>
          <p:nvPr>
            <p:ph type="body" sz="quarter" idx="11"/>
          </p:nvPr>
        </p:nvSpPr>
        <p:spPr/>
        <p:txBody>
          <a:bodyPr/>
          <a:lstStyle/>
          <a:p>
            <a:r>
              <a:rPr lang="en-GB" dirty="0"/>
              <a:t>Service Management best practice</a:t>
            </a:r>
          </a:p>
        </p:txBody>
      </p:sp>
      <p:sp>
        <p:nvSpPr>
          <p:cNvPr id="6" name="Pladsholder til tekst 1"/>
          <p:cNvSpPr txBox="1">
            <a:spLocks/>
          </p:cNvSpPr>
          <p:nvPr/>
        </p:nvSpPr>
        <p:spPr>
          <a:xfrm>
            <a:off x="914400" y="1481138"/>
            <a:ext cx="7900988" cy="4810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kern="0" dirty="0"/>
          </a:p>
          <a:p>
            <a:pPr>
              <a:defRPr/>
            </a:pPr>
            <a:endParaRPr lang="en-US" kern="0" dirty="0"/>
          </a:p>
        </p:txBody>
      </p:sp>
      <p:sp>
        <p:nvSpPr>
          <p:cNvPr id="5" name="Tekstfelt 4"/>
          <p:cNvSpPr txBox="1"/>
          <p:nvPr/>
        </p:nvSpPr>
        <p:spPr>
          <a:xfrm>
            <a:off x="298580" y="1070044"/>
            <a:ext cx="8712415" cy="5632311"/>
          </a:xfrm>
          <a:prstGeom prst="rect">
            <a:avLst/>
          </a:prstGeom>
          <a:noFill/>
        </p:spPr>
        <p:txBody>
          <a:bodyPr wrap="square" rtlCol="0">
            <a:spAutoFit/>
          </a:bodyPr>
          <a:lstStyle/>
          <a:p>
            <a:r>
              <a:rPr lang="en-GB" sz="2400" dirty="0">
                <a:solidFill>
                  <a:srgbClr val="15143D"/>
                </a:solidFill>
                <a:latin typeface="Calibri" panose="020F0502020204030204" pitchFamily="34" charset="0"/>
              </a:rPr>
              <a:t>Service Management best practice e.g. ITIL (formally known as Information Technology Infrastructure Library):</a:t>
            </a:r>
          </a:p>
          <a:p>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The most widely accepted approach to IT service management in the world. </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Provides a cohesive set of best practices, drawn from the public and private sectors internationally.</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Aligns IT services with the needs of business through a set of practices each covering an area of the service management lifecycle.</a:t>
            </a:r>
          </a:p>
          <a:p>
            <a:pPr marL="342900" indent="-342900">
              <a:buFont typeface="Wingdings" panose="05000000000000000000" pitchFamily="2" charset="2"/>
              <a:buChar char="§"/>
            </a:pPr>
            <a:endParaRPr lang="en-GB" sz="2400" dirty="0">
              <a:solidFill>
                <a:srgbClr val="15143D"/>
              </a:solidFill>
              <a:latin typeface="Calibri" panose="020F0502020204030204" pitchFamily="34" charset="0"/>
            </a:endParaRPr>
          </a:p>
          <a:p>
            <a:pPr marL="342900" indent="-342900">
              <a:buFont typeface="Wingdings" panose="05000000000000000000" pitchFamily="2" charset="2"/>
              <a:buChar char="§"/>
            </a:pPr>
            <a:r>
              <a:rPr lang="en-GB" sz="2400" dirty="0">
                <a:solidFill>
                  <a:srgbClr val="15143D"/>
                </a:solidFill>
                <a:latin typeface="Calibri" panose="020F0502020204030204" pitchFamily="34" charset="0"/>
              </a:rPr>
              <a:t>Allows the organisation to establish a baseline from which it can plan, implement and measure.</a:t>
            </a:r>
          </a:p>
        </p:txBody>
      </p:sp>
    </p:spTree>
    <p:extLst>
      <p:ext uri="{BB962C8B-B14F-4D97-AF65-F5344CB8AC3E}">
        <p14:creationId xmlns:p14="http://schemas.microsoft.com/office/powerpoint/2010/main" val="2739690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General concept</a:t>
            </a:r>
          </a:p>
        </p:txBody>
      </p:sp>
      <p:sp>
        <p:nvSpPr>
          <p:cNvPr id="3" name="Pladsholder til tekst 2"/>
          <p:cNvSpPr>
            <a:spLocks noGrp="1"/>
          </p:cNvSpPr>
          <p:nvPr>
            <p:ph type="body" sz="quarter" idx="11"/>
          </p:nvPr>
        </p:nvSpPr>
        <p:spPr/>
        <p:txBody>
          <a:bodyPr/>
          <a:lstStyle/>
          <a:p>
            <a:r>
              <a:rPr lang="en-GB" dirty="0"/>
              <a:t>ITAM best practices</a:t>
            </a:r>
          </a:p>
        </p:txBody>
      </p:sp>
      <p:sp>
        <p:nvSpPr>
          <p:cNvPr id="5" name="Tekstfelt 4"/>
          <p:cNvSpPr txBox="1"/>
          <p:nvPr/>
        </p:nvSpPr>
        <p:spPr>
          <a:xfrm>
            <a:off x="407969" y="966697"/>
            <a:ext cx="8122420" cy="707886"/>
          </a:xfrm>
          <a:prstGeom prst="rect">
            <a:avLst/>
          </a:prstGeom>
          <a:noFill/>
        </p:spPr>
        <p:txBody>
          <a:bodyPr wrap="square" rtlCol="0">
            <a:spAutoFit/>
          </a:bodyPr>
          <a:lstStyle/>
          <a:p>
            <a:r>
              <a:rPr lang="en-GB" sz="2000" b="1" dirty="0">
                <a:solidFill>
                  <a:srgbClr val="15143D"/>
                </a:solidFill>
                <a:latin typeface="Calibri" panose="020F0502020204030204" pitchFamily="34" charset="0"/>
              </a:rPr>
              <a:t>The interaction between Asset Management and Service Management can be regarded as a car with its components and the engine to run these:</a:t>
            </a:r>
          </a:p>
        </p:txBody>
      </p:sp>
      <p:pic>
        <p:nvPicPr>
          <p:cNvPr id="2050" name="Picture 2" descr="Bil Jeep CJ-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3384823"/>
            <a:ext cx="5238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5739063" y="1863139"/>
            <a:ext cx="2526631" cy="1754326"/>
          </a:xfrm>
          <a:prstGeom prst="rect">
            <a:avLst/>
          </a:prstGeom>
          <a:noFill/>
        </p:spPr>
        <p:txBody>
          <a:bodyPr wrap="square" rtlCol="0">
            <a:spAutoFit/>
          </a:bodyPr>
          <a:lstStyle/>
          <a:p>
            <a:r>
              <a:rPr lang="en-GB" b="1" dirty="0">
                <a:solidFill>
                  <a:srgbClr val="15143D"/>
                </a:solidFill>
                <a:latin typeface="Calibri" panose="020F0502020204030204" pitchFamily="34" charset="0"/>
              </a:rPr>
              <a:t>Service Management </a:t>
            </a:r>
            <a:r>
              <a:rPr lang="en-GB" dirty="0">
                <a:solidFill>
                  <a:srgbClr val="15143D"/>
                </a:solidFill>
                <a:latin typeface="Calibri" panose="020F0502020204030204" pitchFamily="34" charset="0"/>
              </a:rPr>
              <a:t>is the engine enabling the Asset Lifecycle to run throughout the lifecycle by control of the assets.</a:t>
            </a:r>
          </a:p>
          <a:p>
            <a:endParaRPr lang="en-GB" dirty="0">
              <a:solidFill>
                <a:srgbClr val="15143D"/>
              </a:solidFill>
            </a:endParaRPr>
          </a:p>
        </p:txBody>
      </p:sp>
      <p:cxnSp>
        <p:nvCxnSpPr>
          <p:cNvPr id="8" name="Lige pilforbindelse 7"/>
          <p:cNvCxnSpPr/>
          <p:nvPr/>
        </p:nvCxnSpPr>
        <p:spPr>
          <a:xfrm flipH="1">
            <a:off x="6352675" y="3573379"/>
            <a:ext cx="228599" cy="505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kstfelt 9"/>
          <p:cNvSpPr txBox="1"/>
          <p:nvPr/>
        </p:nvSpPr>
        <p:spPr>
          <a:xfrm>
            <a:off x="390175" y="1847337"/>
            <a:ext cx="2798193" cy="2031325"/>
          </a:xfrm>
          <a:prstGeom prst="rect">
            <a:avLst/>
          </a:prstGeom>
          <a:noFill/>
        </p:spPr>
        <p:txBody>
          <a:bodyPr wrap="square" rtlCol="0">
            <a:spAutoFit/>
          </a:bodyPr>
          <a:lstStyle/>
          <a:p>
            <a:r>
              <a:rPr lang="en-GB" b="1" dirty="0">
                <a:solidFill>
                  <a:srgbClr val="15143D"/>
                </a:solidFill>
                <a:latin typeface="Calibri" panose="020F0502020204030204" pitchFamily="34" charset="0"/>
              </a:rPr>
              <a:t>Asset Management </a:t>
            </a:r>
            <a:r>
              <a:rPr lang="en-GB" dirty="0">
                <a:solidFill>
                  <a:srgbClr val="15143D"/>
                </a:solidFill>
                <a:latin typeface="Calibri" panose="020F0502020204030204" pitchFamily="34" charset="0"/>
              </a:rPr>
              <a:t>is the construction of all the components being a part of the asset lifecycle from planning and purchase to disposal. </a:t>
            </a:r>
          </a:p>
          <a:p>
            <a:endParaRPr lang="en-GB" dirty="0">
              <a:solidFill>
                <a:srgbClr val="15143D"/>
              </a:solidFill>
            </a:endParaRPr>
          </a:p>
        </p:txBody>
      </p:sp>
      <p:cxnSp>
        <p:nvCxnSpPr>
          <p:cNvPr id="12" name="Lige pilforbindelse 11"/>
          <p:cNvCxnSpPr/>
          <p:nvPr/>
        </p:nvCxnSpPr>
        <p:spPr>
          <a:xfrm>
            <a:off x="1685883" y="3461326"/>
            <a:ext cx="370882" cy="416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3203897" y="2778021"/>
            <a:ext cx="321356" cy="372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a:off x="1055202" y="3934326"/>
            <a:ext cx="977152" cy="1239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35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5"/>
          <p:cNvSpPr>
            <a:spLocks noChangeArrowheads="1"/>
          </p:cNvSpPr>
          <p:nvPr/>
        </p:nvSpPr>
        <p:spPr bwMode="auto">
          <a:xfrm>
            <a:off x="692138" y="5176838"/>
            <a:ext cx="1252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dirty="0">
                <a:solidFill>
                  <a:schemeClr val="bg1"/>
                </a:solidFill>
              </a:rPr>
              <a:t>.</a:t>
            </a:r>
          </a:p>
        </p:txBody>
      </p:sp>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1020418" y="2272708"/>
            <a:ext cx="74417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4400" dirty="0">
                <a:solidFill>
                  <a:srgbClr val="15143D"/>
                </a:solidFill>
                <a:latin typeface="Calibri" panose="020F0502020204030204" pitchFamily="34" charset="0"/>
              </a:rPr>
              <a:t>ITAM models</a:t>
            </a:r>
          </a:p>
        </p:txBody>
      </p:sp>
    </p:spTree>
    <p:extLst>
      <p:ext uri="{BB962C8B-B14F-4D97-AF65-F5344CB8AC3E}">
        <p14:creationId xmlns:p14="http://schemas.microsoft.com/office/powerpoint/2010/main" val="86961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ITAM models</a:t>
            </a:r>
          </a:p>
        </p:txBody>
      </p:sp>
      <p:sp>
        <p:nvSpPr>
          <p:cNvPr id="3" name="Pladsholder til tekst 2"/>
          <p:cNvSpPr>
            <a:spLocks noGrp="1"/>
          </p:cNvSpPr>
          <p:nvPr>
            <p:ph type="body" sz="quarter" idx="11"/>
          </p:nvPr>
        </p:nvSpPr>
        <p:spPr/>
        <p:txBody>
          <a:bodyPr/>
          <a:lstStyle/>
          <a:p>
            <a:r>
              <a:rPr lang="en-GB" dirty="0"/>
              <a:t>ITAM best practices</a:t>
            </a:r>
          </a:p>
        </p:txBody>
      </p:sp>
      <p:sp>
        <p:nvSpPr>
          <p:cNvPr id="6" name="Rektangel 5"/>
          <p:cNvSpPr/>
          <p:nvPr/>
        </p:nvSpPr>
        <p:spPr>
          <a:xfrm>
            <a:off x="3882663" y="5613117"/>
            <a:ext cx="141642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5143D"/>
                </a:solidFill>
                <a:latin typeface="Calibri" panose="020F0502020204030204" pitchFamily="34" charset="0"/>
              </a:rPr>
              <a:t>ITAM Best Practices</a:t>
            </a:r>
          </a:p>
        </p:txBody>
      </p:sp>
      <p:sp>
        <p:nvSpPr>
          <p:cNvPr id="7" name="Tekstfelt 6"/>
          <p:cNvSpPr txBox="1"/>
          <p:nvPr/>
        </p:nvSpPr>
        <p:spPr>
          <a:xfrm rot="3182871">
            <a:off x="2961756" y="2208206"/>
            <a:ext cx="2111116" cy="373225"/>
          </a:xfrm>
          <a:prstGeom prst="rect">
            <a:avLst/>
          </a:prstGeom>
          <a:noFill/>
        </p:spPr>
        <p:txBody>
          <a:bodyPr wrap="square" rtlCol="0">
            <a:spAutoFit/>
          </a:bodyPr>
          <a:lstStyle/>
          <a:p>
            <a:r>
              <a:rPr lang="en-GB" b="1" dirty="0">
                <a:solidFill>
                  <a:srgbClr val="15143D"/>
                </a:solidFill>
                <a:latin typeface="Calibri" panose="020F0502020204030204" pitchFamily="34" charset="0"/>
              </a:rPr>
              <a:t>ISO55000</a:t>
            </a:r>
          </a:p>
        </p:txBody>
      </p:sp>
      <p:sp>
        <p:nvSpPr>
          <p:cNvPr id="8" name="Tekstfelt 7"/>
          <p:cNvSpPr txBox="1"/>
          <p:nvPr/>
        </p:nvSpPr>
        <p:spPr>
          <a:xfrm rot="18171485">
            <a:off x="4121248" y="1326774"/>
            <a:ext cx="2509634" cy="646331"/>
          </a:xfrm>
          <a:prstGeom prst="rect">
            <a:avLst/>
          </a:prstGeom>
          <a:noFill/>
        </p:spPr>
        <p:txBody>
          <a:bodyPr wrap="square" rtlCol="0">
            <a:spAutoFit/>
          </a:bodyPr>
          <a:lstStyle/>
          <a:p>
            <a:r>
              <a:rPr lang="en-GB" b="1" dirty="0">
                <a:solidFill>
                  <a:srgbClr val="15143D"/>
                </a:solidFill>
                <a:latin typeface="Calibri" panose="020F0502020204030204" pitchFamily="34" charset="0"/>
              </a:rPr>
              <a:t>IT Service Management  Best Practice</a:t>
            </a:r>
          </a:p>
        </p:txBody>
      </p:sp>
      <p:pic>
        <p:nvPicPr>
          <p:cNvPr id="1026" name="Picture 2" descr="http://www.gratisskole.dk/sdata/minipic/015/01545-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028" y="275561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felt 8"/>
          <p:cNvSpPr txBox="1"/>
          <p:nvPr/>
        </p:nvSpPr>
        <p:spPr>
          <a:xfrm rot="3182871">
            <a:off x="2354661" y="2280892"/>
            <a:ext cx="2111116" cy="373225"/>
          </a:xfrm>
          <a:prstGeom prst="rect">
            <a:avLst/>
          </a:prstGeom>
          <a:noFill/>
        </p:spPr>
        <p:txBody>
          <a:bodyPr wrap="square" rtlCol="0">
            <a:spAutoFit/>
          </a:bodyPr>
          <a:lstStyle/>
          <a:p>
            <a:r>
              <a:rPr lang="en-GB" b="1" dirty="0">
                <a:solidFill>
                  <a:srgbClr val="15143D"/>
                </a:solidFill>
                <a:latin typeface="Calibri" panose="020F0502020204030204" pitchFamily="34" charset="0"/>
              </a:rPr>
              <a:t>ISO19770</a:t>
            </a:r>
          </a:p>
        </p:txBody>
      </p:sp>
    </p:spTree>
    <p:extLst>
      <p:ext uri="{BB962C8B-B14F-4D97-AF65-F5344CB8AC3E}">
        <p14:creationId xmlns:p14="http://schemas.microsoft.com/office/powerpoint/2010/main" val="325472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Present yourself</a:t>
            </a:r>
          </a:p>
        </p:txBody>
      </p:sp>
      <p:sp>
        <p:nvSpPr>
          <p:cNvPr id="79876" name="Text Placeholder 3"/>
          <p:cNvSpPr>
            <a:spLocks noGrp="1"/>
          </p:cNvSpPr>
          <p:nvPr>
            <p:ph type="body" sz="quarter" idx="12"/>
          </p:nvPr>
        </p:nvSpPr>
        <p:spPr bwMode="auto">
          <a:xfrm>
            <a:off x="370390" y="1007040"/>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da-DK" sz="2400" dirty="0">
                <a:cs typeface="Arial" charset="0"/>
              </a:rPr>
              <a:t>Introductions</a:t>
            </a:r>
          </a:p>
          <a:p>
            <a:pPr lvl="1">
              <a:spcBef>
                <a:spcPct val="0"/>
              </a:spcBef>
            </a:pPr>
            <a:r>
              <a:rPr lang="en-US" altLang="da-DK" sz="2400" dirty="0">
                <a:cs typeface="Arial" charset="0"/>
              </a:rPr>
              <a:t>We would like to get to know you. Please share with the class:</a:t>
            </a:r>
          </a:p>
          <a:p>
            <a:pPr lvl="2">
              <a:buFont typeface="Arial" charset="0"/>
              <a:buChar char="•"/>
            </a:pPr>
            <a:r>
              <a:rPr lang="en-US" altLang="da-DK" sz="2000" dirty="0">
                <a:cs typeface="Arial" charset="0"/>
              </a:rPr>
              <a:t>Your name</a:t>
            </a:r>
          </a:p>
          <a:p>
            <a:pPr lvl="2">
              <a:buFont typeface="Arial" charset="0"/>
              <a:buChar char="•"/>
            </a:pPr>
            <a:r>
              <a:rPr lang="en-US" altLang="da-DK" sz="2000" dirty="0">
                <a:cs typeface="Arial" charset="0"/>
              </a:rPr>
              <a:t>Your profession</a:t>
            </a:r>
          </a:p>
          <a:p>
            <a:pPr lvl="2">
              <a:buFont typeface="Arial" charset="0"/>
              <a:buChar char="•"/>
            </a:pPr>
            <a:r>
              <a:rPr lang="en-US" altLang="da-DK" sz="2000" dirty="0">
                <a:cs typeface="Arial" charset="0"/>
              </a:rPr>
              <a:t>Your role</a:t>
            </a:r>
          </a:p>
          <a:p>
            <a:pPr lvl="2">
              <a:buFont typeface="Arial" charset="0"/>
              <a:buChar char="•"/>
            </a:pPr>
            <a:r>
              <a:rPr lang="en-US" altLang="da-DK" sz="2000" dirty="0">
                <a:cs typeface="Arial" charset="0"/>
              </a:rPr>
              <a:t>Your background in IT</a:t>
            </a:r>
          </a:p>
          <a:p>
            <a:pPr lvl="2">
              <a:buFont typeface="Arial" charset="0"/>
              <a:buChar char="•"/>
            </a:pPr>
            <a:r>
              <a:rPr lang="en-US" altLang="da-DK" sz="2000" dirty="0">
                <a:cs typeface="Arial" charset="0"/>
              </a:rPr>
              <a:t>Your experience with Asset Management</a:t>
            </a:r>
          </a:p>
          <a:p>
            <a:pPr lvl="2">
              <a:buFont typeface="Arial" charset="0"/>
              <a:buChar char="•"/>
            </a:pPr>
            <a:r>
              <a:rPr lang="en-US" altLang="da-DK" sz="2000" dirty="0">
                <a:cs typeface="Arial" charset="0"/>
              </a:rPr>
              <a:t>Why are you here</a:t>
            </a:r>
          </a:p>
          <a:p>
            <a:pPr lvl="2">
              <a:buFont typeface="Arial" charset="0"/>
              <a:buChar char="•"/>
            </a:pPr>
            <a:r>
              <a:rPr lang="en-US" altLang="da-DK" sz="2000" dirty="0">
                <a:cs typeface="Arial" charset="0"/>
              </a:rPr>
              <a:t>What you expect to learn over the next 2 days</a:t>
            </a:r>
          </a:p>
          <a:p>
            <a:pPr>
              <a:spcBef>
                <a:spcPct val="0"/>
              </a:spcBef>
            </a:pPr>
            <a:endParaRPr lang="en-US" dirty="0"/>
          </a:p>
        </p:txBody>
      </p:sp>
      <p:sp>
        <p:nvSpPr>
          <p:cNvPr id="2" name="Pladsholder til tekst 1"/>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889961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ITAM Models</a:t>
            </a:r>
          </a:p>
        </p:txBody>
      </p:sp>
      <p:sp>
        <p:nvSpPr>
          <p:cNvPr id="3" name="Pladsholder til tekst 2"/>
          <p:cNvSpPr>
            <a:spLocks noGrp="1"/>
          </p:cNvSpPr>
          <p:nvPr>
            <p:ph type="body" sz="quarter" idx="11"/>
          </p:nvPr>
        </p:nvSpPr>
        <p:spPr/>
        <p:txBody>
          <a:bodyPr/>
          <a:lstStyle/>
          <a:p>
            <a:r>
              <a:rPr lang="da-DK" dirty="0"/>
              <a:t>ITAMOrg Best </a:t>
            </a:r>
            <a:r>
              <a:rPr lang="da-DK" dirty="0" err="1"/>
              <a:t>Practice</a:t>
            </a:r>
            <a:endParaRPr lang="da-DK" dirty="0"/>
          </a:p>
        </p:txBody>
      </p:sp>
      <p:pic>
        <p:nvPicPr>
          <p:cNvPr id="9" name="Billede 8"/>
          <p:cNvPicPr>
            <a:picLocks noChangeAspect="1"/>
          </p:cNvPicPr>
          <p:nvPr/>
        </p:nvPicPr>
        <p:blipFill>
          <a:blip r:embed="rId3"/>
          <a:stretch>
            <a:fillRect/>
          </a:stretch>
        </p:blipFill>
        <p:spPr>
          <a:xfrm>
            <a:off x="0" y="822607"/>
            <a:ext cx="8984343" cy="5436659"/>
          </a:xfrm>
          <a:prstGeom prst="rect">
            <a:avLst/>
          </a:prstGeom>
        </p:spPr>
      </p:pic>
      <p:sp>
        <p:nvSpPr>
          <p:cNvPr id="4" name="Tekstfelt 3">
            <a:extLst>
              <a:ext uri="{FF2B5EF4-FFF2-40B4-BE49-F238E27FC236}">
                <a16:creationId xmlns:a16="http://schemas.microsoft.com/office/drawing/2014/main" id="{A3D019F0-B6B2-4A3F-A710-1690C0597F61}"/>
              </a:ext>
            </a:extLst>
          </p:cNvPr>
          <p:cNvSpPr txBox="1"/>
          <p:nvPr/>
        </p:nvSpPr>
        <p:spPr>
          <a:xfrm>
            <a:off x="342900" y="6259266"/>
            <a:ext cx="6159500" cy="261610"/>
          </a:xfrm>
          <a:prstGeom prst="rect">
            <a:avLst/>
          </a:prstGeom>
          <a:noFill/>
        </p:spPr>
        <p:txBody>
          <a:bodyPr wrap="square" rtlCol="0">
            <a:spAutoFit/>
          </a:bodyPr>
          <a:lstStyle/>
          <a:p>
            <a:r>
              <a:rPr lang="da-DK" sz="1100" b="1" dirty="0">
                <a:latin typeface="Calibri" panose="020F0502020204030204" pitchFamily="34" charset="0"/>
                <a:cs typeface="Calibri" panose="020F0502020204030204" pitchFamily="34" charset="0"/>
              </a:rPr>
              <a:t>SOP = Standard Operating procedures     TFP = Tier Framework </a:t>
            </a:r>
            <a:r>
              <a:rPr lang="da-DK" sz="1100" b="1" dirty="0" err="1">
                <a:latin typeface="Calibri" panose="020F0502020204030204" pitchFamily="34" charset="0"/>
                <a:cs typeface="Calibri" panose="020F0502020204030204" pitchFamily="34" charset="0"/>
              </a:rPr>
              <a:t>processes</a:t>
            </a:r>
            <a:r>
              <a:rPr lang="da-DK" sz="1100" b="1" dirty="0">
                <a:latin typeface="Calibri" panose="020F0502020204030204" pitchFamily="34" charset="0"/>
                <a:cs typeface="Calibri" panose="020F0502020204030204" pitchFamily="34" charset="0"/>
              </a:rPr>
              <a:t>       TF = Tier </a:t>
            </a:r>
            <a:r>
              <a:rPr lang="da-DK" sz="1100" b="1" dirty="0" err="1">
                <a:latin typeface="Calibri" panose="020F0502020204030204" pitchFamily="34" charset="0"/>
                <a:cs typeface="Calibri" panose="020F0502020204030204" pitchFamily="34" charset="0"/>
              </a:rPr>
              <a:t>Processes</a:t>
            </a:r>
            <a:endParaRPr lang="da-DK"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4977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en-GB" dirty="0"/>
              <a:t>ITAM Models</a:t>
            </a:r>
          </a:p>
          <a:p>
            <a:endParaRPr lang="en-GB" dirty="0"/>
          </a:p>
        </p:txBody>
      </p:sp>
      <p:sp>
        <p:nvSpPr>
          <p:cNvPr id="6" name="Pladsholder til tekst 5"/>
          <p:cNvSpPr>
            <a:spLocks noGrp="1"/>
          </p:cNvSpPr>
          <p:nvPr>
            <p:ph type="body" sz="quarter" idx="11"/>
          </p:nvPr>
        </p:nvSpPr>
        <p:spPr/>
        <p:txBody>
          <a:bodyPr/>
          <a:lstStyle/>
          <a:p>
            <a:r>
              <a:rPr lang="en-GB" dirty="0"/>
              <a:t>GAP analysis </a:t>
            </a:r>
          </a:p>
        </p:txBody>
      </p:sp>
      <p:pic>
        <p:nvPicPr>
          <p:cNvPr id="10" name="Picture 2" descr="http://www.simply-strategic-planning.com/images/simple-gap-ana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02" y="2063966"/>
            <a:ext cx="4837530" cy="421090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01600" y="1067967"/>
            <a:ext cx="8940800" cy="707886"/>
          </a:xfrm>
          <a:prstGeom prst="rect">
            <a:avLst/>
          </a:prstGeom>
        </p:spPr>
        <p:txBody>
          <a:bodyPr wrap="square">
            <a:spAutoFit/>
          </a:bodyPr>
          <a:lstStyle/>
          <a:p>
            <a:pPr lvl="2">
              <a:spcAft>
                <a:spcPts val="1300"/>
              </a:spcAft>
            </a:pPr>
            <a:r>
              <a:rPr lang="en-GB" sz="2000" dirty="0">
                <a:solidFill>
                  <a:srgbClr val="15143D"/>
                </a:solidFill>
                <a:latin typeface="Calibri" panose="020F0502020204030204" pitchFamily="34" charset="0"/>
              </a:rPr>
              <a:t>The Gap analysis should be applied before implementing the ITIL/ISO best practices – as a compass pointing the direction to go.</a:t>
            </a:r>
          </a:p>
        </p:txBody>
      </p:sp>
    </p:spTree>
    <p:extLst>
      <p:ext uri="{BB962C8B-B14F-4D97-AF65-F5344CB8AC3E}">
        <p14:creationId xmlns:p14="http://schemas.microsoft.com/office/powerpoint/2010/main" val="372512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a:xfrm>
            <a:off x="1434517" y="-1931"/>
            <a:ext cx="6318834" cy="268288"/>
          </a:xfrm>
        </p:spPr>
        <p:txBody>
          <a:bodyPr/>
          <a:lstStyle/>
          <a:p>
            <a:r>
              <a:rPr lang="en-GB" dirty="0"/>
              <a:t>ITAM Models</a:t>
            </a:r>
          </a:p>
        </p:txBody>
      </p:sp>
      <p:sp>
        <p:nvSpPr>
          <p:cNvPr id="6" name="Pladsholder til tekst 5"/>
          <p:cNvSpPr>
            <a:spLocks noGrp="1"/>
          </p:cNvSpPr>
          <p:nvPr>
            <p:ph type="body" sz="quarter" idx="11"/>
          </p:nvPr>
        </p:nvSpPr>
        <p:spPr/>
        <p:txBody>
          <a:bodyPr/>
          <a:lstStyle/>
          <a:p>
            <a:r>
              <a:rPr lang="en-GB" dirty="0"/>
              <a:t>GAP analysis </a:t>
            </a:r>
          </a:p>
        </p:txBody>
      </p:sp>
      <p:sp>
        <p:nvSpPr>
          <p:cNvPr id="7" name="Pladsholder til tekst 6"/>
          <p:cNvSpPr>
            <a:spLocks noGrp="1"/>
          </p:cNvSpPr>
          <p:nvPr>
            <p:ph type="body" sz="quarter" idx="12"/>
          </p:nvPr>
        </p:nvSpPr>
        <p:spPr>
          <a:xfrm>
            <a:off x="348457" y="1068532"/>
            <a:ext cx="8447087" cy="5648325"/>
          </a:xfrm>
        </p:spPr>
        <p:txBody>
          <a:bodyPr/>
          <a:lstStyle/>
          <a:p>
            <a:pPr algn="ctr"/>
            <a:r>
              <a:rPr lang="en-GB" sz="2800" b="0" dirty="0"/>
              <a:t>The GAP analysis /assessment ‘in a nutshell’</a:t>
            </a:r>
          </a:p>
          <a:p>
            <a:pPr marL="457200" indent="-457200">
              <a:buFont typeface="Arial" panose="020B0604020202020204" pitchFamily="34" charset="0"/>
              <a:buChar char="•"/>
            </a:pPr>
            <a:endParaRPr lang="en-US" sz="2800" b="0" dirty="0"/>
          </a:p>
        </p:txBody>
      </p:sp>
      <p:sp>
        <p:nvSpPr>
          <p:cNvPr id="3" name="Tekstfelt 2"/>
          <p:cNvSpPr txBox="1"/>
          <p:nvPr/>
        </p:nvSpPr>
        <p:spPr>
          <a:xfrm>
            <a:off x="456291" y="4394781"/>
            <a:ext cx="2288782" cy="923330"/>
          </a:xfrm>
          <a:prstGeom prst="rect">
            <a:avLst/>
          </a:prstGeom>
          <a:noFill/>
        </p:spPr>
        <p:txBody>
          <a:bodyPr wrap="square" rtlCol="0">
            <a:spAutoFit/>
          </a:bodyPr>
          <a:lstStyle/>
          <a:p>
            <a:pPr algn="ctr"/>
            <a:r>
              <a:rPr lang="en-GB" dirty="0">
                <a:solidFill>
                  <a:srgbClr val="15143D"/>
                </a:solidFill>
              </a:rPr>
              <a:t>Where do we want to be and why? </a:t>
            </a:r>
            <a:r>
              <a:rPr lang="en-GB" i="1" dirty="0">
                <a:solidFill>
                  <a:srgbClr val="15143D"/>
                </a:solidFill>
              </a:rPr>
              <a:t>Objectives</a:t>
            </a:r>
          </a:p>
        </p:txBody>
      </p:sp>
      <p:sp>
        <p:nvSpPr>
          <p:cNvPr id="4" name="Højrepil 3"/>
          <p:cNvSpPr/>
          <p:nvPr/>
        </p:nvSpPr>
        <p:spPr>
          <a:xfrm>
            <a:off x="3760042" y="3002121"/>
            <a:ext cx="1033231" cy="62644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a-DK"/>
          </a:p>
        </p:txBody>
      </p:sp>
      <p:sp>
        <p:nvSpPr>
          <p:cNvPr id="11" name="Tekstfelt 10"/>
          <p:cNvSpPr txBox="1"/>
          <p:nvPr/>
        </p:nvSpPr>
        <p:spPr>
          <a:xfrm>
            <a:off x="5709380" y="4523516"/>
            <a:ext cx="2787489" cy="923330"/>
          </a:xfrm>
          <a:prstGeom prst="rect">
            <a:avLst/>
          </a:prstGeom>
          <a:noFill/>
        </p:spPr>
        <p:txBody>
          <a:bodyPr wrap="square" rtlCol="0">
            <a:spAutoFit/>
          </a:bodyPr>
          <a:lstStyle/>
          <a:p>
            <a:pPr algn="ctr"/>
            <a:r>
              <a:rPr lang="en-GB" dirty="0">
                <a:solidFill>
                  <a:srgbClr val="15143D"/>
                </a:solidFill>
              </a:rPr>
              <a:t>What do we need to get there? </a:t>
            </a:r>
          </a:p>
          <a:p>
            <a:pPr algn="ctr"/>
            <a:r>
              <a:rPr lang="en-GB" i="1" dirty="0">
                <a:solidFill>
                  <a:srgbClr val="15143D"/>
                </a:solidFill>
              </a:rPr>
              <a:t>Processes and activities</a:t>
            </a:r>
          </a:p>
        </p:txBody>
      </p:sp>
      <p:pic>
        <p:nvPicPr>
          <p:cNvPr id="1026" name="Picture 2" descr="http://www.edwardbaden.co.uk/images/sized/static/uploads/news/question-mark-3d-render-400x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90" y="2240803"/>
            <a:ext cx="2907181" cy="1998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bia.org/uploads/Health%20and%20safety%20mini%20site/What%20to%20look%20for%20%20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492" y="2294899"/>
            <a:ext cx="2044215" cy="179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da-DK" dirty="0"/>
              <a:t>Tier 1 </a:t>
            </a:r>
            <a:r>
              <a:rPr lang="da-DK" dirty="0" err="1"/>
              <a:t>journey</a:t>
            </a:r>
            <a:endParaRPr lang="da-DK" dirty="0"/>
          </a:p>
        </p:txBody>
      </p:sp>
      <p:sp>
        <p:nvSpPr>
          <p:cNvPr id="6" name="Pladsholder til tekst 5"/>
          <p:cNvSpPr>
            <a:spLocks noGrp="1"/>
          </p:cNvSpPr>
          <p:nvPr>
            <p:ph type="body" sz="quarter" idx="11"/>
          </p:nvPr>
        </p:nvSpPr>
        <p:spPr/>
        <p:txBody>
          <a:bodyPr/>
          <a:lstStyle/>
          <a:p>
            <a:r>
              <a:rPr lang="da-DK" dirty="0"/>
              <a:t>Tier </a:t>
            </a:r>
            <a:r>
              <a:rPr lang="da-DK" dirty="0" err="1"/>
              <a:t>core</a:t>
            </a:r>
            <a:r>
              <a:rPr lang="da-DK" dirty="0"/>
              <a:t> processes</a:t>
            </a:r>
          </a:p>
        </p:txBody>
      </p:sp>
      <p:sp>
        <p:nvSpPr>
          <p:cNvPr id="7" name="Pladsholder til tekst 6"/>
          <p:cNvSpPr>
            <a:spLocks noGrp="1"/>
          </p:cNvSpPr>
          <p:nvPr>
            <p:ph type="body" sz="quarter" idx="12"/>
          </p:nvPr>
        </p:nvSpPr>
        <p:spPr>
          <a:xfrm>
            <a:off x="343442" y="1068532"/>
            <a:ext cx="8447087" cy="5648325"/>
          </a:xfrm>
        </p:spPr>
        <p:txBody>
          <a:bodyPr/>
          <a:lstStyle/>
          <a:p>
            <a:pPr algn="ctr"/>
            <a:r>
              <a:rPr lang="en-US" sz="2800" b="0" dirty="0"/>
              <a:t>The process after the GAP analysis</a:t>
            </a:r>
          </a:p>
          <a:p>
            <a:pPr marL="457200" indent="-457200">
              <a:buFont typeface="Arial" panose="020B0604020202020204" pitchFamily="34" charset="0"/>
              <a:buChar char="•"/>
            </a:pPr>
            <a:endParaRPr lang="en-US" sz="2800" b="0" dirty="0"/>
          </a:p>
        </p:txBody>
      </p:sp>
      <p:sp>
        <p:nvSpPr>
          <p:cNvPr id="13" name="Tekstfelt 12"/>
          <p:cNvSpPr txBox="1"/>
          <p:nvPr/>
        </p:nvSpPr>
        <p:spPr>
          <a:xfrm>
            <a:off x="5842816" y="4484141"/>
            <a:ext cx="2787489" cy="646331"/>
          </a:xfrm>
          <a:prstGeom prst="rect">
            <a:avLst/>
          </a:prstGeom>
          <a:noFill/>
        </p:spPr>
        <p:txBody>
          <a:bodyPr wrap="square" rtlCol="0">
            <a:spAutoFit/>
          </a:bodyPr>
          <a:lstStyle/>
          <a:p>
            <a:pPr algn="ctr"/>
            <a:r>
              <a:rPr lang="en-GB" dirty="0"/>
              <a:t>Go there and evaluate during the process</a:t>
            </a:r>
          </a:p>
        </p:txBody>
      </p:sp>
      <p:grpSp>
        <p:nvGrpSpPr>
          <p:cNvPr id="2" name="Gruppe 1"/>
          <p:cNvGrpSpPr/>
          <p:nvPr/>
        </p:nvGrpSpPr>
        <p:grpSpPr>
          <a:xfrm>
            <a:off x="1207352" y="2475661"/>
            <a:ext cx="6729297" cy="1971890"/>
            <a:chOff x="666345" y="2475661"/>
            <a:chExt cx="6729297" cy="1971890"/>
          </a:xfrm>
        </p:grpSpPr>
        <p:pic>
          <p:nvPicPr>
            <p:cNvPr id="4098" name="Picture 2" descr="https://encrypted-tbn3.gstatic.com/images?q=tbn:ANd9GcR5elghBQj24KsD2JCrl4sdxYoYASqtP_8gf6Tck7T0ErAnkt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467" y="2904500"/>
              <a:ext cx="1400175" cy="1543051"/>
            </a:xfrm>
            <a:prstGeom prst="rect">
              <a:avLst/>
            </a:prstGeom>
            <a:noFill/>
            <a:extLst>
              <a:ext uri="{909E8E84-426E-40DD-AFC4-6F175D3DCCD1}">
                <a14:hiddenFill xmlns:a14="http://schemas.microsoft.com/office/drawing/2010/main">
                  <a:solidFill>
                    <a:srgbClr val="FFFFFF"/>
                  </a:solidFill>
                </a14:hiddenFill>
              </a:ext>
            </a:extLst>
          </p:spPr>
        </p:pic>
        <p:sp>
          <p:nvSpPr>
            <p:cNvPr id="12" name="Højrepil 11"/>
            <p:cNvSpPr/>
            <p:nvPr/>
          </p:nvSpPr>
          <p:spPr>
            <a:xfrm>
              <a:off x="4050369" y="3362801"/>
              <a:ext cx="1033231" cy="62644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a-DK"/>
            </a:p>
          </p:txBody>
        </p:sp>
        <p:pic>
          <p:nvPicPr>
            <p:cNvPr id="14" name="Picture 6" descr="https://encrypted-tbn1.gstatic.com/images?q=tbn:ANd9GcT9lL-ostrai4pGK6t35clBI3A-f3NSUxt3cMCJVcKXkV4kHKCAQ5u3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45" y="2475661"/>
              <a:ext cx="2293492" cy="171476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kstfelt 14"/>
          <p:cNvSpPr txBox="1"/>
          <p:nvPr/>
        </p:nvSpPr>
        <p:spPr>
          <a:xfrm>
            <a:off x="960353" y="4484142"/>
            <a:ext cx="2787489" cy="646331"/>
          </a:xfrm>
          <a:prstGeom prst="rect">
            <a:avLst/>
          </a:prstGeom>
          <a:noFill/>
        </p:spPr>
        <p:txBody>
          <a:bodyPr wrap="square" rtlCol="0">
            <a:spAutoFit/>
          </a:bodyPr>
          <a:lstStyle/>
          <a:p>
            <a:pPr algn="ctr"/>
            <a:r>
              <a:rPr lang="en-GB" dirty="0"/>
              <a:t>Involve the key roles and ensure commitment</a:t>
            </a:r>
          </a:p>
        </p:txBody>
      </p:sp>
    </p:spTree>
    <p:extLst>
      <p:ext uri="{BB962C8B-B14F-4D97-AF65-F5344CB8AC3E}">
        <p14:creationId xmlns:p14="http://schemas.microsoft.com/office/powerpoint/2010/main" val="21417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en-US" dirty="0"/>
              <a:t>Quiz</a:t>
            </a:r>
            <a:r>
              <a:rPr lang="cs-CZ" dirty="0"/>
              <a:t> 1</a:t>
            </a:r>
            <a:endParaRPr lang="da-DK" dirty="0"/>
          </a:p>
        </p:txBody>
      </p:sp>
      <p:sp>
        <p:nvSpPr>
          <p:cNvPr id="6" name="Pladsholder til tekst 5"/>
          <p:cNvSpPr>
            <a:spLocks noGrp="1"/>
          </p:cNvSpPr>
          <p:nvPr>
            <p:ph type="body" sz="quarter" idx="11"/>
          </p:nvPr>
        </p:nvSpPr>
        <p:spPr/>
        <p:txBody>
          <a:bodyPr/>
          <a:lstStyle/>
          <a:p>
            <a:r>
              <a:rPr lang="en-US" dirty="0"/>
              <a:t>What do you remember</a:t>
            </a:r>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What are the areas of IT Asset Management?</a:t>
            </a:r>
          </a:p>
          <a:p>
            <a:pPr marL="800100" lvl="2" indent="-342900"/>
            <a:r>
              <a:rPr lang="en-GB" sz="2400" dirty="0"/>
              <a:t>SAM, HAM, SEAM, PIAM</a:t>
            </a:r>
          </a:p>
          <a:p>
            <a:pPr marL="342900" lvl="1" indent="-342900"/>
            <a:r>
              <a:rPr lang="en-GB" sz="2600" dirty="0"/>
              <a:t>2. Why do we implement ITAM? </a:t>
            </a:r>
          </a:p>
          <a:p>
            <a:pPr marL="800100" lvl="2" indent="-342900"/>
            <a:r>
              <a:rPr lang="en-GB" sz="2400" dirty="0"/>
              <a:t>Protect the value of IT assets, effective </a:t>
            </a:r>
            <a:r>
              <a:rPr lang="en-US" sz="2400" noProof="0" dirty="0"/>
              <a:t>management</a:t>
            </a:r>
            <a:r>
              <a:rPr lang="en-GB" sz="2400" dirty="0"/>
              <a:t>, resource optimisation, risk mitigation, etc.</a:t>
            </a:r>
          </a:p>
          <a:p>
            <a:pPr marL="342900" lvl="1" indent="-342900"/>
            <a:r>
              <a:rPr lang="en-GB" sz="2800" dirty="0"/>
              <a:t>3. Which departments are typically involved in ITAM?</a:t>
            </a:r>
          </a:p>
          <a:p>
            <a:pPr marL="800100" lvl="2" indent="-342900"/>
            <a:r>
              <a:rPr lang="en-GB" sz="2200" dirty="0"/>
              <a:t>Management, </a:t>
            </a:r>
            <a:r>
              <a:rPr lang="en-GB" sz="2000" dirty="0"/>
              <a:t>Legal</a:t>
            </a:r>
            <a:r>
              <a:rPr lang="en-GB" sz="1800" dirty="0"/>
              <a:t>, </a:t>
            </a:r>
            <a:r>
              <a:rPr lang="en-GB" sz="2000" dirty="0"/>
              <a:t>Finance, Procurement, End-users, IT operation</a:t>
            </a:r>
            <a:endParaRPr lang="en-GB" sz="2800" dirty="0"/>
          </a:p>
          <a:p>
            <a:pPr marL="342900" lvl="1" indent="-342900"/>
            <a:r>
              <a:rPr lang="en-GB" sz="2800" dirty="0"/>
              <a:t>4. Which standards and best practices define processes for ITAM?</a:t>
            </a:r>
          </a:p>
          <a:p>
            <a:pPr marL="800100" lvl="2" indent="-342900"/>
            <a:r>
              <a:rPr lang="en-GB" sz="2200" dirty="0"/>
              <a:t>ISO19770, ISO55000, ITIL 4</a:t>
            </a:r>
            <a:endParaRPr lang="en-GB" sz="2800" dirty="0"/>
          </a:p>
          <a:p>
            <a:pPr marL="342900" lvl="1" indent="-342900"/>
            <a:endParaRPr lang="en-GB" sz="2800" dirty="0"/>
          </a:p>
          <a:p>
            <a:pPr marL="342900" lvl="1" indent="-342900"/>
            <a:endParaRPr lang="en-GB" sz="2600" dirty="0"/>
          </a:p>
        </p:txBody>
      </p:sp>
    </p:spTree>
    <p:extLst>
      <p:ext uri="{BB962C8B-B14F-4D97-AF65-F5344CB8AC3E}">
        <p14:creationId xmlns:p14="http://schemas.microsoft.com/office/powerpoint/2010/main" val="300031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Course introduction</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Maintain a good relationship with publishers, vendors, customers, legal and finance.</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Good understanding of goals, motivation and key drivers from different stakeholders.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Manage and control all levels of IT assets</a:t>
            </a:r>
            <a:r>
              <a:rPr lang="en-US" sz="1200" u="none" strike="noStrike" dirty="0">
                <a:effectLst/>
              </a:rPr>
              <a:t>.</a:t>
            </a:r>
            <a:endParaRPr lang="en-US" sz="28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Manage stakeholder expectations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r>
              <a:rPr lang="en-US" altLang="da-DK" dirty="0">
                <a:solidFill>
                  <a:srgbClr val="15143D"/>
                </a:solidFill>
                <a:latin typeface="Calibri" panose="020F0502020204030204" pitchFamily="34" charset="0"/>
              </a:rPr>
              <a:t>Which of the following is the key component for ITAM success?</a:t>
            </a:r>
            <a:endParaRPr lang="en-US" dirty="0">
              <a:solidFill>
                <a:srgbClr val="15143D"/>
              </a:solidFill>
              <a:latin typeface="Calibri" panose="020F0502020204030204" pitchFamily="34" charset="0"/>
            </a:endParaRPr>
          </a:p>
        </p:txBody>
      </p:sp>
    </p:spTree>
    <p:extLst>
      <p:ext uri="{BB962C8B-B14F-4D97-AF65-F5344CB8AC3E}">
        <p14:creationId xmlns:p14="http://schemas.microsoft.com/office/powerpoint/2010/main" val="34056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8"/>
                                        </p:tgtEl>
                                      </p:cBhvr>
                                    </p:animEffect>
                                    <p:anim calcmode="lin" valueType="num">
                                      <p:cBhvr>
                                        <p:cTn id="18" dur="1000"/>
                                        <p:tgtEl>
                                          <p:spTgt spid="8"/>
                                        </p:tgtEl>
                                        <p:attrNameLst>
                                          <p:attrName>ppt_x</p:attrName>
                                        </p:attrNameLst>
                                      </p:cBhvr>
                                      <p:tavLst>
                                        <p:tav tm="0">
                                          <p:val>
                                            <p:strVal val="ppt_x"/>
                                          </p:val>
                                        </p:tav>
                                        <p:tav tm="100000">
                                          <p:val>
                                            <p:strVal val="ppt_x"/>
                                          </p:val>
                                        </p:tav>
                                      </p:tavLst>
                                    </p:anim>
                                    <p:anim calcmode="lin" valueType="num">
                                      <p:cBhvr>
                                        <p:cTn id="19" dur="1000"/>
                                        <p:tgtEl>
                                          <p:spTgt spid="8"/>
                                        </p:tgtEl>
                                        <p:attrNameLst>
                                          <p:attrName>ppt_y</p:attrName>
                                        </p:attrNameLst>
                                      </p:cBhvr>
                                      <p:tavLst>
                                        <p:tav tm="0">
                                          <p:val>
                                            <p:strVal val="ppt_y"/>
                                          </p:val>
                                        </p:tav>
                                        <p:tav tm="100000">
                                          <p:val>
                                            <p:strVal val="ppt_y+.1"/>
                                          </p:val>
                                        </p:tav>
                                      </p:tavLst>
                                    </p:anim>
                                    <p:set>
                                      <p:cBhvr>
                                        <p:cTn id="20" dur="1" fill="hold">
                                          <p:stCondLst>
                                            <p:cond delay="999"/>
                                          </p:stCondLst>
                                        </p:cTn>
                                        <p:tgtEl>
                                          <p:spTgt spid="8"/>
                                        </p:tgtEl>
                                        <p:attrNameLst>
                                          <p:attrName>style.visibility</p:attrName>
                                        </p:attrNameLst>
                                      </p:cBhvr>
                                      <p:to>
                                        <p:strVal val="hidden"/>
                                      </p:to>
                                    </p:set>
                                  </p:childTnLst>
                                </p:cTn>
                              </p:par>
                              <p:par>
                                <p:cTn id="21" presetID="42" presetClass="exit" presetSubtype="0" fill="hold" grpId="0" nodeType="with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Course introduction</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It is an international standard for People and Information management to optimize availability, integrity and security</a:t>
            </a:r>
            <a:r>
              <a:rPr lang="en-US" sz="1400" dirty="0"/>
              <a:t>.</a:t>
            </a:r>
            <a:endParaRPr lang="en-US" sz="3200" dirty="0"/>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It is a set of processes for SAM to assist in managing the risks and minimizing the costs of IT assets</a:t>
            </a:r>
            <a:r>
              <a:rPr lang="en-US" sz="1400" dirty="0"/>
              <a:t>.</a:t>
            </a:r>
            <a:endParaRPr lang="en-US" sz="3200" dirty="0"/>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It is a set of Best Practices to reflect best practice guidance contained within the ITIL (Information Technology Infrastructure Library) framework</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It is a specification for an information security management system (ISMS) to minimize risks for the IT Infrastructure.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93170" y="1156261"/>
            <a:ext cx="6911601" cy="738664"/>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buSzPts val="1000"/>
              <a:tabLst>
                <a:tab pos="335280" algn="l"/>
              </a:tabLst>
            </a:pPr>
            <a:r>
              <a:rPr lang="en-US" dirty="0">
                <a:solidFill>
                  <a:srgbClr val="15143D"/>
                </a:solidFill>
                <a:latin typeface="Calibri" panose="020F0502020204030204" pitchFamily="34" charset="0"/>
              </a:rPr>
              <a:t>ISO/IEC 19770 is a standard related to ITAM, what is its purpose?</a:t>
            </a:r>
            <a:endParaRPr lang="da-DK" dirty="0">
              <a:solidFill>
                <a:srgbClr val="15143D"/>
              </a:solidFill>
              <a:latin typeface="Calibri" panose="020F0502020204030204" pitchFamily="34" charset="0"/>
            </a:endParaRPr>
          </a:p>
        </p:txBody>
      </p:sp>
    </p:spTree>
    <p:extLst>
      <p:ext uri="{BB962C8B-B14F-4D97-AF65-F5344CB8AC3E}">
        <p14:creationId xmlns:p14="http://schemas.microsoft.com/office/powerpoint/2010/main" val="386656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Course introduction</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Optimization of the lifecycle and organizational strategic goals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investment planning and risk &amp; sustainability.</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15833"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System performance and process control</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Utilization of assets, maintenance and supplier performance information</a:t>
            </a:r>
          </a:p>
        </p:txBody>
      </p:sp>
      <p:sp>
        <p:nvSpPr>
          <p:cNvPr id="9" name="Tekstfelt 8">
            <a:extLst>
              <a:ext uri="{FF2B5EF4-FFF2-40B4-BE49-F238E27FC236}">
                <a16:creationId xmlns:a16="http://schemas.microsoft.com/office/drawing/2014/main" id="{0A9B0634-62B8-4F9B-95F4-4439748AA19B}"/>
              </a:ext>
            </a:extLst>
          </p:cNvPr>
          <p:cNvSpPr txBox="1"/>
          <p:nvPr/>
        </p:nvSpPr>
        <p:spPr>
          <a:xfrm>
            <a:off x="615472" y="1230309"/>
            <a:ext cx="6911601" cy="1015663"/>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marR="585470" lvl="0">
              <a:lnSpc>
                <a:spcPct val="100000"/>
              </a:lnSpc>
              <a:buSzPts val="1000"/>
              <a:tabLst>
                <a:tab pos="335280" algn="l"/>
              </a:tabLst>
            </a:pPr>
            <a:r>
              <a:rPr lang="en-US" dirty="0">
                <a:solidFill>
                  <a:srgbClr val="15143D"/>
                </a:solidFill>
                <a:latin typeface="Calibri" panose="020F0502020204030204" pitchFamily="34" charset="0"/>
              </a:rPr>
              <a:t>Which of the following activities help to create required insights at the Asset Portfolio level for the CIO/CFO?</a:t>
            </a:r>
            <a:endParaRPr lang="da-DK" dirty="0">
              <a:solidFill>
                <a:srgbClr val="15143D"/>
              </a:solidFill>
              <a:latin typeface="Calibri" panose="020F0502020204030204" pitchFamily="34" charset="0"/>
            </a:endParaRPr>
          </a:p>
        </p:txBody>
      </p:sp>
    </p:spTree>
    <p:extLst>
      <p:ext uri="{BB962C8B-B14F-4D97-AF65-F5344CB8AC3E}">
        <p14:creationId xmlns:p14="http://schemas.microsoft.com/office/powerpoint/2010/main" val="304292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Course introduction</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Optimization of the lifecycle and organizational strategic goals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investment planning and risk &amp; sustainability.</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15833"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System performance and process control</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Utilization of assets, maintenance and supplier performance information</a:t>
            </a:r>
          </a:p>
        </p:txBody>
      </p:sp>
      <p:sp>
        <p:nvSpPr>
          <p:cNvPr id="9" name="Tekstfelt 8">
            <a:extLst>
              <a:ext uri="{FF2B5EF4-FFF2-40B4-BE49-F238E27FC236}">
                <a16:creationId xmlns:a16="http://schemas.microsoft.com/office/drawing/2014/main" id="{0A9B0634-62B8-4F9B-95F4-4439748AA19B}"/>
              </a:ext>
            </a:extLst>
          </p:cNvPr>
          <p:cNvSpPr txBox="1"/>
          <p:nvPr/>
        </p:nvSpPr>
        <p:spPr>
          <a:xfrm>
            <a:off x="604321" y="1230309"/>
            <a:ext cx="6911601" cy="1292662"/>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4: </a:t>
            </a:r>
          </a:p>
          <a:p>
            <a:pPr lvl="0">
              <a:buSzPts val="1000"/>
              <a:tabLst>
                <a:tab pos="335280" algn="l"/>
              </a:tabLst>
            </a:pPr>
            <a:r>
              <a:rPr lang="en-US" dirty="0">
                <a:solidFill>
                  <a:srgbClr val="15143D"/>
                </a:solidFill>
                <a:latin typeface="Calibri" panose="020F0502020204030204" pitchFamily="34" charset="0"/>
              </a:rPr>
              <a:t>The ITAM process framework is a tiered framework combining standards and Best Practices.</a:t>
            </a:r>
            <a:r>
              <a:rPr lang="da-DK" dirty="0">
                <a:solidFill>
                  <a:srgbClr val="15143D"/>
                </a:solidFill>
                <a:latin typeface="Calibri" panose="020F0502020204030204" pitchFamily="34" charset="0"/>
              </a:rPr>
              <a:t> </a:t>
            </a:r>
            <a:r>
              <a:rPr lang="en-US" dirty="0">
                <a:solidFill>
                  <a:srgbClr val="15143D"/>
                </a:solidFill>
                <a:latin typeface="Calibri" panose="020F0502020204030204" pitchFamily="34" charset="0"/>
              </a:rPr>
              <a:t>Which of the following belong to the tool section of the ITAM process framework?</a:t>
            </a:r>
            <a:endParaRPr lang="da-DK" dirty="0">
              <a:solidFill>
                <a:srgbClr val="15143D"/>
              </a:solidFill>
              <a:latin typeface="Calibri" panose="020F0502020204030204" pitchFamily="34" charset="0"/>
            </a:endParaRPr>
          </a:p>
        </p:txBody>
      </p:sp>
    </p:spTree>
    <p:extLst>
      <p:ext uri="{BB962C8B-B14F-4D97-AF65-F5344CB8AC3E}">
        <p14:creationId xmlns:p14="http://schemas.microsoft.com/office/powerpoint/2010/main" val="30180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Course introduction</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The KPIs to determine the success of SAM</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A project plan for the implementation of SAM</a:t>
            </a:r>
            <a:r>
              <a:rPr lang="en-US" sz="1400" dirty="0"/>
              <a:t>.</a:t>
            </a:r>
            <a:endParaRPr lang="en-US" sz="1400" dirty="0">
              <a:solidFill>
                <a:srgbClr val="15143D"/>
              </a:solidFill>
              <a:latin typeface="Calibri" panose="020F0502020204030204" pitchFamily="34" charset="0"/>
            </a:endParaRP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15833"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Ensured commitment and confirmation of the key roles.</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An overview of useful processes already in place</a:t>
            </a:r>
            <a:r>
              <a:rPr lang="en-US" sz="1400" dirty="0"/>
              <a:t>.</a:t>
            </a:r>
            <a:endParaRPr lang="en-US" sz="3200" dirty="0"/>
          </a:p>
        </p:txBody>
      </p:sp>
      <p:sp>
        <p:nvSpPr>
          <p:cNvPr id="9" name="Tekstfelt 8">
            <a:extLst>
              <a:ext uri="{FF2B5EF4-FFF2-40B4-BE49-F238E27FC236}">
                <a16:creationId xmlns:a16="http://schemas.microsoft.com/office/drawing/2014/main" id="{0A9B0634-62B8-4F9B-95F4-4439748AA19B}"/>
              </a:ext>
            </a:extLst>
          </p:cNvPr>
          <p:cNvSpPr txBox="1"/>
          <p:nvPr/>
        </p:nvSpPr>
        <p:spPr>
          <a:xfrm>
            <a:off x="604321" y="1230309"/>
            <a:ext cx="6911601" cy="646331"/>
          </a:xfrm>
          <a:prstGeom prst="rect">
            <a:avLst/>
          </a:prstGeom>
          <a:noFill/>
        </p:spPr>
        <p:txBody>
          <a:bodyPr wrap="square" rtlCol="0">
            <a:spAutoFit/>
          </a:bodyPr>
          <a:lstStyle/>
          <a:p>
            <a:pPr>
              <a:buSzPts val="1000"/>
              <a:tabLst>
                <a:tab pos="335280" algn="l"/>
              </a:tabLst>
            </a:pPr>
            <a:r>
              <a:rPr lang="en-GB" dirty="0">
                <a:solidFill>
                  <a:srgbClr val="15143D"/>
                </a:solidFill>
                <a:latin typeface="Calibri" panose="020F0502020204030204" pitchFamily="34" charset="0"/>
              </a:rPr>
              <a:t>Question 5: </a:t>
            </a:r>
          </a:p>
          <a:p>
            <a:pPr>
              <a:buSzPts val="1000"/>
              <a:tabLst>
                <a:tab pos="335280" algn="l"/>
              </a:tabLst>
            </a:pPr>
            <a:r>
              <a:rPr lang="en-US" dirty="0">
                <a:solidFill>
                  <a:srgbClr val="15143D"/>
                </a:solidFill>
                <a:latin typeface="Calibri" panose="020F0502020204030204" pitchFamily="34" charset="0"/>
              </a:rPr>
              <a:t>Which of the following is an outcome of an ITAM GAP analysis?</a:t>
            </a:r>
            <a:endParaRPr lang="da-DK" dirty="0">
              <a:solidFill>
                <a:srgbClr val="15143D"/>
              </a:solidFill>
              <a:latin typeface="Calibri" panose="020F0502020204030204" pitchFamily="34" charset="0"/>
            </a:endParaRPr>
          </a:p>
        </p:txBody>
      </p:sp>
    </p:spTree>
    <p:extLst>
      <p:ext uri="{BB962C8B-B14F-4D97-AF65-F5344CB8AC3E}">
        <p14:creationId xmlns:p14="http://schemas.microsoft.com/office/powerpoint/2010/main" val="6471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Course agenda</a:t>
            </a:r>
          </a:p>
        </p:txBody>
      </p:sp>
      <p:graphicFrame>
        <p:nvGraphicFramePr>
          <p:cNvPr id="6" name="Table 14"/>
          <p:cNvGraphicFramePr>
            <a:graphicFrameLocks noGrp="1"/>
          </p:cNvGraphicFramePr>
          <p:nvPr>
            <p:extLst>
              <p:ext uri="{D42A27DB-BD31-4B8C-83A1-F6EECF244321}">
                <p14:modId xmlns:p14="http://schemas.microsoft.com/office/powerpoint/2010/main" val="2376092142"/>
              </p:ext>
            </p:extLst>
          </p:nvPr>
        </p:nvGraphicFramePr>
        <p:xfrm>
          <a:off x="816031" y="1679567"/>
          <a:ext cx="7470569" cy="3387088"/>
        </p:xfrm>
        <a:graphic>
          <a:graphicData uri="http://schemas.openxmlformats.org/drawingml/2006/table">
            <a:tbl>
              <a:tblPr firstRow="1" bandRow="1">
                <a:tableStyleId>{21E4AEA4-8DFA-4A89-87EB-49C32662AFE0}</a:tableStyleId>
              </a:tblPr>
              <a:tblGrid>
                <a:gridCol w="4414427">
                  <a:extLst>
                    <a:ext uri="{9D8B030D-6E8A-4147-A177-3AD203B41FA5}">
                      <a16:colId xmlns:a16="http://schemas.microsoft.com/office/drawing/2014/main" val="20000"/>
                    </a:ext>
                  </a:extLst>
                </a:gridCol>
                <a:gridCol w="1358285">
                  <a:extLst>
                    <a:ext uri="{9D8B030D-6E8A-4147-A177-3AD203B41FA5}">
                      <a16:colId xmlns:a16="http://schemas.microsoft.com/office/drawing/2014/main" val="20001"/>
                    </a:ext>
                  </a:extLst>
                </a:gridCol>
                <a:gridCol w="1697857">
                  <a:extLst>
                    <a:ext uri="{9D8B030D-6E8A-4147-A177-3AD203B41FA5}">
                      <a16:colId xmlns:a16="http://schemas.microsoft.com/office/drawing/2014/main" val="20002"/>
                    </a:ext>
                  </a:extLst>
                </a:gridCol>
              </a:tblGrid>
              <a:tr h="423386">
                <a:tc>
                  <a:txBody>
                    <a:bodyPr/>
                    <a:lstStyle/>
                    <a:p>
                      <a:pPr marL="0" marR="0" algn="just">
                        <a:lnSpc>
                          <a:spcPts val="1500"/>
                        </a:lnSpc>
                        <a:spcBef>
                          <a:spcPts val="0"/>
                        </a:spcBef>
                        <a:spcAft>
                          <a:spcPts val="600"/>
                        </a:spcAft>
                      </a:pPr>
                      <a:r>
                        <a:rPr lang="en-US" sz="1600" dirty="0">
                          <a:solidFill>
                            <a:schemeClr val="bg1"/>
                          </a:solidFill>
                          <a:effectLst/>
                          <a:latin typeface="Calibri" pitchFamily="34" charset="0"/>
                          <a:cs typeface="Calibri" pitchFamily="34" charset="0"/>
                        </a:rPr>
                        <a:t>DAY 1</a:t>
                      </a:r>
                      <a:endParaRPr lang="en-US" sz="1600" dirty="0">
                        <a:solidFill>
                          <a:schemeClr val="bg1"/>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Start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End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extLst>
                  <a:ext uri="{0D108BD9-81ED-4DB2-BD59-A6C34878D82A}">
                    <a16:rowId xmlns:a16="http://schemas.microsoft.com/office/drawing/2014/main" val="10000"/>
                  </a:ext>
                </a:extLst>
              </a:tr>
              <a:tr h="423386">
                <a:tc>
                  <a:txBody>
                    <a:bodyPr/>
                    <a:lstStyle/>
                    <a:p>
                      <a:pPr marL="0" marR="0" algn="just">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Introduction to IT</a:t>
                      </a:r>
                      <a:r>
                        <a:rPr lang="en-US" sz="1400" baseline="0" dirty="0">
                          <a:solidFill>
                            <a:srgbClr val="15143D"/>
                          </a:solidFill>
                          <a:effectLst/>
                          <a:latin typeface="Calibri" pitchFamily="34" charset="0"/>
                          <a:ea typeface="Times New Roman"/>
                          <a:cs typeface="Calibri" pitchFamily="34" charset="0"/>
                        </a:rPr>
                        <a:t> Asset Management</a:t>
                      </a:r>
                      <a:endParaRPr lang="en-US" sz="14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09:00</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11:00</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3386">
                <a:tc>
                  <a:txBody>
                    <a:bodyPr/>
                    <a:lstStyle/>
                    <a:p>
                      <a:pPr marL="0" marR="0" indent="0" algn="just" defTabSz="914400" rtl="0" eaLnBrk="1" fontAlgn="auto" latinLnBrk="0" hangingPunct="1">
                        <a:lnSpc>
                          <a:spcPts val="1500"/>
                        </a:lnSpc>
                        <a:spcBef>
                          <a:spcPts val="0"/>
                        </a:spcBef>
                        <a:spcAft>
                          <a:spcPts val="600"/>
                        </a:spcAft>
                        <a:buClrTx/>
                        <a:buSzTx/>
                        <a:buFontTx/>
                        <a:buNone/>
                        <a:tabLst/>
                        <a:defRPr/>
                      </a:pPr>
                      <a:r>
                        <a:rPr lang="en-US" sz="1400" dirty="0">
                          <a:solidFill>
                            <a:srgbClr val="15143D"/>
                          </a:solidFill>
                          <a:effectLst/>
                          <a:latin typeface="Calibri" pitchFamily="34" charset="0"/>
                          <a:ea typeface="Times New Roman"/>
                          <a:cs typeface="Calibri" pitchFamily="34" charset="0"/>
                        </a:rPr>
                        <a:t>Hardware Asset</a:t>
                      </a:r>
                      <a:r>
                        <a:rPr lang="en-US" sz="1400" baseline="0" dirty="0">
                          <a:solidFill>
                            <a:srgbClr val="15143D"/>
                          </a:solidFill>
                          <a:effectLst/>
                          <a:latin typeface="Calibri" pitchFamily="34" charset="0"/>
                          <a:ea typeface="Times New Roman"/>
                          <a:cs typeface="Calibri" pitchFamily="34" charset="0"/>
                        </a:rPr>
                        <a:t> Management</a:t>
                      </a:r>
                      <a:endParaRPr lang="en-US" sz="14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11:00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12:00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3386">
                <a:tc>
                  <a:txBody>
                    <a:bodyPr/>
                    <a:lstStyle/>
                    <a:p>
                      <a:pPr marL="0" marR="0" algn="just">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Lunch</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12:00</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12:45</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3386">
                <a:tc>
                  <a:txBody>
                    <a:bodyPr/>
                    <a:lstStyle/>
                    <a:p>
                      <a:pPr marL="0" marR="0" indent="0" algn="just" defTabSz="914400" rtl="0" eaLnBrk="1" fontAlgn="auto" latinLnBrk="0" hangingPunct="1">
                        <a:lnSpc>
                          <a:spcPts val="1500"/>
                        </a:lnSpc>
                        <a:spcBef>
                          <a:spcPts val="0"/>
                        </a:spcBef>
                        <a:spcAft>
                          <a:spcPts val="600"/>
                        </a:spcAft>
                        <a:buClrTx/>
                        <a:buSzTx/>
                        <a:buFontTx/>
                        <a:buNone/>
                        <a:tabLst/>
                        <a:defRPr/>
                      </a:pPr>
                      <a:r>
                        <a:rPr lang="en-US" sz="1400" dirty="0">
                          <a:solidFill>
                            <a:srgbClr val="15143D"/>
                          </a:solidFill>
                          <a:effectLst/>
                          <a:latin typeface="Calibri" pitchFamily="34" charset="0"/>
                          <a:ea typeface="Times New Roman"/>
                          <a:cs typeface="Calibri" pitchFamily="34" charset="0"/>
                        </a:rPr>
                        <a:t>Hardware</a:t>
                      </a:r>
                      <a:r>
                        <a:rPr lang="en-US" sz="1400" baseline="0" dirty="0">
                          <a:solidFill>
                            <a:srgbClr val="15143D"/>
                          </a:solidFill>
                          <a:effectLst/>
                          <a:latin typeface="Calibri" pitchFamily="34" charset="0"/>
                          <a:ea typeface="Times New Roman"/>
                          <a:cs typeface="Calibri" pitchFamily="34" charset="0"/>
                        </a:rPr>
                        <a:t> Asset Management cont.</a:t>
                      </a:r>
                      <a:endParaRPr lang="en-US" sz="14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12:45</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cs typeface="Calibri" pitchFamily="34" charset="0"/>
                        </a:rPr>
                        <a:t>14:00</a:t>
                      </a:r>
                      <a:endParaRPr lang="en-US" sz="14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23386">
                <a:tc>
                  <a:txBody>
                    <a:bodyPr/>
                    <a:lstStyle/>
                    <a:p>
                      <a:pPr marL="0" marR="0" algn="just">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Break</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14:00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14:15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3386">
                <a:tc>
                  <a:txBody>
                    <a:bodyPr/>
                    <a:lstStyle/>
                    <a:p>
                      <a:pPr marL="0" marR="0" algn="just">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Software</a:t>
                      </a:r>
                      <a:r>
                        <a:rPr lang="en-US" sz="1400" baseline="0" dirty="0">
                          <a:solidFill>
                            <a:srgbClr val="15143D"/>
                          </a:solidFill>
                          <a:effectLst/>
                          <a:latin typeface="Calibri" pitchFamily="34" charset="0"/>
                          <a:ea typeface="Times New Roman"/>
                          <a:cs typeface="Calibri" pitchFamily="34" charset="0"/>
                        </a:rPr>
                        <a:t> Asset Management</a:t>
                      </a:r>
                      <a:endParaRPr lang="en-US" sz="14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14:15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16:30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3386">
                <a:tc>
                  <a:txBody>
                    <a:bodyPr/>
                    <a:lstStyle/>
                    <a:p>
                      <a:pPr marL="0" marR="0" algn="just">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Key findings and questions</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16:30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400" dirty="0">
                          <a:solidFill>
                            <a:srgbClr val="15143D"/>
                          </a:solidFill>
                          <a:effectLst/>
                          <a:latin typeface="Calibri" pitchFamily="34" charset="0"/>
                          <a:ea typeface="Times New Roman"/>
                          <a:cs typeface="Calibri" pitchFamily="34" charset="0"/>
                        </a:rPr>
                        <a:t>17:00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359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98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937291" y="1574439"/>
            <a:ext cx="744175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4000" dirty="0"/>
              <a:t>IT Asset Management</a:t>
            </a:r>
          </a:p>
          <a:p>
            <a:pPr algn="ctr"/>
            <a:r>
              <a:rPr lang="en-US" sz="4000" dirty="0"/>
              <a:t>Hardware</a:t>
            </a:r>
          </a:p>
        </p:txBody>
      </p:sp>
      <p:sp>
        <p:nvSpPr>
          <p:cNvPr id="3" name="Rektangel 2"/>
          <p:cNvSpPr/>
          <p:nvPr/>
        </p:nvSpPr>
        <p:spPr>
          <a:xfrm>
            <a:off x="1473696" y="5171559"/>
            <a:ext cx="6223241" cy="461665"/>
          </a:xfrm>
          <a:prstGeom prst="rect">
            <a:avLst/>
          </a:prstGeom>
        </p:spPr>
        <p:txBody>
          <a:bodyPr wrap="square">
            <a:spAutoFit/>
          </a:bodyPr>
          <a:lstStyle/>
          <a:p>
            <a:pPr algn="ctr"/>
            <a:r>
              <a:rPr lang="en-GB" sz="2400" dirty="0">
                <a:solidFill>
                  <a:schemeClr val="bg1"/>
                </a:solidFill>
              </a:rPr>
              <a:t>Unit 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xfrm>
            <a:off x="1430867" y="53989"/>
            <a:ext cx="6318834"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sz="1800" dirty="0"/>
              <a:t>Hardware Asset Management</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dirty="0"/>
              <a:t>Learning Objectives</a:t>
            </a:r>
          </a:p>
        </p:txBody>
      </p:sp>
      <p:sp>
        <p:nvSpPr>
          <p:cNvPr id="7987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pPr>
            <a:r>
              <a:rPr lang="en-GB" sz="2800" dirty="0"/>
              <a:t>At the end of this module, you will be able to:</a:t>
            </a:r>
          </a:p>
          <a:p>
            <a:pPr lvl="1">
              <a:spcBef>
                <a:spcPct val="0"/>
              </a:spcBef>
            </a:pPr>
            <a:endParaRPr lang="en-US" sz="2800" dirty="0"/>
          </a:p>
          <a:p>
            <a:pPr lvl="2" indent="-341313">
              <a:spcBef>
                <a:spcPct val="0"/>
              </a:spcBef>
            </a:pPr>
            <a:r>
              <a:rPr lang="en-GB" sz="2400" dirty="0"/>
              <a:t>Describe:</a:t>
            </a:r>
          </a:p>
          <a:p>
            <a:pPr lvl="3" indent="-341313">
              <a:spcBef>
                <a:spcPct val="0"/>
              </a:spcBef>
              <a:buFont typeface="Wingdings" panose="05000000000000000000" pitchFamily="2" charset="2"/>
              <a:buChar char="§"/>
            </a:pPr>
            <a:r>
              <a:rPr lang="en-GB" sz="1800" dirty="0"/>
              <a:t>The concept and purpose of Hardware Asset Management (HAM)</a:t>
            </a:r>
          </a:p>
          <a:p>
            <a:pPr lvl="3" indent="-341313">
              <a:spcBef>
                <a:spcPct val="0"/>
              </a:spcBef>
              <a:buFont typeface="Wingdings" panose="05000000000000000000" pitchFamily="2" charset="2"/>
              <a:buChar char="§"/>
            </a:pPr>
            <a:r>
              <a:rPr lang="en-GB" sz="1800" dirty="0"/>
              <a:t>The HAM lifecycle in an organisation</a:t>
            </a:r>
          </a:p>
          <a:p>
            <a:pPr lvl="3" indent="-341313">
              <a:spcBef>
                <a:spcPct val="0"/>
              </a:spcBef>
              <a:buFont typeface="Wingdings" panose="05000000000000000000" pitchFamily="2" charset="2"/>
              <a:buChar char="§"/>
            </a:pPr>
            <a:r>
              <a:rPr lang="en-GB" sz="1800" dirty="0"/>
              <a:t>Mobile device (asset) management aspect of HAM</a:t>
            </a:r>
          </a:p>
          <a:p>
            <a:pPr lvl="3" indent="-341313">
              <a:spcBef>
                <a:spcPct val="0"/>
              </a:spcBef>
              <a:buFont typeface="Wingdings" panose="05000000000000000000" pitchFamily="2" charset="2"/>
              <a:buChar char="§"/>
            </a:pPr>
            <a:r>
              <a:rPr lang="en-GB" sz="1800" dirty="0"/>
              <a:t>The  benefits of Hardware Asset Management</a:t>
            </a:r>
          </a:p>
          <a:p>
            <a:pPr lvl="3" indent="-341313">
              <a:spcBef>
                <a:spcPct val="0"/>
              </a:spcBef>
              <a:buFont typeface="Wingdings" panose="05000000000000000000" pitchFamily="2" charset="2"/>
              <a:buChar char="§"/>
            </a:pPr>
            <a:r>
              <a:rPr lang="en-GB" sz="1800" dirty="0"/>
              <a:t>The best practices of Hardware Asset Management</a:t>
            </a:r>
          </a:p>
          <a:p>
            <a:pPr lvl="3" indent="-341313">
              <a:spcBef>
                <a:spcPct val="0"/>
              </a:spcBef>
              <a:buFont typeface="Wingdings" panose="05000000000000000000" pitchFamily="2" charset="2"/>
              <a:buChar char="§"/>
            </a:pPr>
            <a:r>
              <a:rPr lang="en-GB" sz="1800" dirty="0"/>
              <a:t>The tool reflections of Hardware Asset management</a:t>
            </a:r>
            <a:endParaRPr lang="en-GB" dirty="0"/>
          </a:p>
        </p:txBody>
      </p:sp>
    </p:spTree>
    <p:extLst>
      <p:ext uri="{BB962C8B-B14F-4D97-AF65-F5344CB8AC3E}">
        <p14:creationId xmlns:p14="http://schemas.microsoft.com/office/powerpoint/2010/main" val="4163085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434517" y="60382"/>
            <a:ext cx="6318834" cy="268288"/>
          </a:xfrm>
        </p:spPr>
        <p:txBody>
          <a:bodyPr/>
          <a:lstStyle/>
          <a:p>
            <a:r>
              <a:rPr lang="en-US" sz="1800" dirty="0"/>
              <a:t>Hardware Asset Management</a:t>
            </a:r>
          </a:p>
        </p:txBody>
      </p:sp>
      <p:sp>
        <p:nvSpPr>
          <p:cNvPr id="3" name="Pladsholder til tekst 2"/>
          <p:cNvSpPr>
            <a:spLocks noGrp="1"/>
          </p:cNvSpPr>
          <p:nvPr>
            <p:ph type="body" sz="quarter" idx="11"/>
          </p:nvPr>
        </p:nvSpPr>
        <p:spPr/>
        <p:txBody>
          <a:bodyPr/>
          <a:lstStyle/>
          <a:p>
            <a:r>
              <a:rPr lang="en-GB" sz="1800" dirty="0"/>
              <a:t>The concept of Hardware Asset Management</a:t>
            </a:r>
          </a:p>
        </p:txBody>
      </p:sp>
      <p:graphicFrame>
        <p:nvGraphicFramePr>
          <p:cNvPr id="5" name="Diagram 4"/>
          <p:cNvGraphicFramePr/>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498764" y="898040"/>
            <a:ext cx="8279476" cy="830997"/>
          </a:xfrm>
          <a:prstGeom prst="rect">
            <a:avLst/>
          </a:prstGeom>
        </p:spPr>
        <p:txBody>
          <a:bodyPr wrap="square">
            <a:spAutoFit/>
          </a:bodyPr>
          <a:lstStyle/>
          <a:p>
            <a:r>
              <a:rPr lang="en-GB" sz="2400" b="1" dirty="0">
                <a:solidFill>
                  <a:srgbClr val="15143D"/>
                </a:solidFill>
                <a:latin typeface="Calibri" panose="020F0502020204030204" pitchFamily="34" charset="0"/>
              </a:rPr>
              <a:t>Hardware is essential in an ITAM context as the core of the IT infrastructure</a:t>
            </a:r>
            <a:endParaRPr lang="da-DK" sz="2400" dirty="0">
              <a:solidFill>
                <a:srgbClr val="15143D"/>
              </a:solidFill>
              <a:latin typeface="Calibri" panose="020F0502020204030204" pitchFamily="34" charset="0"/>
            </a:endParaRPr>
          </a:p>
        </p:txBody>
      </p:sp>
    </p:spTree>
    <p:extLst>
      <p:ext uri="{BB962C8B-B14F-4D97-AF65-F5344CB8AC3E}">
        <p14:creationId xmlns:p14="http://schemas.microsoft.com/office/powerpoint/2010/main" val="171473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Introduction</a:t>
            </a:r>
          </a:p>
        </p:txBody>
      </p:sp>
      <p:sp>
        <p:nvSpPr>
          <p:cNvPr id="79876" name="Text Placeholder 3"/>
          <p:cNvSpPr>
            <a:spLocks noGrp="1"/>
          </p:cNvSpPr>
          <p:nvPr>
            <p:ph type="body" sz="quarter" idx="12"/>
          </p:nvPr>
        </p:nvSpPr>
        <p:spPr bwMode="auto">
          <a:xfrm>
            <a:off x="370390" y="1007040"/>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800" dirty="0"/>
              <a:t>Hardware Asset Management (HAM):</a:t>
            </a:r>
          </a:p>
          <a:p>
            <a:pPr>
              <a:spcBef>
                <a:spcPct val="0"/>
              </a:spcBef>
            </a:pPr>
            <a:endParaRPr lang="en-GB" sz="2800" b="0" dirty="0"/>
          </a:p>
          <a:p>
            <a:pPr marL="342900" indent="-342900">
              <a:spcBef>
                <a:spcPct val="0"/>
              </a:spcBef>
              <a:buSzPct val="80000"/>
              <a:buFont typeface="Wingdings" panose="05000000000000000000" pitchFamily="2" charset="2"/>
              <a:buChar char="§"/>
            </a:pPr>
            <a:r>
              <a:rPr lang="en-GB" sz="2400" b="0" dirty="0"/>
              <a:t>Management of the hardware asset portfolio from acquisition through retirement.</a:t>
            </a:r>
          </a:p>
          <a:p>
            <a:pPr marL="342900" indent="-342900">
              <a:spcBef>
                <a:spcPct val="0"/>
              </a:spcBef>
              <a:buSzPct val="80000"/>
              <a:buFont typeface="Wingdings" panose="05000000000000000000" pitchFamily="2" charset="2"/>
              <a:buChar char="§"/>
            </a:pPr>
            <a:r>
              <a:rPr lang="en-GB" sz="2400" b="0" dirty="0"/>
              <a:t>The objective is getting the most value from the hardware assets.</a:t>
            </a:r>
          </a:p>
          <a:p>
            <a:pPr marL="342900" indent="-342900">
              <a:spcBef>
                <a:spcPct val="0"/>
              </a:spcBef>
              <a:buSzPct val="80000"/>
              <a:buFont typeface="Wingdings" panose="05000000000000000000" pitchFamily="2" charset="2"/>
              <a:buChar char="§"/>
            </a:pPr>
            <a:r>
              <a:rPr lang="en-GB" sz="2400" b="0" dirty="0"/>
              <a:t>Enables the organisation in making business decisions based on meaningful and measurable financial objectives.</a:t>
            </a:r>
          </a:p>
          <a:p>
            <a:pPr marL="342900" indent="-342900">
              <a:spcBef>
                <a:spcPct val="0"/>
              </a:spcBef>
              <a:buSzPct val="80000"/>
              <a:buFont typeface="Wingdings" panose="05000000000000000000" pitchFamily="2" charset="2"/>
              <a:buChar char="§"/>
            </a:pPr>
            <a:endParaRPr lang="en-GB" sz="2400" b="0" dirty="0"/>
          </a:p>
        </p:txBody>
      </p:sp>
      <p:sp>
        <p:nvSpPr>
          <p:cNvPr id="2" name="Pladsholder til tekst 1"/>
          <p:cNvSpPr>
            <a:spLocks noGrp="1"/>
          </p:cNvSpPr>
          <p:nvPr>
            <p:ph type="body" sz="quarter" idx="10"/>
          </p:nvPr>
        </p:nvSpPr>
        <p:spPr/>
        <p:txBody>
          <a:bodyPr/>
          <a:lstStyle/>
          <a:p>
            <a:r>
              <a:rPr lang="en-GB" dirty="0"/>
              <a:t>Hardware Asset Management</a:t>
            </a:r>
          </a:p>
        </p:txBody>
      </p:sp>
    </p:spTree>
    <p:extLst>
      <p:ext uri="{BB962C8B-B14F-4D97-AF65-F5344CB8AC3E}">
        <p14:creationId xmlns:p14="http://schemas.microsoft.com/office/powerpoint/2010/main" val="1726958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42743" y="357912"/>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Introduction</a:t>
            </a:r>
          </a:p>
        </p:txBody>
      </p:sp>
      <p:sp>
        <p:nvSpPr>
          <p:cNvPr id="79876" name="Text Placeholder 3"/>
          <p:cNvSpPr>
            <a:spLocks noGrp="1"/>
          </p:cNvSpPr>
          <p:nvPr>
            <p:ph type="body" sz="quarter" idx="12"/>
          </p:nvPr>
        </p:nvSpPr>
        <p:spPr bwMode="auto">
          <a:xfrm>
            <a:off x="370390" y="876408"/>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800" dirty="0"/>
              <a:t>Benefits of Hardware Asset Management (HAM):</a:t>
            </a:r>
          </a:p>
          <a:p>
            <a:pPr>
              <a:spcBef>
                <a:spcPct val="0"/>
              </a:spcBef>
              <a:buSzPct val="80000"/>
            </a:pPr>
            <a:r>
              <a:rPr lang="en-GB" dirty="0"/>
              <a:t>IT Management</a:t>
            </a:r>
          </a:p>
          <a:p>
            <a:pPr marL="800100" lvl="2" indent="-342900">
              <a:spcBef>
                <a:spcPct val="30000"/>
              </a:spcBef>
              <a:spcAft>
                <a:spcPct val="0"/>
              </a:spcAft>
              <a:buSzPct val="80000"/>
              <a:buFont typeface="Wingdings" panose="05000000000000000000" pitchFamily="2" charset="2"/>
              <a:buChar char="§"/>
              <a:defRPr/>
            </a:pPr>
            <a:r>
              <a:rPr lang="en-GB" sz="1600" b="0" dirty="0"/>
              <a:t>Enabling Knowledge based </a:t>
            </a:r>
            <a:r>
              <a:rPr lang="en-GB" sz="1600" b="0" kern="1200" dirty="0"/>
              <a:t>business decisions with respect to procurement, replacement, disposal and re-use of an asset.</a:t>
            </a:r>
          </a:p>
          <a:p>
            <a:pPr>
              <a:spcBef>
                <a:spcPct val="0"/>
              </a:spcBef>
              <a:buSzPct val="80000"/>
            </a:pPr>
            <a:r>
              <a:rPr lang="en-GB" dirty="0"/>
              <a:t>IT Operation</a:t>
            </a:r>
          </a:p>
          <a:p>
            <a:pPr marL="800100" lvl="2" indent="-342900">
              <a:spcBef>
                <a:spcPct val="0"/>
              </a:spcBef>
              <a:buSzPct val="80000"/>
              <a:buFont typeface="Wingdings" panose="05000000000000000000" pitchFamily="2" charset="2"/>
              <a:buChar char="§"/>
            </a:pPr>
            <a:r>
              <a:rPr lang="en-GB" sz="1600" b="0" dirty="0"/>
              <a:t>Agility – short response time; Support the Business</a:t>
            </a:r>
          </a:p>
          <a:p>
            <a:pPr marL="800100" lvl="2" indent="-342900">
              <a:spcBef>
                <a:spcPct val="0"/>
              </a:spcBef>
              <a:buSzPct val="80000"/>
              <a:buFont typeface="Wingdings" panose="05000000000000000000" pitchFamily="2" charset="2"/>
              <a:buChar char="§"/>
            </a:pPr>
            <a:r>
              <a:rPr lang="en-GB" sz="1600" b="0" dirty="0"/>
              <a:t>Re-use of hardware</a:t>
            </a:r>
          </a:p>
          <a:p>
            <a:pPr marL="800100" lvl="2" indent="-342900">
              <a:spcBef>
                <a:spcPct val="0"/>
              </a:spcBef>
              <a:buSzPct val="80000"/>
              <a:buFont typeface="Wingdings" panose="05000000000000000000" pitchFamily="2" charset="2"/>
              <a:buChar char="§"/>
            </a:pPr>
            <a:r>
              <a:rPr lang="en-GB" sz="1600" b="0" dirty="0"/>
              <a:t>Use of standard HW services</a:t>
            </a:r>
          </a:p>
          <a:p>
            <a:pPr>
              <a:spcBef>
                <a:spcPct val="0"/>
              </a:spcBef>
              <a:buSzPct val="80000"/>
            </a:pPr>
            <a:r>
              <a:rPr lang="en-GB" dirty="0"/>
              <a:t>Contract and Procurement Management</a:t>
            </a:r>
          </a:p>
          <a:p>
            <a:pPr marL="800100" lvl="2" indent="-342900">
              <a:spcBef>
                <a:spcPct val="0"/>
              </a:spcBef>
              <a:buSzPct val="80000"/>
              <a:buFont typeface="Wingdings" panose="05000000000000000000" pitchFamily="2" charset="2"/>
              <a:buChar char="§"/>
            </a:pPr>
            <a:r>
              <a:rPr lang="en-GB" sz="1600" b="0" dirty="0"/>
              <a:t>Request standard services</a:t>
            </a:r>
          </a:p>
          <a:p>
            <a:pPr marL="800100" lvl="2" indent="-342900">
              <a:spcBef>
                <a:spcPct val="0"/>
              </a:spcBef>
              <a:buSzPct val="80000"/>
              <a:buFont typeface="Wingdings" panose="05000000000000000000" pitchFamily="2" charset="2"/>
              <a:buChar char="§"/>
            </a:pPr>
            <a:r>
              <a:rPr lang="en-GB" sz="1600" b="0" dirty="0"/>
              <a:t>Easier negotiation – standard HW services</a:t>
            </a:r>
          </a:p>
          <a:p>
            <a:pPr>
              <a:spcBef>
                <a:spcPct val="0"/>
              </a:spcBef>
              <a:buSzPct val="80000"/>
            </a:pPr>
            <a:r>
              <a:rPr lang="en-GB" dirty="0"/>
              <a:t>Financial Management</a:t>
            </a:r>
          </a:p>
          <a:p>
            <a:pPr marL="800100" lvl="2" indent="-342900">
              <a:spcBef>
                <a:spcPct val="0"/>
              </a:spcBef>
              <a:buSzPct val="80000"/>
              <a:buFont typeface="Wingdings" panose="05000000000000000000" pitchFamily="2" charset="2"/>
              <a:buChar char="§"/>
            </a:pPr>
            <a:r>
              <a:rPr lang="en-GB" sz="1600" b="0" dirty="0"/>
              <a:t>Cost savings – reduction of over-disposal and over-procurement</a:t>
            </a:r>
          </a:p>
          <a:p>
            <a:pPr marL="800100" lvl="2" indent="-342900">
              <a:spcBef>
                <a:spcPct val="0"/>
              </a:spcBef>
              <a:buSzPct val="80000"/>
              <a:buFont typeface="Wingdings" panose="05000000000000000000" pitchFamily="2" charset="2"/>
              <a:buChar char="§"/>
            </a:pPr>
            <a:r>
              <a:rPr lang="en-GB" sz="1600" b="0" dirty="0"/>
              <a:t>Compliance foundation data</a:t>
            </a:r>
          </a:p>
          <a:p>
            <a:pPr>
              <a:spcBef>
                <a:spcPct val="0"/>
              </a:spcBef>
              <a:buSzPct val="80000"/>
            </a:pPr>
            <a:r>
              <a:rPr lang="en-GB" dirty="0"/>
              <a:t>Business</a:t>
            </a:r>
          </a:p>
          <a:p>
            <a:pPr marL="800100" lvl="2" indent="-342900">
              <a:spcBef>
                <a:spcPct val="0"/>
              </a:spcBef>
              <a:buSzPct val="80000"/>
              <a:buFont typeface="Wingdings" panose="05000000000000000000" pitchFamily="2" charset="2"/>
              <a:buChar char="§"/>
            </a:pPr>
            <a:r>
              <a:rPr lang="en-GB" sz="1600" b="0" dirty="0"/>
              <a:t>Minimise risk of </a:t>
            </a:r>
            <a:r>
              <a:rPr lang="en-GB" sz="1600" dirty="0"/>
              <a:t>information security, software compliance and </a:t>
            </a:r>
            <a:r>
              <a:rPr lang="en-GB" sz="1600" b="0" dirty="0"/>
              <a:t>data loss</a:t>
            </a:r>
          </a:p>
          <a:p>
            <a:pPr lvl="2" indent="0">
              <a:spcBef>
                <a:spcPct val="0"/>
              </a:spcBef>
              <a:buSzPct val="80000"/>
              <a:buNone/>
            </a:pPr>
            <a:endParaRPr lang="en-GB" sz="1800" b="0" dirty="0"/>
          </a:p>
          <a:p>
            <a:pPr marL="342900" indent="-342900">
              <a:spcBef>
                <a:spcPct val="0"/>
              </a:spcBef>
              <a:buSzPct val="80000"/>
              <a:buFont typeface="Arial" panose="020B0604020202020204" pitchFamily="34" charset="0"/>
              <a:buChar char="•"/>
            </a:pPr>
            <a:endParaRPr lang="en-GB" sz="2400" b="0" dirty="0"/>
          </a:p>
          <a:p>
            <a:pPr marL="342900" indent="-342900">
              <a:spcBef>
                <a:spcPct val="0"/>
              </a:spcBef>
              <a:buSzPct val="80000"/>
              <a:buFont typeface="Wingdings" panose="05000000000000000000" pitchFamily="2" charset="2"/>
              <a:buChar char="§"/>
            </a:pPr>
            <a:endParaRPr lang="en-GB" sz="2400" b="0" dirty="0"/>
          </a:p>
        </p:txBody>
      </p:sp>
      <p:sp>
        <p:nvSpPr>
          <p:cNvPr id="2" name="Pladsholder til tekst 1"/>
          <p:cNvSpPr>
            <a:spLocks noGrp="1"/>
          </p:cNvSpPr>
          <p:nvPr>
            <p:ph type="body" sz="quarter" idx="10"/>
          </p:nvPr>
        </p:nvSpPr>
        <p:spPr/>
        <p:txBody>
          <a:bodyPr/>
          <a:lstStyle/>
          <a:p>
            <a:r>
              <a:rPr lang="en-GB" dirty="0"/>
              <a:t>Hardware Asset Management</a:t>
            </a:r>
          </a:p>
        </p:txBody>
      </p:sp>
    </p:spTree>
    <p:extLst>
      <p:ext uri="{BB962C8B-B14F-4D97-AF65-F5344CB8AC3E}">
        <p14:creationId xmlns:p14="http://schemas.microsoft.com/office/powerpoint/2010/main" val="3199087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a:t>
            </a:r>
            <a:r>
              <a:rPr lang="en-GB" sz="1600" dirty="0">
                <a:solidFill>
                  <a:schemeClr val="bg1"/>
                </a:solidFill>
              </a:rPr>
              <a:t> Asset Management introduction</a:t>
            </a:r>
          </a:p>
          <a:p>
            <a:endParaRPr lang="en-GB" dirty="0"/>
          </a:p>
        </p:txBody>
      </p:sp>
      <p:sp>
        <p:nvSpPr>
          <p:cNvPr id="3" name="Pladsholder til tekst 2"/>
          <p:cNvSpPr>
            <a:spLocks noGrp="1"/>
          </p:cNvSpPr>
          <p:nvPr>
            <p:ph type="body" sz="quarter" idx="11"/>
          </p:nvPr>
        </p:nvSpPr>
        <p:spPr/>
        <p:txBody>
          <a:bodyPr/>
          <a:lstStyle/>
          <a:p>
            <a:r>
              <a:rPr lang="en-GB" dirty="0">
                <a:solidFill>
                  <a:schemeClr val="bg1"/>
                </a:solidFill>
              </a:rPr>
              <a:t>The Hardware lifecycle</a:t>
            </a:r>
          </a:p>
        </p:txBody>
      </p:sp>
      <p:sp>
        <p:nvSpPr>
          <p:cNvPr id="4" name="Pladsholder til tekst 3"/>
          <p:cNvSpPr>
            <a:spLocks noGrp="1"/>
          </p:cNvSpPr>
          <p:nvPr>
            <p:ph type="body" sz="quarter" idx="12"/>
          </p:nvPr>
        </p:nvSpPr>
        <p:spPr/>
        <p:txBody>
          <a:bodyPr/>
          <a:lstStyle/>
          <a:p>
            <a:pPr marL="115200" lvl="2" indent="0" algn="ctr">
              <a:buNone/>
            </a:pPr>
            <a:r>
              <a:rPr lang="da-DK" sz="2400" b="1" dirty="0">
                <a:solidFill>
                  <a:schemeClr val="tx1"/>
                </a:solidFill>
              </a:rPr>
              <a:t>Hardware Assets </a:t>
            </a:r>
            <a:r>
              <a:rPr lang="da-DK" sz="2400" b="1" dirty="0" err="1">
                <a:solidFill>
                  <a:schemeClr val="tx1"/>
                </a:solidFill>
              </a:rPr>
              <a:t>lifecycle</a:t>
            </a:r>
            <a:endParaRPr lang="da-DK" sz="2400" b="1" dirty="0">
              <a:solidFill>
                <a:schemeClr val="tx1"/>
              </a:solidFill>
            </a:endParaRPr>
          </a:p>
          <a:p>
            <a:pPr lvl="2">
              <a:buFont typeface="Arial" charset="0"/>
              <a:buChar char="•"/>
            </a:pPr>
            <a:endParaRPr lang="en-US" altLang="da-DK" sz="2000" dirty="0">
              <a:cs typeface="Calibri" pitchFamily="34" charset="0"/>
            </a:endParaRPr>
          </a:p>
          <a:p>
            <a:endParaRPr lang="da-DK" dirty="0"/>
          </a:p>
        </p:txBody>
      </p:sp>
      <p:graphicFrame>
        <p:nvGraphicFramePr>
          <p:cNvPr id="5" name="Diagram 4"/>
          <p:cNvGraphicFramePr/>
          <p:nvPr/>
        </p:nvGraphicFramePr>
        <p:xfrm>
          <a:off x="867902" y="549483"/>
          <a:ext cx="7728558" cy="5497718"/>
        </p:xfrm>
        <a:graphic>
          <a:graphicData uri="http://schemas.openxmlformats.org/drawingml/2006/chart">
            <c:chart xmlns:c="http://schemas.openxmlformats.org/drawingml/2006/chart" xmlns:r="http://schemas.openxmlformats.org/officeDocument/2006/relationships" r:id="rId3"/>
          </a:graphicData>
        </a:graphic>
      </p:graphicFrame>
      <p:sp>
        <p:nvSpPr>
          <p:cNvPr id="6" name="Billedforklaring: streg 5">
            <a:extLst>
              <a:ext uri="{FF2B5EF4-FFF2-40B4-BE49-F238E27FC236}">
                <a16:creationId xmlns:a16="http://schemas.microsoft.com/office/drawing/2014/main" id="{CD86520B-6E16-44BC-9D51-56EB8B4BF3DA}"/>
              </a:ext>
            </a:extLst>
          </p:cNvPr>
          <p:cNvSpPr/>
          <p:nvPr/>
        </p:nvSpPr>
        <p:spPr>
          <a:xfrm>
            <a:off x="7007631" y="1459958"/>
            <a:ext cx="1943413" cy="810295"/>
          </a:xfrm>
          <a:prstGeom prst="borderCallout1">
            <a:avLst>
              <a:gd name="adj1" fmla="val 18750"/>
              <a:gd name="adj2" fmla="val -8333"/>
              <a:gd name="adj3" fmla="val 73587"/>
              <a:gd name="adj4" fmla="val -302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5143D"/>
                </a:solidFill>
              </a:rPr>
              <a:t>Strategy &amp; governance</a:t>
            </a:r>
          </a:p>
        </p:txBody>
      </p:sp>
      <p:sp>
        <p:nvSpPr>
          <p:cNvPr id="8" name="Billedforklaring: streg 7">
            <a:extLst>
              <a:ext uri="{FF2B5EF4-FFF2-40B4-BE49-F238E27FC236}">
                <a16:creationId xmlns:a16="http://schemas.microsoft.com/office/drawing/2014/main" id="{4B4D4686-1EB3-4B17-A3BA-01F22C6F1253}"/>
              </a:ext>
            </a:extLst>
          </p:cNvPr>
          <p:cNvSpPr/>
          <p:nvPr/>
        </p:nvSpPr>
        <p:spPr>
          <a:xfrm>
            <a:off x="7007632" y="5228555"/>
            <a:ext cx="1943413" cy="810295"/>
          </a:xfrm>
          <a:prstGeom prst="borderCallout1">
            <a:avLst>
              <a:gd name="adj1" fmla="val 69337"/>
              <a:gd name="adj2" fmla="val -2654"/>
              <a:gd name="adj3" fmla="val -347"/>
              <a:gd name="adj4" fmla="val -245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5143D"/>
                </a:solidFill>
              </a:rPr>
              <a:t>Request &amp; Catalogue management</a:t>
            </a:r>
          </a:p>
        </p:txBody>
      </p:sp>
      <p:sp>
        <p:nvSpPr>
          <p:cNvPr id="9" name="Billedforklaring: streg 8">
            <a:extLst>
              <a:ext uri="{FF2B5EF4-FFF2-40B4-BE49-F238E27FC236}">
                <a16:creationId xmlns:a16="http://schemas.microsoft.com/office/drawing/2014/main" id="{FDA3A53C-B928-488E-87D9-981F0BC70134}"/>
              </a:ext>
            </a:extLst>
          </p:cNvPr>
          <p:cNvSpPr/>
          <p:nvPr/>
        </p:nvSpPr>
        <p:spPr>
          <a:xfrm>
            <a:off x="1434517" y="5725428"/>
            <a:ext cx="1943413" cy="810295"/>
          </a:xfrm>
          <a:prstGeom prst="borderCallout1">
            <a:avLst>
              <a:gd name="adj1" fmla="val 34315"/>
              <a:gd name="adj2" fmla="val 102805"/>
              <a:gd name="adj3" fmla="val 19109"/>
              <a:gd name="adj4" fmla="val 1295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5143D"/>
                </a:solidFill>
              </a:rPr>
              <a:t>Procurement &amp; Vendor Management</a:t>
            </a:r>
          </a:p>
        </p:txBody>
      </p:sp>
      <p:sp>
        <p:nvSpPr>
          <p:cNvPr id="10" name="Billedforklaring: streg 9">
            <a:extLst>
              <a:ext uri="{FF2B5EF4-FFF2-40B4-BE49-F238E27FC236}">
                <a16:creationId xmlns:a16="http://schemas.microsoft.com/office/drawing/2014/main" id="{F38FA4DC-59D8-4D32-A8C6-4C5F77294E5F}"/>
              </a:ext>
            </a:extLst>
          </p:cNvPr>
          <p:cNvSpPr/>
          <p:nvPr/>
        </p:nvSpPr>
        <p:spPr>
          <a:xfrm>
            <a:off x="267568" y="4175152"/>
            <a:ext cx="1943413" cy="810295"/>
          </a:xfrm>
          <a:prstGeom prst="borderCallout1">
            <a:avLst>
              <a:gd name="adj1" fmla="val 34315"/>
              <a:gd name="adj2" fmla="val 102805"/>
              <a:gd name="adj3" fmla="val 26892"/>
              <a:gd name="adj4" fmla="val 1190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5143D"/>
                </a:solidFill>
              </a:rPr>
              <a:t>Receive &amp; Asset tagging</a:t>
            </a:r>
          </a:p>
        </p:txBody>
      </p:sp>
      <p:sp>
        <p:nvSpPr>
          <p:cNvPr id="11" name="Billedforklaring: streg 10">
            <a:extLst>
              <a:ext uri="{FF2B5EF4-FFF2-40B4-BE49-F238E27FC236}">
                <a16:creationId xmlns:a16="http://schemas.microsoft.com/office/drawing/2014/main" id="{F47F89FC-47EB-419C-AE98-7731926089C0}"/>
              </a:ext>
            </a:extLst>
          </p:cNvPr>
          <p:cNvSpPr/>
          <p:nvPr/>
        </p:nvSpPr>
        <p:spPr>
          <a:xfrm>
            <a:off x="267568" y="1459958"/>
            <a:ext cx="1943413" cy="810295"/>
          </a:xfrm>
          <a:prstGeom prst="borderCallout1">
            <a:avLst>
              <a:gd name="adj1" fmla="val 34315"/>
              <a:gd name="adj2" fmla="val 102805"/>
              <a:gd name="adj3" fmla="val 67751"/>
              <a:gd name="adj4" fmla="val 147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5143D"/>
                </a:solidFill>
              </a:rPr>
              <a:t>Reuse or Recycle</a:t>
            </a:r>
          </a:p>
        </p:txBody>
      </p:sp>
    </p:spTree>
    <p:extLst>
      <p:ext uri="{BB962C8B-B14F-4D97-AF65-F5344CB8AC3E}">
        <p14:creationId xmlns:p14="http://schemas.microsoft.com/office/powerpoint/2010/main" val="1569223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Identify your assets</a:t>
            </a:r>
          </a:p>
        </p:txBody>
      </p:sp>
      <p:sp>
        <p:nvSpPr>
          <p:cNvPr id="2" name="Pladsholder til tekst 1"/>
          <p:cNvSpPr>
            <a:spLocks noGrp="1"/>
          </p:cNvSpPr>
          <p:nvPr>
            <p:ph type="body" sz="quarter" idx="10"/>
          </p:nvPr>
        </p:nvSpPr>
        <p:spPr/>
        <p:txBody>
          <a:bodyPr/>
          <a:lstStyle/>
          <a:p>
            <a:r>
              <a:rPr lang="en-GB" dirty="0"/>
              <a:t>Hardware Asset Management</a:t>
            </a:r>
          </a:p>
        </p:txBody>
      </p:sp>
      <p:pic>
        <p:nvPicPr>
          <p:cNvPr id="1026" name="Picture 2" descr="http://xhf3unxa8e2tljul.zippykid.netdna-cdn.com/wp-content/uploads/2014/08/When-is-an-IT-Asset-NOT-and-IT-ass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456" y="1874023"/>
            <a:ext cx="6871089" cy="4366244"/>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287367" y="840509"/>
            <a:ext cx="8569267" cy="830997"/>
          </a:xfrm>
          <a:prstGeom prst="rect">
            <a:avLst/>
          </a:prstGeom>
        </p:spPr>
        <p:txBody>
          <a:bodyPr wrap="square">
            <a:spAutoFit/>
          </a:bodyPr>
          <a:lstStyle/>
          <a:p>
            <a:r>
              <a:rPr lang="en-US" sz="2400" b="1" dirty="0">
                <a:solidFill>
                  <a:srgbClr val="15143D"/>
                </a:solidFill>
                <a:latin typeface="Calibri" panose="020F0502020204030204" pitchFamily="34" charset="0"/>
              </a:rPr>
              <a:t>Hardware refers to the physical components that make up a computer system… but when is an IT Asset not an IT Asset?</a:t>
            </a:r>
          </a:p>
        </p:txBody>
      </p:sp>
    </p:spTree>
    <p:extLst>
      <p:ext uri="{BB962C8B-B14F-4D97-AF65-F5344CB8AC3E}">
        <p14:creationId xmlns:p14="http://schemas.microsoft.com/office/powerpoint/2010/main" val="1965003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a:t>
            </a:r>
          </a:p>
        </p:txBody>
      </p:sp>
      <p:sp>
        <p:nvSpPr>
          <p:cNvPr id="3" name="Pladsholder til tekst 2"/>
          <p:cNvSpPr>
            <a:spLocks noGrp="1"/>
          </p:cNvSpPr>
          <p:nvPr>
            <p:ph type="body" sz="quarter" idx="11"/>
          </p:nvPr>
        </p:nvSpPr>
        <p:spPr/>
        <p:txBody>
          <a:bodyPr/>
          <a:lstStyle/>
          <a:p>
            <a:r>
              <a:rPr lang="en-GB" dirty="0"/>
              <a:t>Hardware Scope</a:t>
            </a:r>
          </a:p>
        </p:txBody>
      </p:sp>
      <p:sp>
        <p:nvSpPr>
          <p:cNvPr id="4" name="Pladsholder til tekst 3"/>
          <p:cNvSpPr>
            <a:spLocks noGrp="1"/>
          </p:cNvSpPr>
          <p:nvPr>
            <p:ph type="body" sz="quarter" idx="12"/>
          </p:nvPr>
        </p:nvSpPr>
        <p:spPr/>
        <p:txBody>
          <a:bodyPr/>
          <a:lstStyle/>
          <a:p>
            <a:r>
              <a:rPr lang="en-GB" sz="2400" dirty="0"/>
              <a:t>Do IT HW assets require a pulse?</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517" y="1587033"/>
            <a:ext cx="6092953" cy="3797369"/>
          </a:xfrm>
          <a:prstGeom prst="rect">
            <a:avLst/>
          </a:prstGeom>
        </p:spPr>
      </p:pic>
    </p:spTree>
    <p:extLst>
      <p:ext uri="{BB962C8B-B14F-4D97-AF65-F5344CB8AC3E}">
        <p14:creationId xmlns:p14="http://schemas.microsoft.com/office/powerpoint/2010/main" val="1902276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183098" y="989598"/>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spcAft>
                <a:spcPct val="0"/>
              </a:spcAft>
              <a:defRPr/>
            </a:pPr>
            <a:r>
              <a:rPr lang="en-US" sz="2400" kern="1200" dirty="0">
                <a:solidFill>
                  <a:schemeClr val="tx1"/>
                </a:solidFill>
              </a:rPr>
              <a:t>Guidelines to determine if you need to track and manage an IT hardware Asset:</a:t>
            </a: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IT Asset tied to a contract</a:t>
            </a:r>
          </a:p>
          <a:p>
            <a:pPr marL="800100" lvl="2" indent="-342900">
              <a:spcBef>
                <a:spcPct val="30000"/>
              </a:spcBef>
              <a:spcAft>
                <a:spcPct val="0"/>
              </a:spcAft>
              <a:buSzPct val="80000"/>
              <a:buFont typeface="Wingdings" panose="05000000000000000000" pitchFamily="2" charset="2"/>
              <a:buChar char="§"/>
              <a:defRPr/>
            </a:pPr>
            <a:r>
              <a:rPr lang="en-US" sz="2000" b="0" dirty="0">
                <a:solidFill>
                  <a:schemeClr val="tx1"/>
                </a:solidFill>
              </a:rPr>
              <a:t>This includes e.g. Servers, desktops, laptops and printers tied to lease agreements or service agreements. </a:t>
            </a: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Assets of great value (expensive)</a:t>
            </a: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Bringing value to the business because of the content (Licenses, Data etc.)</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err="1"/>
              <a:t>When</a:t>
            </a:r>
            <a:r>
              <a:rPr lang="da-DK" dirty="0"/>
              <a:t> to </a:t>
            </a:r>
            <a:r>
              <a:rPr lang="da-DK" dirty="0" err="1"/>
              <a:t>manage</a:t>
            </a:r>
            <a:r>
              <a:rPr lang="da-DK" dirty="0"/>
              <a:t> Hardware</a:t>
            </a:r>
          </a:p>
          <a:p>
            <a:endParaRPr lang="en-US" dirty="0"/>
          </a:p>
        </p:txBody>
      </p:sp>
      <p:sp>
        <p:nvSpPr>
          <p:cNvPr id="2" name="Pladsholder til tekst 1"/>
          <p:cNvSpPr>
            <a:spLocks noGrp="1"/>
          </p:cNvSpPr>
          <p:nvPr>
            <p:ph type="body" sz="quarter" idx="10"/>
          </p:nvPr>
        </p:nvSpPr>
        <p:spPr/>
        <p:txBody>
          <a:bodyPr/>
          <a:lstStyle/>
          <a:p>
            <a:r>
              <a:rPr lang="da-DK" dirty="0"/>
              <a:t>Hardware Asset Management</a:t>
            </a:r>
          </a:p>
        </p:txBody>
      </p:sp>
    </p:spTree>
    <p:extLst>
      <p:ext uri="{BB962C8B-B14F-4D97-AF65-F5344CB8AC3E}">
        <p14:creationId xmlns:p14="http://schemas.microsoft.com/office/powerpoint/2010/main" val="257970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Course agenda</a:t>
            </a:r>
          </a:p>
        </p:txBody>
      </p:sp>
      <p:graphicFrame>
        <p:nvGraphicFramePr>
          <p:cNvPr id="6" name="Table 14"/>
          <p:cNvGraphicFramePr>
            <a:graphicFrameLocks noGrp="1"/>
          </p:cNvGraphicFramePr>
          <p:nvPr>
            <p:extLst>
              <p:ext uri="{D42A27DB-BD31-4B8C-83A1-F6EECF244321}">
                <p14:modId xmlns:p14="http://schemas.microsoft.com/office/powerpoint/2010/main" val="4040690023"/>
              </p:ext>
            </p:extLst>
          </p:nvPr>
        </p:nvGraphicFramePr>
        <p:xfrm>
          <a:off x="749529" y="1928948"/>
          <a:ext cx="7470569" cy="2963702"/>
        </p:xfrm>
        <a:graphic>
          <a:graphicData uri="http://schemas.openxmlformats.org/drawingml/2006/table">
            <a:tbl>
              <a:tblPr firstRow="1" bandRow="1">
                <a:tableStyleId>{21E4AEA4-8DFA-4A89-87EB-49C32662AFE0}</a:tableStyleId>
              </a:tblPr>
              <a:tblGrid>
                <a:gridCol w="4414427">
                  <a:extLst>
                    <a:ext uri="{9D8B030D-6E8A-4147-A177-3AD203B41FA5}">
                      <a16:colId xmlns:a16="http://schemas.microsoft.com/office/drawing/2014/main" val="20000"/>
                    </a:ext>
                  </a:extLst>
                </a:gridCol>
                <a:gridCol w="1358285">
                  <a:extLst>
                    <a:ext uri="{9D8B030D-6E8A-4147-A177-3AD203B41FA5}">
                      <a16:colId xmlns:a16="http://schemas.microsoft.com/office/drawing/2014/main" val="20001"/>
                    </a:ext>
                  </a:extLst>
                </a:gridCol>
                <a:gridCol w="1697857">
                  <a:extLst>
                    <a:ext uri="{9D8B030D-6E8A-4147-A177-3AD203B41FA5}">
                      <a16:colId xmlns:a16="http://schemas.microsoft.com/office/drawing/2014/main" val="20002"/>
                    </a:ext>
                  </a:extLst>
                </a:gridCol>
              </a:tblGrid>
              <a:tr h="423386">
                <a:tc>
                  <a:txBody>
                    <a:bodyPr/>
                    <a:lstStyle/>
                    <a:p>
                      <a:pPr marL="0" marR="0" algn="just">
                        <a:lnSpc>
                          <a:spcPts val="1500"/>
                        </a:lnSpc>
                        <a:spcBef>
                          <a:spcPts val="0"/>
                        </a:spcBef>
                        <a:spcAft>
                          <a:spcPts val="600"/>
                        </a:spcAft>
                      </a:pPr>
                      <a:r>
                        <a:rPr lang="en-US" sz="1600" dirty="0">
                          <a:solidFill>
                            <a:schemeClr val="bg1"/>
                          </a:solidFill>
                          <a:effectLst/>
                          <a:latin typeface="Calibri" pitchFamily="34" charset="0"/>
                          <a:cs typeface="Calibri" pitchFamily="34" charset="0"/>
                        </a:rPr>
                        <a:t>DAY 2</a:t>
                      </a:r>
                      <a:endParaRPr lang="en-US" sz="1600" dirty="0">
                        <a:solidFill>
                          <a:schemeClr val="bg1"/>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Start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End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extLst>
                  <a:ext uri="{0D108BD9-81ED-4DB2-BD59-A6C34878D82A}">
                    <a16:rowId xmlns:a16="http://schemas.microsoft.com/office/drawing/2014/main" val="10000"/>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Services</a:t>
                      </a:r>
                      <a:r>
                        <a:rPr lang="en-US" sz="1600" baseline="0" dirty="0">
                          <a:solidFill>
                            <a:srgbClr val="15143D"/>
                          </a:solidFill>
                          <a:effectLst/>
                          <a:latin typeface="Calibri" pitchFamily="34" charset="0"/>
                          <a:ea typeface="Times New Roman"/>
                          <a:cs typeface="Calibri" pitchFamily="34" charset="0"/>
                        </a:rPr>
                        <a:t> and Cloud Asset Management</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09:00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11:15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People</a:t>
                      </a:r>
                      <a:r>
                        <a:rPr lang="en-US" sz="1600" baseline="0" dirty="0">
                          <a:solidFill>
                            <a:srgbClr val="15143D"/>
                          </a:solidFill>
                          <a:effectLst/>
                          <a:latin typeface="Calibri" pitchFamily="34" charset="0"/>
                          <a:ea typeface="Times New Roman"/>
                          <a:cs typeface="Calibri" pitchFamily="34" charset="0"/>
                        </a:rPr>
                        <a:t> and information Asset Management </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11:15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ea typeface="+mn-ea"/>
                          <a:cs typeface="Calibri" pitchFamily="34" charset="0"/>
                        </a:rPr>
                        <a:t>12:15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Lunch</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12:15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13:00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People</a:t>
                      </a:r>
                      <a:r>
                        <a:rPr lang="en-US" sz="1600" baseline="0" dirty="0">
                          <a:solidFill>
                            <a:srgbClr val="15143D"/>
                          </a:solidFill>
                          <a:effectLst/>
                          <a:latin typeface="Calibri" pitchFamily="34" charset="0"/>
                          <a:ea typeface="Times New Roman"/>
                          <a:cs typeface="Calibri" pitchFamily="34" charset="0"/>
                        </a:rPr>
                        <a:t> and information Asset Management (cont.)</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13:00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ea typeface="+mn-ea"/>
                          <a:cs typeface="Calibri" pitchFamily="34" charset="0"/>
                        </a:rPr>
                        <a:t>14:15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Break</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14:15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14:30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IT</a:t>
                      </a:r>
                      <a:r>
                        <a:rPr lang="en-US" sz="1600" baseline="0" dirty="0">
                          <a:solidFill>
                            <a:srgbClr val="15143D"/>
                          </a:solidFill>
                          <a:effectLst/>
                          <a:latin typeface="Calibri" pitchFamily="34" charset="0"/>
                          <a:ea typeface="Times New Roman"/>
                          <a:cs typeface="Calibri" pitchFamily="34" charset="0"/>
                        </a:rPr>
                        <a:t> Asset Management Interfaces</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14:30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15:00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Tekstfelt 3">
            <a:extLst>
              <a:ext uri="{FF2B5EF4-FFF2-40B4-BE49-F238E27FC236}">
                <a16:creationId xmlns:a16="http://schemas.microsoft.com/office/drawing/2014/main" id="{33EF2E6D-45FA-4492-A785-C771CF6AAF16}"/>
              </a:ext>
            </a:extLst>
          </p:cNvPr>
          <p:cNvSpPr txBox="1"/>
          <p:nvPr/>
        </p:nvSpPr>
        <p:spPr>
          <a:xfrm>
            <a:off x="988828" y="1183021"/>
            <a:ext cx="2402958" cy="369332"/>
          </a:xfrm>
          <a:prstGeom prst="rect">
            <a:avLst/>
          </a:prstGeom>
          <a:noFill/>
        </p:spPr>
        <p:txBody>
          <a:bodyPr wrap="square" rtlCol="0">
            <a:spAutoFit/>
          </a:bodyPr>
          <a:lstStyle/>
          <a:p>
            <a:r>
              <a:rPr lang="da-DK" i="1" dirty="0" err="1"/>
              <a:t>Without</a:t>
            </a:r>
            <a:r>
              <a:rPr lang="da-DK" i="1" dirty="0"/>
              <a:t>  </a:t>
            </a:r>
            <a:r>
              <a:rPr lang="da-DK" i="1" dirty="0" err="1"/>
              <a:t>examination</a:t>
            </a:r>
            <a:endParaRPr lang="da-DK" i="1" dirty="0"/>
          </a:p>
        </p:txBody>
      </p:sp>
    </p:spTree>
    <p:extLst>
      <p:ext uri="{BB962C8B-B14F-4D97-AF65-F5344CB8AC3E}">
        <p14:creationId xmlns:p14="http://schemas.microsoft.com/office/powerpoint/2010/main" val="3817139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322328" y="839968"/>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spcAft>
                <a:spcPct val="0"/>
              </a:spcAft>
              <a:defRPr/>
            </a:pPr>
            <a:r>
              <a:rPr lang="en-US" sz="2400" kern="1200" dirty="0">
                <a:solidFill>
                  <a:schemeClr val="tx1"/>
                </a:solidFill>
              </a:rPr>
              <a:t>Having identified your IT assets, you will need to </a:t>
            </a:r>
            <a:r>
              <a:rPr lang="en-US" sz="2400" dirty="0">
                <a:solidFill>
                  <a:schemeClr val="tx1"/>
                </a:solidFill>
              </a:rPr>
              <a:t>consistently manage them throughout their entire Lifecycle in order to know:</a:t>
            </a:r>
          </a:p>
          <a:p>
            <a:pPr>
              <a:spcBef>
                <a:spcPct val="30000"/>
              </a:spcBef>
              <a:spcAft>
                <a:spcPct val="0"/>
              </a:spcAft>
              <a:defRPr/>
            </a:pPr>
            <a:endParaRPr lang="en-US" sz="2400" b="0" dirty="0">
              <a:solidFill>
                <a:schemeClr val="tx1"/>
              </a:solidFill>
            </a:endParaRP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When and from whom was the asset acquired?</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Is it leased or owned by the company?</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What are the costs associated with each asset during its lifecycle?</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Who uses the asset?</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How is it used?</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When has it been deployed?</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Where is it physically located?</a:t>
            </a:r>
          </a:p>
          <a:p>
            <a:pPr marL="342900" indent="-342900">
              <a:spcBef>
                <a:spcPct val="30000"/>
              </a:spcBef>
              <a:spcAft>
                <a:spcPct val="0"/>
              </a:spcAft>
              <a:buSzPct val="80000"/>
              <a:buFont typeface="Wingdings" panose="05000000000000000000" pitchFamily="2" charset="2"/>
              <a:buChar char="§"/>
              <a:defRPr/>
            </a:pPr>
            <a:r>
              <a:rPr lang="en-US" sz="2000" b="0" dirty="0">
                <a:solidFill>
                  <a:schemeClr val="tx1"/>
                </a:solidFill>
              </a:rPr>
              <a:t>When was it retired and disposed of?</a:t>
            </a:r>
          </a:p>
          <a:p>
            <a:pPr>
              <a:spcBef>
                <a:spcPct val="30000"/>
              </a:spcBef>
              <a:spcAft>
                <a:spcPct val="0"/>
              </a:spcAft>
              <a:buSzPct val="80000"/>
              <a:defRPr/>
            </a:pPr>
            <a:endParaRPr lang="en-US" sz="2000" b="0" dirty="0">
              <a:solidFill>
                <a:schemeClr val="tx1"/>
              </a:solidFill>
            </a:endParaRPr>
          </a:p>
          <a:p>
            <a:pPr>
              <a:spcBef>
                <a:spcPct val="30000"/>
              </a:spcBef>
              <a:spcAft>
                <a:spcPct val="0"/>
              </a:spcAft>
              <a:buSzPct val="80000"/>
              <a:defRPr/>
            </a:pPr>
            <a:r>
              <a:rPr lang="en-US" sz="2400" i="1" dirty="0">
                <a:solidFill>
                  <a:schemeClr val="tx1"/>
                </a:solidFill>
              </a:rPr>
              <a:t>Quiz! Who needs this information?</a:t>
            </a:r>
          </a:p>
          <a:p>
            <a:pPr>
              <a:spcBef>
                <a:spcPct val="30000"/>
              </a:spcBef>
              <a:spcAft>
                <a:spcPct val="0"/>
              </a:spcAft>
              <a:buSzPct val="80000"/>
              <a:defRPr/>
            </a:pPr>
            <a:endParaRPr lang="en-US" sz="2400" b="0" dirty="0">
              <a:solidFill>
                <a:schemeClr val="tx1"/>
              </a:solidFill>
            </a:endParaRP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t>Value of Hardware Asset information</a:t>
            </a:r>
          </a:p>
          <a:p>
            <a:endParaRPr lang="en-US" dirty="0"/>
          </a:p>
        </p:txBody>
      </p:sp>
      <p:sp>
        <p:nvSpPr>
          <p:cNvPr id="2" name="Pladsholder til tekst 1"/>
          <p:cNvSpPr>
            <a:spLocks noGrp="1"/>
          </p:cNvSpPr>
          <p:nvPr>
            <p:ph type="body" sz="quarter" idx="10"/>
          </p:nvPr>
        </p:nvSpPr>
        <p:spPr/>
        <p:txBody>
          <a:bodyPr/>
          <a:lstStyle/>
          <a:p>
            <a:r>
              <a:rPr lang="da-DK" dirty="0"/>
              <a:t>Hardware Asset Management</a:t>
            </a:r>
          </a:p>
        </p:txBody>
      </p:sp>
    </p:spTree>
    <p:extLst>
      <p:ext uri="{BB962C8B-B14F-4D97-AF65-F5344CB8AC3E}">
        <p14:creationId xmlns:p14="http://schemas.microsoft.com/office/powerpoint/2010/main" val="2985167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Hardware Asset Management</a:t>
            </a:r>
          </a:p>
        </p:txBody>
      </p:sp>
      <p:sp>
        <p:nvSpPr>
          <p:cNvPr id="3" name="Pladsholder til tekst 2"/>
          <p:cNvSpPr>
            <a:spLocks noGrp="1"/>
          </p:cNvSpPr>
          <p:nvPr>
            <p:ph type="body" sz="quarter" idx="11"/>
          </p:nvPr>
        </p:nvSpPr>
        <p:spPr/>
        <p:txBody>
          <a:bodyPr/>
          <a:lstStyle/>
          <a:p>
            <a:r>
              <a:rPr lang="da-DK" dirty="0"/>
              <a:t>Hardware Asset Management </a:t>
            </a:r>
            <a:r>
              <a:rPr lang="en-US" dirty="0"/>
              <a:t>stakeholders</a:t>
            </a:r>
          </a:p>
        </p:txBody>
      </p:sp>
      <p:grpSp>
        <p:nvGrpSpPr>
          <p:cNvPr id="29" name="Gruppe 28"/>
          <p:cNvGrpSpPr/>
          <p:nvPr/>
        </p:nvGrpSpPr>
        <p:grpSpPr>
          <a:xfrm>
            <a:off x="529577" y="833036"/>
            <a:ext cx="8084847" cy="5451523"/>
            <a:chOff x="529577" y="833036"/>
            <a:chExt cx="8084847" cy="5451523"/>
          </a:xfrm>
        </p:grpSpPr>
        <p:sp>
          <p:nvSpPr>
            <p:cNvPr id="10" name="Tekstfelt 9"/>
            <p:cNvSpPr txBox="1"/>
            <p:nvPr/>
          </p:nvSpPr>
          <p:spPr>
            <a:xfrm>
              <a:off x="3100387" y="833036"/>
              <a:ext cx="2581275" cy="369332"/>
            </a:xfrm>
            <a:prstGeom prst="rect">
              <a:avLst/>
            </a:prstGeom>
            <a:noFill/>
          </p:spPr>
          <p:txBody>
            <a:bodyPr wrap="square" rtlCol="0">
              <a:spAutoFit/>
            </a:bodyPr>
            <a:lstStyle/>
            <a:p>
              <a:r>
                <a:rPr lang="en-GB" dirty="0">
                  <a:solidFill>
                    <a:srgbClr val="15143D"/>
                  </a:solidFill>
                  <a:latin typeface="Calibri" panose="020F0502020204030204" pitchFamily="34" charset="0"/>
                </a:rPr>
                <a:t>Hardware administrator</a:t>
              </a:r>
            </a:p>
          </p:txBody>
        </p:sp>
        <p:grpSp>
          <p:nvGrpSpPr>
            <p:cNvPr id="28" name="Gruppe 27"/>
            <p:cNvGrpSpPr/>
            <p:nvPr/>
          </p:nvGrpSpPr>
          <p:grpSpPr>
            <a:xfrm>
              <a:off x="529577" y="1173360"/>
              <a:ext cx="8084847" cy="5111199"/>
              <a:chOff x="466725" y="1173360"/>
              <a:chExt cx="8084847" cy="5111199"/>
            </a:xfrm>
          </p:grpSpPr>
          <p:sp>
            <p:nvSpPr>
              <p:cNvPr id="9" name="Rektangel 8"/>
              <p:cNvSpPr/>
              <p:nvPr/>
            </p:nvSpPr>
            <p:spPr>
              <a:xfrm>
                <a:off x="3409950" y="3378830"/>
                <a:ext cx="1962150" cy="895350"/>
              </a:xfrm>
              <a:prstGeom prst="rect">
                <a:avLst/>
              </a:prstGeom>
              <a:solidFill>
                <a:srgbClr val="15143D"/>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rPr>
                  <a:t>Hardware Asset Management</a:t>
                </a:r>
              </a:p>
            </p:txBody>
          </p:sp>
          <p:cxnSp>
            <p:nvCxnSpPr>
              <p:cNvPr id="11" name="Lige pilforbindelse 10"/>
              <p:cNvCxnSpPr/>
              <p:nvPr/>
            </p:nvCxnSpPr>
            <p:spPr>
              <a:xfrm flipH="1" flipV="1">
                <a:off x="2428875" y="3098800"/>
                <a:ext cx="866776" cy="535240"/>
              </a:xfrm>
              <a:prstGeom prst="straightConnector1">
                <a:avLst/>
              </a:prstGeom>
              <a:ln>
                <a:solidFill>
                  <a:srgbClr val="15143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V="1">
                <a:off x="2147887" y="3907368"/>
                <a:ext cx="1147763" cy="932556"/>
              </a:xfrm>
              <a:prstGeom prst="straightConnector1">
                <a:avLst/>
              </a:prstGeom>
              <a:ln>
                <a:solidFill>
                  <a:srgbClr val="15143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flipH="1">
                <a:off x="5381627" y="2964324"/>
                <a:ext cx="981073" cy="869404"/>
              </a:xfrm>
              <a:prstGeom prst="straightConnector1">
                <a:avLst/>
              </a:prstGeom>
              <a:ln>
                <a:solidFill>
                  <a:srgbClr val="15143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flipH="1" flipV="1">
                <a:off x="5381627" y="3907368"/>
                <a:ext cx="1107765" cy="778733"/>
              </a:xfrm>
              <a:prstGeom prst="straightConnector1">
                <a:avLst/>
              </a:prstGeom>
              <a:ln>
                <a:solidFill>
                  <a:srgbClr val="15143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V="1">
                <a:off x="7219950" y="3341401"/>
                <a:ext cx="0" cy="1504279"/>
              </a:xfrm>
              <a:prstGeom prst="straightConnector1">
                <a:avLst/>
              </a:prstGeom>
              <a:ln>
                <a:solidFill>
                  <a:srgbClr val="15143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Billed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1683380"/>
                <a:ext cx="1905000" cy="1905000"/>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686101"/>
                <a:ext cx="1219200" cy="1219200"/>
              </a:xfrm>
              <a:prstGeom prst="rect">
                <a:avLst/>
              </a:prstGeom>
            </p:spPr>
          </p:pic>
          <p:cxnSp>
            <p:nvCxnSpPr>
              <p:cNvPr id="18" name="Lige forbindelse 17"/>
              <p:cNvCxnSpPr/>
              <p:nvPr/>
            </p:nvCxnSpPr>
            <p:spPr>
              <a:xfrm flipH="1" flipV="1">
                <a:off x="4382169" y="2521982"/>
                <a:ext cx="8855" cy="819419"/>
              </a:xfrm>
              <a:prstGeom prst="line">
                <a:avLst/>
              </a:prstGeom>
              <a:ln>
                <a:solidFill>
                  <a:srgbClr val="15143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Billed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700" y="1703101"/>
                <a:ext cx="1971675" cy="1638300"/>
              </a:xfrm>
              <a:prstGeom prst="rect">
                <a:avLst/>
              </a:prstGeom>
            </p:spPr>
          </p:pic>
          <p:sp>
            <p:nvSpPr>
              <p:cNvPr id="22" name="Tekstfelt 21"/>
              <p:cNvSpPr txBox="1"/>
              <p:nvPr/>
            </p:nvSpPr>
            <p:spPr>
              <a:xfrm>
                <a:off x="6280127" y="1173360"/>
                <a:ext cx="1830410" cy="646331"/>
              </a:xfrm>
              <a:prstGeom prst="rect">
                <a:avLst/>
              </a:prstGeom>
              <a:noFill/>
            </p:spPr>
            <p:txBody>
              <a:bodyPr wrap="square" rtlCol="0">
                <a:spAutoFit/>
              </a:bodyPr>
              <a:lstStyle/>
              <a:p>
                <a:r>
                  <a:rPr lang="en-GB" dirty="0">
                    <a:solidFill>
                      <a:srgbClr val="15143D"/>
                    </a:solidFill>
                    <a:latin typeface="Calibri" panose="020F0502020204030204" pitchFamily="34" charset="0"/>
                  </a:rPr>
                  <a:t>Procurement Manager</a:t>
                </a:r>
              </a:p>
            </p:txBody>
          </p:sp>
          <p:pic>
            <p:nvPicPr>
              <p:cNvPr id="23" name="Billed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537" y="4595614"/>
                <a:ext cx="1524000" cy="1400175"/>
              </a:xfrm>
              <a:prstGeom prst="rect">
                <a:avLst/>
              </a:prstGeom>
            </p:spPr>
          </p:pic>
          <p:sp>
            <p:nvSpPr>
              <p:cNvPr id="24" name="Tekstfelt 23"/>
              <p:cNvSpPr txBox="1"/>
              <p:nvPr/>
            </p:nvSpPr>
            <p:spPr>
              <a:xfrm>
                <a:off x="6457950" y="5915227"/>
                <a:ext cx="2093622" cy="369332"/>
              </a:xfrm>
              <a:prstGeom prst="rect">
                <a:avLst/>
              </a:prstGeom>
              <a:noFill/>
            </p:spPr>
            <p:txBody>
              <a:bodyPr wrap="square" rtlCol="0">
                <a:spAutoFit/>
              </a:bodyPr>
              <a:lstStyle/>
              <a:p>
                <a:r>
                  <a:rPr lang="en-GB" dirty="0">
                    <a:solidFill>
                      <a:srgbClr val="15143D"/>
                    </a:solidFill>
                    <a:latin typeface="Calibri" panose="020F0502020204030204" pitchFamily="34" charset="0"/>
                  </a:rPr>
                  <a:t>Contract manager</a:t>
                </a:r>
              </a:p>
            </p:txBody>
          </p:sp>
          <p:pic>
            <p:nvPicPr>
              <p:cNvPr id="26" name="Bille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9878" y="1235974"/>
                <a:ext cx="1764583" cy="1323437"/>
              </a:xfrm>
              <a:prstGeom prst="rect">
                <a:avLst/>
              </a:prstGeom>
            </p:spPr>
          </p:pic>
          <p:sp>
            <p:nvSpPr>
              <p:cNvPr id="31" name="Tekstfelt 30"/>
              <p:cNvSpPr txBox="1"/>
              <p:nvPr/>
            </p:nvSpPr>
            <p:spPr>
              <a:xfrm>
                <a:off x="553389" y="5811123"/>
                <a:ext cx="2093622" cy="369332"/>
              </a:xfrm>
              <a:prstGeom prst="rect">
                <a:avLst/>
              </a:prstGeom>
              <a:noFill/>
            </p:spPr>
            <p:txBody>
              <a:bodyPr wrap="square" rtlCol="0">
                <a:spAutoFit/>
              </a:bodyPr>
              <a:lstStyle/>
              <a:p>
                <a:r>
                  <a:rPr lang="en-GB" dirty="0">
                    <a:solidFill>
                      <a:srgbClr val="15143D"/>
                    </a:solidFill>
                    <a:latin typeface="Calibri" panose="020F0502020204030204" pitchFamily="34" charset="0"/>
                  </a:rPr>
                  <a:t>Software manager</a:t>
                </a:r>
              </a:p>
            </p:txBody>
          </p:sp>
        </p:grpSp>
      </p:grpSp>
      <p:sp>
        <p:nvSpPr>
          <p:cNvPr id="30" name="Tekstfelt 29"/>
          <p:cNvSpPr txBox="1"/>
          <p:nvPr/>
        </p:nvSpPr>
        <p:spPr>
          <a:xfrm>
            <a:off x="820380" y="2702714"/>
            <a:ext cx="1364959" cy="261610"/>
          </a:xfrm>
          <a:prstGeom prst="rect">
            <a:avLst/>
          </a:prstGeom>
          <a:solidFill>
            <a:srgbClr val="15143D"/>
          </a:solidFill>
        </p:spPr>
        <p:txBody>
          <a:bodyPr wrap="square" rtlCol="0">
            <a:spAutoFit/>
          </a:bodyPr>
          <a:lstStyle/>
          <a:p>
            <a:pPr algn="ctr"/>
            <a:r>
              <a:rPr lang="da-DK" sz="1100" dirty="0">
                <a:solidFill>
                  <a:schemeClr val="bg1"/>
                </a:solidFill>
              </a:rPr>
              <a:t>SERVICE DESK</a:t>
            </a:r>
          </a:p>
        </p:txBody>
      </p:sp>
    </p:spTree>
    <p:extLst>
      <p:ext uri="{BB962C8B-B14F-4D97-AF65-F5344CB8AC3E}">
        <p14:creationId xmlns:p14="http://schemas.microsoft.com/office/powerpoint/2010/main" val="3758831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	</a:t>
            </a:r>
          </a:p>
        </p:txBody>
      </p:sp>
      <p:sp>
        <p:nvSpPr>
          <p:cNvPr id="3" name="Pladsholder til tekst 2"/>
          <p:cNvSpPr>
            <a:spLocks noGrp="1"/>
          </p:cNvSpPr>
          <p:nvPr>
            <p:ph type="body" sz="quarter" idx="11"/>
          </p:nvPr>
        </p:nvSpPr>
        <p:spPr/>
        <p:txBody>
          <a:bodyPr/>
          <a:lstStyle/>
          <a:p>
            <a:r>
              <a:rPr lang="en-GB" dirty="0"/>
              <a:t>Hardware standards</a:t>
            </a:r>
          </a:p>
        </p:txBody>
      </p:sp>
      <p:sp>
        <p:nvSpPr>
          <p:cNvPr id="4" name="Pladsholder til tekst 3"/>
          <p:cNvSpPr>
            <a:spLocks noGrp="1"/>
          </p:cNvSpPr>
          <p:nvPr>
            <p:ph type="body" sz="quarter" idx="12"/>
          </p:nvPr>
        </p:nvSpPr>
        <p:spPr/>
        <p:txBody>
          <a:bodyPr/>
          <a:lstStyle/>
          <a:p>
            <a:r>
              <a:rPr lang="en-GB" dirty="0"/>
              <a:t>One of the main objectives for a Hardware Asset Manager is to</a:t>
            </a:r>
          </a:p>
          <a:p>
            <a:endParaRPr lang="en-GB" dirty="0"/>
          </a:p>
          <a:p>
            <a:pPr algn="ctr"/>
            <a:r>
              <a:rPr lang="en-GB" sz="2400" dirty="0"/>
              <a:t>Create Hardware Standards and maintain those standards</a:t>
            </a:r>
          </a:p>
          <a:p>
            <a:r>
              <a:rPr lang="en-GB" sz="2400" dirty="0"/>
              <a:t>			 A standard could be</a:t>
            </a:r>
          </a:p>
          <a:p>
            <a:pPr marL="3314700" lvl="6" indent="-342900">
              <a:buFont typeface="Arial" panose="020B0604020202020204" pitchFamily="34" charset="0"/>
              <a:buChar char="•"/>
            </a:pPr>
            <a:r>
              <a:rPr lang="en-GB" sz="1800" dirty="0">
                <a:solidFill>
                  <a:srgbClr val="15143D"/>
                </a:solidFill>
              </a:rPr>
              <a:t>Laptop standard</a:t>
            </a:r>
          </a:p>
          <a:p>
            <a:pPr marL="3314700" lvl="6" indent="-342900">
              <a:buFont typeface="Arial" panose="020B0604020202020204" pitchFamily="34" charset="0"/>
              <a:buChar char="•"/>
            </a:pPr>
            <a:r>
              <a:rPr lang="en-GB" sz="1800" dirty="0">
                <a:solidFill>
                  <a:srgbClr val="15143D"/>
                </a:solidFill>
              </a:rPr>
              <a:t>Mobile device standard</a:t>
            </a:r>
          </a:p>
          <a:p>
            <a:pPr marL="3314700" lvl="6" indent="-342900">
              <a:buFont typeface="Arial" panose="020B0604020202020204" pitchFamily="34" charset="0"/>
              <a:buChar char="•"/>
            </a:pPr>
            <a:r>
              <a:rPr lang="en-GB" sz="1800" dirty="0">
                <a:solidFill>
                  <a:srgbClr val="15143D"/>
                </a:solidFill>
              </a:rPr>
              <a:t>Desktop standard</a:t>
            </a:r>
          </a:p>
          <a:p>
            <a:pPr marL="3314700" lvl="6" indent="-342900">
              <a:buFont typeface="Arial" panose="020B0604020202020204" pitchFamily="34" charset="0"/>
              <a:buChar char="•"/>
            </a:pPr>
            <a:r>
              <a:rPr lang="en-GB" sz="1800" dirty="0">
                <a:solidFill>
                  <a:srgbClr val="15143D"/>
                </a:solidFill>
              </a:rPr>
              <a:t>Printer standard</a:t>
            </a:r>
          </a:p>
          <a:p>
            <a:pPr marL="3314700" lvl="6" indent="-342900">
              <a:buFont typeface="Arial" panose="020B0604020202020204" pitchFamily="34" charset="0"/>
              <a:buChar char="•"/>
            </a:pPr>
            <a:r>
              <a:rPr lang="en-GB" sz="1800" dirty="0">
                <a:solidFill>
                  <a:srgbClr val="15143D"/>
                </a:solidFill>
              </a:rPr>
              <a:t>Server standard</a:t>
            </a:r>
          </a:p>
          <a:p>
            <a:pPr marL="3314700" lvl="6" indent="-342900">
              <a:buFont typeface="Arial" panose="020B0604020202020204" pitchFamily="34" charset="0"/>
              <a:buChar char="•"/>
            </a:pPr>
            <a:r>
              <a:rPr lang="en-GB" sz="1800" dirty="0">
                <a:solidFill>
                  <a:srgbClr val="15143D"/>
                </a:solidFill>
              </a:rPr>
              <a:t>Etc.</a:t>
            </a:r>
            <a:endParaRPr lang="en-GB" sz="2400" dirty="0">
              <a:solidFill>
                <a:srgbClr val="15143D"/>
              </a:solidFill>
            </a:endParaRPr>
          </a:p>
          <a:p>
            <a:pPr lvl="1"/>
            <a:endParaRPr lang="da-DK" sz="2000" dirty="0"/>
          </a:p>
          <a:p>
            <a:pPr lvl="1"/>
            <a:endParaRPr lang="da-DK" sz="2000" dirty="0"/>
          </a:p>
          <a:p>
            <a:pPr lvl="6" indent="0">
              <a:buNone/>
            </a:pPr>
            <a:endParaRPr lang="da-DK" sz="2400" dirty="0"/>
          </a:p>
        </p:txBody>
      </p:sp>
    </p:spTree>
    <p:extLst>
      <p:ext uri="{BB962C8B-B14F-4D97-AF65-F5344CB8AC3E}">
        <p14:creationId xmlns:p14="http://schemas.microsoft.com/office/powerpoint/2010/main" val="3239312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	</a:t>
            </a:r>
          </a:p>
        </p:txBody>
      </p:sp>
      <p:sp>
        <p:nvSpPr>
          <p:cNvPr id="3" name="Pladsholder til tekst 2"/>
          <p:cNvSpPr>
            <a:spLocks noGrp="1"/>
          </p:cNvSpPr>
          <p:nvPr>
            <p:ph type="body" sz="quarter" idx="11"/>
          </p:nvPr>
        </p:nvSpPr>
        <p:spPr/>
        <p:txBody>
          <a:bodyPr/>
          <a:lstStyle/>
          <a:p>
            <a:r>
              <a:rPr lang="en-GB" dirty="0"/>
              <a:t>Thoughts about hardware standards	</a:t>
            </a:r>
          </a:p>
        </p:txBody>
      </p:sp>
      <p:sp>
        <p:nvSpPr>
          <p:cNvPr id="4" name="Pladsholder til tekst 3"/>
          <p:cNvSpPr>
            <a:spLocks noGrp="1"/>
          </p:cNvSpPr>
          <p:nvPr>
            <p:ph type="body" sz="quarter" idx="12"/>
          </p:nvPr>
        </p:nvSpPr>
        <p:spPr/>
        <p:txBody>
          <a:bodyPr/>
          <a:lstStyle/>
          <a:p>
            <a:r>
              <a:rPr lang="en-GB" dirty="0"/>
              <a:t>Several considerations influence when to use standards that are maintainable and cover the business needs</a:t>
            </a:r>
          </a:p>
          <a:p>
            <a:endParaRPr lang="en-GB" dirty="0"/>
          </a:p>
          <a:p>
            <a:pPr marL="285750" indent="-285750">
              <a:buFont typeface="Arial" panose="020B0604020202020204" pitchFamily="34" charset="0"/>
              <a:buChar char="•"/>
            </a:pPr>
            <a:r>
              <a:rPr lang="en-GB" dirty="0"/>
              <a:t>Cost per Asset type – low cost assets will probably not be maintainable</a:t>
            </a:r>
          </a:p>
          <a:p>
            <a:pPr marL="285750" indent="-285750">
              <a:buFont typeface="Arial" panose="020B0604020202020204" pitchFamily="34" charset="0"/>
              <a:buChar char="•"/>
            </a:pPr>
            <a:r>
              <a:rPr lang="en-GB" dirty="0"/>
              <a:t>Volume of assets in the organisation – One plotter vs. 1000 Laptops</a:t>
            </a:r>
          </a:p>
          <a:p>
            <a:pPr marL="285750" indent="-285750">
              <a:buFont typeface="Arial" panose="020B0604020202020204" pitchFamily="34" charset="0"/>
              <a:buChar char="•"/>
            </a:pPr>
            <a:r>
              <a:rPr lang="en-GB" dirty="0"/>
              <a:t>Asset Lifecycle and depreciation </a:t>
            </a:r>
          </a:p>
          <a:p>
            <a:pPr marL="285750" indent="-285750">
              <a:buFont typeface="Arial" panose="020B0604020202020204" pitchFamily="34" charset="0"/>
              <a:buChar char="•"/>
            </a:pPr>
            <a:r>
              <a:rPr lang="en-GB" dirty="0"/>
              <a:t>Security risk</a:t>
            </a:r>
          </a:p>
          <a:p>
            <a:pPr marL="285750" indent="-285750">
              <a:buFont typeface="Arial" panose="020B0604020202020204" pitchFamily="34" charset="0"/>
              <a:buChar char="•"/>
            </a:pPr>
            <a:r>
              <a:rPr lang="en-GB" dirty="0"/>
              <a:t>Legal requirements</a:t>
            </a:r>
          </a:p>
          <a:p>
            <a:pPr marL="285750" indent="-285750">
              <a:buFont typeface="Arial" panose="020B0604020202020204" pitchFamily="34" charset="0"/>
              <a:buChar char="•"/>
            </a:pPr>
            <a:r>
              <a:rPr lang="en-GB" dirty="0"/>
              <a:t>Asset impact on the productivity</a:t>
            </a:r>
          </a:p>
          <a:p>
            <a:pPr marL="285750" indent="-285750">
              <a:buFont typeface="Arial" panose="020B0604020202020204" pitchFamily="34" charset="0"/>
              <a:buChar char="•"/>
            </a:pPr>
            <a:r>
              <a:rPr lang="en-GB" dirty="0"/>
              <a:t>Asset redeployment</a:t>
            </a:r>
          </a:p>
          <a:p>
            <a:pPr marL="285750" indent="-285750">
              <a:buFont typeface="Arial" panose="020B0604020202020204" pitchFamily="34" charset="0"/>
              <a:buChar char="•"/>
            </a:pPr>
            <a:r>
              <a:rPr lang="en-GB" dirty="0"/>
              <a:t>Mobility</a:t>
            </a:r>
          </a:p>
          <a:p>
            <a:pPr marL="285750" indent="-285750">
              <a:buFont typeface="Arial" panose="020B0604020202020204" pitchFamily="34" charset="0"/>
              <a:buChar char="•"/>
            </a:pPr>
            <a:r>
              <a:rPr lang="en-GB" dirty="0"/>
              <a:t>Business needs per Asset Type</a:t>
            </a:r>
          </a:p>
          <a:p>
            <a:pPr marL="285750" indent="-285750">
              <a:buFont typeface="Arial" panose="020B0604020202020204" pitchFamily="34" charset="0"/>
              <a:buChar char="•"/>
            </a:pPr>
            <a:r>
              <a:rPr lang="en-GB" dirty="0"/>
              <a:t>Internal IT Needs per Asset Type</a:t>
            </a:r>
          </a:p>
          <a:p>
            <a:pPr marL="285750" indent="-285750">
              <a:buFont typeface="Arial" panose="020B0604020202020204" pitchFamily="34" charset="0"/>
              <a:buChar char="•"/>
            </a:pPr>
            <a:r>
              <a:rPr lang="en-GB" dirty="0"/>
              <a:t>What to put in the Internal and external Service Catalogue</a:t>
            </a:r>
          </a:p>
        </p:txBody>
      </p:sp>
    </p:spTree>
    <p:extLst>
      <p:ext uri="{BB962C8B-B14F-4D97-AF65-F5344CB8AC3E}">
        <p14:creationId xmlns:p14="http://schemas.microsoft.com/office/powerpoint/2010/main" val="2658854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462446" y="1209675"/>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spcAft>
                <a:spcPct val="0"/>
              </a:spcAft>
              <a:defRPr/>
            </a:pPr>
            <a:r>
              <a:rPr lang="en-GB" sz="2800" dirty="0"/>
              <a:t>How to track hardware ?</a:t>
            </a:r>
          </a:p>
          <a:p>
            <a:pPr marL="342900" indent="-342900">
              <a:spcBef>
                <a:spcPct val="30000"/>
              </a:spcBef>
              <a:spcAft>
                <a:spcPct val="0"/>
              </a:spcAft>
              <a:buFont typeface="Arial" panose="020B0604020202020204" pitchFamily="34" charset="0"/>
              <a:buChar char="•"/>
              <a:defRPr/>
            </a:pPr>
            <a:endParaRPr lang="en-GB" sz="2400" dirty="0"/>
          </a:p>
          <a:p>
            <a:pPr marL="457200" indent="-457200">
              <a:spcBef>
                <a:spcPct val="30000"/>
              </a:spcBef>
              <a:spcAft>
                <a:spcPct val="0"/>
              </a:spcAft>
              <a:buSzPct val="80000"/>
              <a:buFont typeface="Wingdings" panose="05000000000000000000" pitchFamily="2" charset="2"/>
              <a:buChar char="§"/>
              <a:defRPr/>
            </a:pPr>
            <a:r>
              <a:rPr lang="en-GB" sz="2800" b="0" dirty="0"/>
              <a:t>Network Scanning</a:t>
            </a:r>
          </a:p>
          <a:p>
            <a:pPr marL="457200" indent="-457200">
              <a:spcBef>
                <a:spcPct val="30000"/>
              </a:spcBef>
              <a:spcAft>
                <a:spcPct val="0"/>
              </a:spcAft>
              <a:buSzPct val="80000"/>
              <a:buFont typeface="Wingdings" panose="05000000000000000000" pitchFamily="2" charset="2"/>
              <a:buChar char="§"/>
              <a:defRPr/>
            </a:pPr>
            <a:r>
              <a:rPr lang="en-GB" sz="2800" b="0" dirty="0"/>
              <a:t>RFID scanning</a:t>
            </a:r>
          </a:p>
          <a:p>
            <a:pPr marL="457200" indent="-457200">
              <a:spcBef>
                <a:spcPct val="30000"/>
              </a:spcBef>
              <a:spcAft>
                <a:spcPct val="0"/>
              </a:spcAft>
              <a:buSzPct val="80000"/>
              <a:buFont typeface="Wingdings" panose="05000000000000000000" pitchFamily="2" charset="2"/>
              <a:buChar char="§"/>
              <a:defRPr/>
            </a:pPr>
            <a:r>
              <a:rPr lang="en-GB" sz="2800" b="0" dirty="0"/>
              <a:t>Tagging Barcode</a:t>
            </a:r>
          </a:p>
          <a:p>
            <a:pPr marL="457200" indent="-457200">
              <a:spcBef>
                <a:spcPct val="30000"/>
              </a:spcBef>
              <a:spcAft>
                <a:spcPct val="0"/>
              </a:spcAft>
              <a:buSzPct val="80000"/>
              <a:buFont typeface="Wingdings" panose="05000000000000000000" pitchFamily="2" charset="2"/>
              <a:buChar char="§"/>
              <a:defRPr/>
            </a:pPr>
            <a:r>
              <a:rPr lang="en-GB" sz="2800" b="0" dirty="0"/>
              <a:t>Manual registration</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Hardware tracking</a:t>
            </a:r>
          </a:p>
          <a:p>
            <a:endParaRPr lang="en-GB" dirty="0"/>
          </a:p>
        </p:txBody>
      </p:sp>
      <p:sp>
        <p:nvSpPr>
          <p:cNvPr id="2" name="Pladsholder til tekst 1"/>
          <p:cNvSpPr>
            <a:spLocks noGrp="1"/>
          </p:cNvSpPr>
          <p:nvPr>
            <p:ph type="body" sz="quarter" idx="10"/>
          </p:nvPr>
        </p:nvSpPr>
        <p:spPr/>
        <p:txBody>
          <a:bodyPr/>
          <a:lstStyle/>
          <a:p>
            <a:r>
              <a:rPr lang="en-GB" dirty="0"/>
              <a:t>Hardware Asset Management</a:t>
            </a:r>
          </a:p>
        </p:txBody>
      </p:sp>
      <p:pic>
        <p:nvPicPr>
          <p:cNvPr id="2050" name="Picture 2" descr="http://bueskydningdanmark.dk/wp-content/uploads/2014/06/Dommer-forst%C3%B8rrelsesgl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282" y="1487674"/>
            <a:ext cx="3195954" cy="319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8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322328" y="839968"/>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spcAft>
                <a:spcPct val="0"/>
              </a:spcAft>
              <a:defRPr/>
            </a:pPr>
            <a:r>
              <a:rPr lang="en-IN" sz="2800" dirty="0">
                <a:solidFill>
                  <a:schemeClr val="tx1"/>
                </a:solidFill>
              </a:rPr>
              <a:t>The tool reflections of Hardware asset management</a:t>
            </a:r>
            <a:r>
              <a:rPr lang="en-US" sz="2800" dirty="0">
                <a:solidFill>
                  <a:schemeClr val="tx1"/>
                </a:solidFill>
              </a:rPr>
              <a:t> </a:t>
            </a:r>
          </a:p>
          <a:p>
            <a:pPr>
              <a:spcBef>
                <a:spcPct val="30000"/>
              </a:spcBef>
              <a:spcAft>
                <a:spcPct val="0"/>
              </a:spcAft>
              <a:defRPr/>
            </a:pPr>
            <a:endParaRPr lang="en-US" sz="2400" b="0" dirty="0">
              <a:solidFill>
                <a:schemeClr val="tx1"/>
              </a:solidFill>
            </a:endParaRP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Historically, HAM has been the ‘entry level’ into ITAM for many corporations. This is primarily due to the fact that HAM is tool centric.</a:t>
            </a:r>
          </a:p>
          <a:p>
            <a:pPr>
              <a:spcBef>
                <a:spcPct val="30000"/>
              </a:spcBef>
              <a:spcAft>
                <a:spcPct val="0"/>
              </a:spcAft>
              <a:buSzPct val="80000"/>
              <a:defRPr/>
            </a:pPr>
            <a:r>
              <a:rPr lang="en-US" sz="2400" b="0" dirty="0">
                <a:solidFill>
                  <a:schemeClr val="tx1"/>
                </a:solidFill>
              </a:rPr>
              <a:t> </a:t>
            </a: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The HAM tool market is quite mature, since a tool will deliver more or less all of the information needed in good HAM. </a:t>
            </a:r>
          </a:p>
          <a:p>
            <a:pPr>
              <a:spcBef>
                <a:spcPct val="30000"/>
              </a:spcBef>
              <a:spcAft>
                <a:spcPct val="0"/>
              </a:spcAft>
              <a:buSzPct val="80000"/>
              <a:defRPr/>
            </a:pPr>
            <a:endParaRPr lang="en-US" sz="2400" b="0" dirty="0">
              <a:solidFill>
                <a:schemeClr val="tx1"/>
              </a:solidFill>
            </a:endParaRPr>
          </a:p>
          <a:p>
            <a:pPr marL="342900" indent="-342900">
              <a:spcBef>
                <a:spcPct val="30000"/>
              </a:spcBef>
              <a:spcAft>
                <a:spcPct val="0"/>
              </a:spcAft>
              <a:buSzPct val="80000"/>
              <a:buFont typeface="Wingdings" panose="05000000000000000000" pitchFamily="2" charset="2"/>
              <a:buChar char="§"/>
              <a:defRPr/>
            </a:pPr>
            <a:r>
              <a:rPr lang="en-US" sz="2400" b="0" dirty="0">
                <a:solidFill>
                  <a:schemeClr val="tx1"/>
                </a:solidFill>
              </a:rPr>
              <a:t>HAM tool considerations, should actually be ITAM tool considerations. </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t>Tool </a:t>
            </a:r>
            <a:r>
              <a:rPr lang="da-DK" dirty="0" err="1"/>
              <a:t>reflections</a:t>
            </a:r>
            <a:endParaRPr lang="da-DK" dirty="0"/>
          </a:p>
          <a:p>
            <a:endParaRPr lang="en-US" dirty="0"/>
          </a:p>
        </p:txBody>
      </p:sp>
      <p:sp>
        <p:nvSpPr>
          <p:cNvPr id="2" name="Pladsholder til tekst 1"/>
          <p:cNvSpPr>
            <a:spLocks noGrp="1"/>
          </p:cNvSpPr>
          <p:nvPr>
            <p:ph type="body" sz="quarter" idx="10"/>
          </p:nvPr>
        </p:nvSpPr>
        <p:spPr/>
        <p:txBody>
          <a:bodyPr/>
          <a:lstStyle/>
          <a:p>
            <a:r>
              <a:rPr lang="da-DK" dirty="0"/>
              <a:t>Hardware Asset Management</a:t>
            </a:r>
          </a:p>
        </p:txBody>
      </p:sp>
    </p:spTree>
    <p:extLst>
      <p:ext uri="{BB962C8B-B14F-4D97-AF65-F5344CB8AC3E}">
        <p14:creationId xmlns:p14="http://schemas.microsoft.com/office/powerpoint/2010/main" val="1613717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322328" y="839968"/>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t>Hardware Inventory</a:t>
            </a:r>
          </a:p>
          <a:p>
            <a:r>
              <a:rPr lang="en-GB" sz="2000" b="0" dirty="0"/>
              <a:t>When using a database you can collect the following hardware information from monitored servers and workstations and view them through the reports/inventory tool:</a:t>
            </a:r>
          </a:p>
          <a:p>
            <a:pPr marL="342900" indent="-342900">
              <a:buFont typeface="Arial" panose="020B0604020202020204" pitchFamily="34" charset="0"/>
              <a:buChar char="•"/>
            </a:pPr>
            <a:r>
              <a:rPr lang="en-GB" sz="2000" b="0" dirty="0"/>
              <a:t>CPU Type, CPU Speed, CPU Count, Physical vs. Logical count</a:t>
            </a:r>
          </a:p>
          <a:p>
            <a:pPr marL="342900" indent="-342900">
              <a:buFont typeface="Arial" panose="020B0604020202020204" pitchFamily="34" charset="0"/>
              <a:buChar char="•"/>
            </a:pPr>
            <a:r>
              <a:rPr lang="en-GB" sz="2000" b="0" dirty="0"/>
              <a:t>Installed Physical Memory, </a:t>
            </a:r>
          </a:p>
          <a:p>
            <a:pPr marL="342900" indent="-342900">
              <a:buFont typeface="Arial" panose="020B0604020202020204" pitchFamily="34" charset="0"/>
              <a:buChar char="•"/>
            </a:pPr>
            <a:r>
              <a:rPr lang="en-GB" sz="2000" b="0" dirty="0"/>
              <a:t>Operating System, edition and service pack</a:t>
            </a:r>
          </a:p>
          <a:p>
            <a:pPr marL="342900" indent="-342900">
              <a:buFont typeface="Arial" panose="020B0604020202020204" pitchFamily="34" charset="0"/>
              <a:buChar char="•"/>
            </a:pPr>
            <a:r>
              <a:rPr lang="en-GB" sz="2000" b="0" dirty="0"/>
              <a:t>UAC Level</a:t>
            </a:r>
          </a:p>
          <a:p>
            <a:pPr marL="342900" indent="-342900">
              <a:buFont typeface="Arial" panose="020B0604020202020204" pitchFamily="34" charset="0"/>
              <a:buChar char="•"/>
            </a:pPr>
            <a:r>
              <a:rPr lang="en-GB" sz="2000" b="0" dirty="0"/>
              <a:t>Information about extended OS properties including 64-bit, Terminal Server, Server-Core, Hyper-V</a:t>
            </a:r>
          </a:p>
          <a:p>
            <a:pPr marL="342900" indent="-342900">
              <a:buFont typeface="Arial" panose="020B0604020202020204" pitchFamily="34" charset="0"/>
              <a:buChar char="•"/>
            </a:pPr>
            <a:r>
              <a:rPr lang="en-GB" sz="2000" b="0" dirty="0"/>
              <a:t>Virtual machine detection, incl. virtual machine platform if available</a:t>
            </a:r>
          </a:p>
          <a:p>
            <a:pPr marL="342900" indent="-342900">
              <a:buFont typeface="Arial" panose="020B0604020202020204" pitchFamily="34" charset="0"/>
              <a:buChar char="•"/>
            </a:pPr>
            <a:r>
              <a:rPr lang="en-GB" sz="2000" b="0" dirty="0"/>
              <a:t>Computer manufacturer and computer model, chassis type (if available)</a:t>
            </a:r>
          </a:p>
          <a:p>
            <a:pPr marL="342900" indent="-342900">
              <a:buFont typeface="Arial" panose="020B0604020202020204" pitchFamily="34" charset="0"/>
              <a:buChar char="•"/>
            </a:pPr>
            <a:r>
              <a:rPr lang="en-GB" sz="2000" b="0" dirty="0"/>
              <a:t>BIOS Version, Serial Number (e.g. Service Tag)</a:t>
            </a:r>
          </a:p>
          <a:p>
            <a:pPr marL="342900" indent="-342900">
              <a:buFont typeface="Arial" panose="020B0604020202020204" pitchFamily="34" charset="0"/>
              <a:buChar char="•"/>
            </a:pPr>
            <a:r>
              <a:rPr lang="en-GB" sz="2000" b="0" dirty="0"/>
              <a:t>Registered owner, registered company</a:t>
            </a:r>
          </a:p>
          <a:p>
            <a:pPr>
              <a:spcBef>
                <a:spcPct val="30000"/>
              </a:spcBef>
              <a:spcAft>
                <a:spcPct val="0"/>
              </a:spcAft>
              <a:defRPr/>
            </a:pPr>
            <a:endParaRPr lang="en-US" sz="2400" b="0" dirty="0">
              <a:solidFill>
                <a:schemeClr val="tx1"/>
              </a:solidFill>
            </a:endParaRP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Hardware inventory</a:t>
            </a:r>
          </a:p>
          <a:p>
            <a:endParaRPr lang="en-GB" dirty="0"/>
          </a:p>
        </p:txBody>
      </p:sp>
      <p:sp>
        <p:nvSpPr>
          <p:cNvPr id="2" name="Pladsholder til tekst 1"/>
          <p:cNvSpPr>
            <a:spLocks noGrp="1"/>
          </p:cNvSpPr>
          <p:nvPr>
            <p:ph type="body" sz="quarter" idx="10"/>
          </p:nvPr>
        </p:nvSpPr>
        <p:spPr/>
        <p:txBody>
          <a:bodyPr/>
          <a:lstStyle/>
          <a:p>
            <a:r>
              <a:rPr lang="en-GB" dirty="0"/>
              <a:t>Hardware Asset Management</a:t>
            </a:r>
          </a:p>
        </p:txBody>
      </p:sp>
    </p:spTree>
    <p:extLst>
      <p:ext uri="{BB962C8B-B14F-4D97-AF65-F5344CB8AC3E}">
        <p14:creationId xmlns:p14="http://schemas.microsoft.com/office/powerpoint/2010/main" val="4023638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0"/>
          </p:nvPr>
        </p:nvSpPr>
        <p:spPr/>
        <p:txBody>
          <a:bodyPr/>
          <a:lstStyle/>
          <a:p>
            <a:r>
              <a:rPr lang="da-DK" dirty="0"/>
              <a:t>Hardware Asset Management</a:t>
            </a:r>
          </a:p>
        </p:txBody>
      </p:sp>
      <p:sp>
        <p:nvSpPr>
          <p:cNvPr id="5" name="Pladsholder til tekst 4"/>
          <p:cNvSpPr>
            <a:spLocks noGrp="1"/>
          </p:cNvSpPr>
          <p:nvPr>
            <p:ph type="body" sz="quarter" idx="11"/>
          </p:nvPr>
        </p:nvSpPr>
        <p:spPr/>
        <p:txBody>
          <a:bodyPr/>
          <a:lstStyle/>
          <a:p>
            <a:r>
              <a:rPr lang="da-DK" dirty="0"/>
              <a:t>Hardware Asset Management </a:t>
            </a:r>
            <a:r>
              <a:rPr lang="da-DK" dirty="0" err="1"/>
              <a:t>Lifecycle</a:t>
            </a:r>
            <a:endParaRPr lang="da-DK" dirty="0"/>
          </a:p>
        </p:txBody>
      </p:sp>
      <p:graphicFrame>
        <p:nvGraphicFramePr>
          <p:cNvPr id="19" name="Diagram 18"/>
          <p:cNvGraphicFramePr/>
          <p:nvPr/>
        </p:nvGraphicFramePr>
        <p:xfrm>
          <a:off x="1524000" y="15429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lede 1"/>
          <p:cNvPicPr>
            <a:picLocks noChangeAspect="1"/>
          </p:cNvPicPr>
          <p:nvPr/>
        </p:nvPicPr>
        <p:blipFill>
          <a:blip r:embed="rId8"/>
          <a:stretch>
            <a:fillRect/>
          </a:stretch>
        </p:blipFill>
        <p:spPr>
          <a:xfrm>
            <a:off x="1473216" y="899884"/>
            <a:ext cx="6074219" cy="5780838"/>
          </a:xfrm>
          <a:prstGeom prst="rect">
            <a:avLst/>
          </a:prstGeom>
        </p:spPr>
      </p:pic>
    </p:spTree>
    <p:extLst>
      <p:ext uri="{BB962C8B-B14F-4D97-AF65-F5344CB8AC3E}">
        <p14:creationId xmlns:p14="http://schemas.microsoft.com/office/powerpoint/2010/main" val="1780316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a:t>
            </a:r>
          </a:p>
        </p:txBody>
      </p:sp>
      <p:sp>
        <p:nvSpPr>
          <p:cNvPr id="3" name="Pladsholder til tekst 2"/>
          <p:cNvSpPr>
            <a:spLocks noGrp="1"/>
          </p:cNvSpPr>
          <p:nvPr>
            <p:ph type="body" sz="quarter" idx="11"/>
          </p:nvPr>
        </p:nvSpPr>
        <p:spPr/>
        <p:txBody>
          <a:bodyPr/>
          <a:lstStyle/>
          <a:p>
            <a:r>
              <a:rPr lang="en-GB" dirty="0"/>
              <a:t>Hardware decommissioning</a:t>
            </a:r>
          </a:p>
        </p:txBody>
      </p:sp>
      <p:sp>
        <p:nvSpPr>
          <p:cNvPr id="4" name="Pladsholder til tekst 3"/>
          <p:cNvSpPr>
            <a:spLocks noGrp="1"/>
          </p:cNvSpPr>
          <p:nvPr>
            <p:ph type="body" sz="quarter" idx="12"/>
          </p:nvPr>
        </p:nvSpPr>
        <p:spPr/>
        <p:txBody>
          <a:bodyPr/>
          <a:lstStyle/>
          <a:p>
            <a:r>
              <a:rPr lang="en-GB" sz="2400" b="0" dirty="0"/>
              <a:t>There are two views into this area:</a:t>
            </a:r>
          </a:p>
          <a:p>
            <a:r>
              <a:rPr lang="en-GB" sz="2400" dirty="0"/>
              <a:t>Decommissioning: </a:t>
            </a:r>
            <a:r>
              <a:rPr lang="en-GB" sz="2400" b="0" dirty="0"/>
              <a:t>Shutdown and remove the system or software</a:t>
            </a:r>
          </a:p>
          <a:p>
            <a:r>
              <a:rPr lang="en-GB" sz="2400" dirty="0"/>
              <a:t>Disposal: </a:t>
            </a:r>
            <a:r>
              <a:rPr lang="en-GB" sz="2400" b="0" dirty="0"/>
              <a:t>Eliminate the software or hardware</a:t>
            </a:r>
          </a:p>
          <a:p>
            <a:r>
              <a:rPr lang="en-GB" sz="2400" b="0" dirty="0"/>
              <a:t>Hardware decommissioning is an important activity for the Hardware Asset Manager. If it is not done properly this can cause several security risks, which can challenge the organisation</a:t>
            </a:r>
            <a:r>
              <a:rPr lang="en-GB" b="0" dirty="0"/>
              <a:t>.</a:t>
            </a:r>
          </a:p>
          <a:p>
            <a:endParaRPr lang="en-GB" b="0" dirty="0"/>
          </a:p>
          <a:p>
            <a:r>
              <a:rPr lang="en-GB" sz="2400" b="0" dirty="0"/>
              <a:t>There is one main regulation to take into account</a:t>
            </a:r>
          </a:p>
          <a:p>
            <a:endParaRPr lang="en-GB" dirty="0"/>
          </a:p>
          <a:p>
            <a:pPr algn="ctr"/>
            <a:r>
              <a:rPr lang="en-GB" sz="2800" dirty="0"/>
              <a:t>“The organisation that bought the equipment is also responsible for the correct disposal”  </a:t>
            </a:r>
          </a:p>
        </p:txBody>
      </p:sp>
    </p:spTree>
    <p:extLst>
      <p:ext uri="{BB962C8B-B14F-4D97-AF65-F5344CB8AC3E}">
        <p14:creationId xmlns:p14="http://schemas.microsoft.com/office/powerpoint/2010/main" val="3525163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a:t>
            </a:r>
          </a:p>
        </p:txBody>
      </p:sp>
      <p:sp>
        <p:nvSpPr>
          <p:cNvPr id="3" name="Pladsholder til tekst 2"/>
          <p:cNvSpPr>
            <a:spLocks noGrp="1"/>
          </p:cNvSpPr>
          <p:nvPr>
            <p:ph type="body" sz="quarter" idx="11"/>
          </p:nvPr>
        </p:nvSpPr>
        <p:spPr/>
        <p:txBody>
          <a:bodyPr/>
          <a:lstStyle/>
          <a:p>
            <a:r>
              <a:rPr lang="en-GB" dirty="0"/>
              <a:t>Objectives</a:t>
            </a:r>
          </a:p>
        </p:txBody>
      </p:sp>
      <p:sp>
        <p:nvSpPr>
          <p:cNvPr id="4" name="Pladsholder til tekst 3"/>
          <p:cNvSpPr>
            <a:spLocks noGrp="1"/>
          </p:cNvSpPr>
          <p:nvPr>
            <p:ph type="body" sz="quarter" idx="12"/>
          </p:nvPr>
        </p:nvSpPr>
        <p:spPr>
          <a:xfrm>
            <a:off x="385763" y="857250"/>
            <a:ext cx="8447087" cy="5648325"/>
          </a:xfrm>
        </p:spPr>
        <p:txBody>
          <a:bodyPr/>
          <a:lstStyle/>
          <a:p>
            <a:r>
              <a:rPr lang="en-GB" sz="2400" dirty="0"/>
              <a:t>The objectives for Decommissioning are to:</a:t>
            </a:r>
          </a:p>
          <a:p>
            <a:pPr marL="285750" indent="-285750">
              <a:buFont typeface="Arial" panose="020B0604020202020204" pitchFamily="34" charset="0"/>
              <a:buChar char="•"/>
            </a:pPr>
            <a:r>
              <a:rPr lang="en-GB" sz="2000" b="0" dirty="0"/>
              <a:t>Protect intellectual property</a:t>
            </a:r>
          </a:p>
          <a:p>
            <a:pPr marL="285750" indent="-285750">
              <a:buFont typeface="Arial" panose="020B0604020202020204" pitchFamily="34" charset="0"/>
              <a:buChar char="•"/>
            </a:pPr>
            <a:r>
              <a:rPr lang="en-GB" sz="2000" b="0" dirty="0"/>
              <a:t>Ensure Software compliance</a:t>
            </a:r>
          </a:p>
          <a:p>
            <a:pPr marL="285750" indent="-285750">
              <a:buFont typeface="Arial" panose="020B0604020202020204" pitchFamily="34" charset="0"/>
              <a:buChar char="•"/>
            </a:pPr>
            <a:r>
              <a:rPr lang="en-GB" sz="2000" b="0" dirty="0"/>
              <a:t>Separate electronics in accordance with policies and government regulations</a:t>
            </a:r>
          </a:p>
          <a:p>
            <a:pPr marL="1200150" lvl="3" indent="-285750">
              <a:buFont typeface="Arial" panose="020B0604020202020204" pitchFamily="34" charset="0"/>
              <a:buChar char="•"/>
            </a:pPr>
            <a:r>
              <a:rPr lang="en-GB" sz="1800" b="0" dirty="0"/>
              <a:t>IT Assets are disposed legally and securely</a:t>
            </a:r>
          </a:p>
          <a:p>
            <a:pPr marL="1200150" lvl="3" indent="-285750">
              <a:buFont typeface="Arial" panose="020B0604020202020204" pitchFamily="34" charset="0"/>
              <a:buChar char="•"/>
            </a:pPr>
            <a:r>
              <a:rPr lang="en-GB" sz="1800" b="0" dirty="0"/>
              <a:t>Disposal requirements are identified </a:t>
            </a:r>
          </a:p>
          <a:p>
            <a:pPr marL="1200150" lvl="3" indent="-285750">
              <a:buFont typeface="Arial" panose="020B0604020202020204" pitchFamily="34" charset="0"/>
              <a:buChar char="•"/>
            </a:pPr>
            <a:r>
              <a:rPr lang="en-GB" sz="1800" b="0" dirty="0"/>
              <a:t>Disposed IT Assets can be tracked</a:t>
            </a:r>
          </a:p>
          <a:p>
            <a:pPr marL="1200150" lvl="3" indent="-285750">
              <a:buFont typeface="Arial" panose="020B0604020202020204" pitchFamily="34" charset="0"/>
              <a:buChar char="•"/>
            </a:pPr>
            <a:r>
              <a:rPr lang="en-GB" sz="1800" b="0" dirty="0"/>
              <a:t>The end of life process and disposal processes are implemented as part of IT Asset Lifecycle process</a:t>
            </a:r>
          </a:p>
          <a:p>
            <a:pPr marL="1200150" lvl="3" indent="-285750">
              <a:buFont typeface="Arial" panose="020B0604020202020204" pitchFamily="34" charset="0"/>
              <a:buChar char="•"/>
            </a:pPr>
            <a:r>
              <a:rPr lang="en-GB" sz="1800" b="0" dirty="0"/>
              <a:t>Information security for disposed IT Assets is ensured </a:t>
            </a:r>
            <a:endParaRPr lang="en-GB" sz="2400" b="0" dirty="0"/>
          </a:p>
          <a:p>
            <a:pPr marL="285750" indent="-285750">
              <a:buFont typeface="Arial" panose="020B0604020202020204" pitchFamily="34" charset="0"/>
              <a:buChar char="•"/>
            </a:pPr>
            <a:r>
              <a:rPr lang="en-GB" sz="2000" b="0" dirty="0"/>
              <a:t>Minimise risk when IT Assets are decommissioning and it is done cost effectively</a:t>
            </a:r>
          </a:p>
          <a:p>
            <a:pPr marL="285750" indent="-285750">
              <a:buFont typeface="Arial" panose="020B0604020202020204" pitchFamily="34" charset="0"/>
              <a:buChar char="•"/>
            </a:pPr>
            <a:r>
              <a:rPr lang="en-GB" sz="2000" b="0" dirty="0"/>
              <a:t>Support and adapt green strategies</a:t>
            </a:r>
          </a:p>
          <a:p>
            <a:pPr marL="285750" indent="-285750">
              <a:buFont typeface="Arial" panose="020B0604020202020204" pitchFamily="34" charset="0"/>
              <a:buChar char="•"/>
            </a:pPr>
            <a:endParaRPr lang="da-DK" sz="2400" b="0" dirty="0"/>
          </a:p>
        </p:txBody>
      </p:sp>
    </p:spTree>
    <p:extLst>
      <p:ext uri="{BB962C8B-B14F-4D97-AF65-F5344CB8AC3E}">
        <p14:creationId xmlns:p14="http://schemas.microsoft.com/office/powerpoint/2010/main" val="177067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Course agenda</a:t>
            </a:r>
          </a:p>
        </p:txBody>
      </p:sp>
      <p:graphicFrame>
        <p:nvGraphicFramePr>
          <p:cNvPr id="6" name="Table 14"/>
          <p:cNvGraphicFramePr>
            <a:graphicFrameLocks noGrp="1"/>
          </p:cNvGraphicFramePr>
          <p:nvPr>
            <p:extLst>
              <p:ext uri="{D42A27DB-BD31-4B8C-83A1-F6EECF244321}">
                <p14:modId xmlns:p14="http://schemas.microsoft.com/office/powerpoint/2010/main" val="2925694988"/>
              </p:ext>
            </p:extLst>
          </p:nvPr>
        </p:nvGraphicFramePr>
        <p:xfrm>
          <a:off x="949035" y="1114301"/>
          <a:ext cx="7470569" cy="4233860"/>
        </p:xfrm>
        <a:graphic>
          <a:graphicData uri="http://schemas.openxmlformats.org/drawingml/2006/table">
            <a:tbl>
              <a:tblPr firstRow="1" bandRow="1">
                <a:tableStyleId>{21E4AEA4-8DFA-4A89-87EB-49C32662AFE0}</a:tableStyleId>
              </a:tblPr>
              <a:tblGrid>
                <a:gridCol w="4414427">
                  <a:extLst>
                    <a:ext uri="{9D8B030D-6E8A-4147-A177-3AD203B41FA5}">
                      <a16:colId xmlns:a16="http://schemas.microsoft.com/office/drawing/2014/main" val="20000"/>
                    </a:ext>
                  </a:extLst>
                </a:gridCol>
                <a:gridCol w="1358285">
                  <a:extLst>
                    <a:ext uri="{9D8B030D-6E8A-4147-A177-3AD203B41FA5}">
                      <a16:colId xmlns:a16="http://schemas.microsoft.com/office/drawing/2014/main" val="20001"/>
                    </a:ext>
                  </a:extLst>
                </a:gridCol>
                <a:gridCol w="1697857">
                  <a:extLst>
                    <a:ext uri="{9D8B030D-6E8A-4147-A177-3AD203B41FA5}">
                      <a16:colId xmlns:a16="http://schemas.microsoft.com/office/drawing/2014/main" val="20002"/>
                    </a:ext>
                  </a:extLst>
                </a:gridCol>
              </a:tblGrid>
              <a:tr h="423386">
                <a:tc>
                  <a:txBody>
                    <a:bodyPr/>
                    <a:lstStyle/>
                    <a:p>
                      <a:pPr marL="0" marR="0" algn="just">
                        <a:lnSpc>
                          <a:spcPts val="1500"/>
                        </a:lnSpc>
                        <a:spcBef>
                          <a:spcPts val="0"/>
                        </a:spcBef>
                        <a:spcAft>
                          <a:spcPts val="600"/>
                        </a:spcAft>
                      </a:pPr>
                      <a:r>
                        <a:rPr lang="en-US" sz="1600" dirty="0">
                          <a:solidFill>
                            <a:schemeClr val="bg1"/>
                          </a:solidFill>
                          <a:effectLst/>
                          <a:latin typeface="Calibri" pitchFamily="34" charset="0"/>
                          <a:cs typeface="Calibri" pitchFamily="34" charset="0"/>
                        </a:rPr>
                        <a:t>DAY 2</a:t>
                      </a:r>
                      <a:endParaRPr lang="en-US" sz="1600" dirty="0">
                        <a:solidFill>
                          <a:schemeClr val="bg1"/>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Start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tc>
                  <a:txBody>
                    <a:bodyPr/>
                    <a:lstStyle/>
                    <a:p>
                      <a:pPr marL="0" marR="0" algn="ctr">
                        <a:lnSpc>
                          <a:spcPts val="1500"/>
                        </a:lnSpc>
                        <a:spcBef>
                          <a:spcPts val="0"/>
                        </a:spcBef>
                        <a:spcAft>
                          <a:spcPts val="600"/>
                        </a:spcAft>
                      </a:pPr>
                      <a:r>
                        <a:rPr lang="en-US" sz="1600" dirty="0">
                          <a:solidFill>
                            <a:schemeClr val="bg1"/>
                          </a:solidFill>
                          <a:effectLst/>
                          <a:latin typeface="Calibri" pitchFamily="34" charset="0"/>
                          <a:cs typeface="Calibri" pitchFamily="34" charset="0"/>
                        </a:rPr>
                        <a:t>End Time</a:t>
                      </a:r>
                      <a:endParaRPr lang="en-US" sz="1600" dirty="0">
                        <a:solidFill>
                          <a:schemeClr val="bg1"/>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43F"/>
                    </a:solidFill>
                  </a:tcPr>
                </a:tc>
                <a:extLst>
                  <a:ext uri="{0D108BD9-81ED-4DB2-BD59-A6C34878D82A}">
                    <a16:rowId xmlns:a16="http://schemas.microsoft.com/office/drawing/2014/main" val="10000"/>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Services</a:t>
                      </a:r>
                      <a:r>
                        <a:rPr lang="en-US" sz="1600" baseline="0" dirty="0">
                          <a:solidFill>
                            <a:srgbClr val="15143D"/>
                          </a:solidFill>
                          <a:effectLst/>
                          <a:latin typeface="Calibri" pitchFamily="34" charset="0"/>
                          <a:ea typeface="Times New Roman"/>
                          <a:cs typeface="Calibri" pitchFamily="34" charset="0"/>
                        </a:rPr>
                        <a:t> and Cloud Asset Management</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09:00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11:15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People</a:t>
                      </a:r>
                      <a:r>
                        <a:rPr lang="en-US" sz="1600" baseline="0" dirty="0">
                          <a:solidFill>
                            <a:srgbClr val="15143D"/>
                          </a:solidFill>
                          <a:effectLst/>
                          <a:latin typeface="Calibri" pitchFamily="34" charset="0"/>
                          <a:ea typeface="Times New Roman"/>
                          <a:cs typeface="Calibri" pitchFamily="34" charset="0"/>
                        </a:rPr>
                        <a:t> and information Asset Management (cont.)</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11:15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ea typeface="+mn-ea"/>
                          <a:cs typeface="Calibri" pitchFamily="34" charset="0"/>
                        </a:rPr>
                        <a:t>12:15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Lunch</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12:15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13:00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People</a:t>
                      </a:r>
                      <a:r>
                        <a:rPr lang="en-US" sz="1600" baseline="0" dirty="0">
                          <a:solidFill>
                            <a:srgbClr val="15143D"/>
                          </a:solidFill>
                          <a:effectLst/>
                          <a:latin typeface="Calibri" pitchFamily="34" charset="0"/>
                          <a:ea typeface="Times New Roman"/>
                          <a:cs typeface="Calibri" pitchFamily="34" charset="0"/>
                        </a:rPr>
                        <a:t> and information Asset Management (cont.)</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13:00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ea typeface="+mn-ea"/>
                          <a:cs typeface="Calibri" pitchFamily="34" charset="0"/>
                        </a:rPr>
                        <a:t>14:15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Break</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14:15</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600"/>
                        </a:spcAft>
                      </a:pPr>
                      <a:r>
                        <a:rPr lang="en-US" sz="1600" dirty="0">
                          <a:solidFill>
                            <a:srgbClr val="15143D"/>
                          </a:solidFill>
                          <a:effectLst/>
                          <a:latin typeface="Calibri" pitchFamily="34" charset="0"/>
                          <a:cs typeface="Calibri" pitchFamily="34" charset="0"/>
                        </a:rPr>
                        <a:t>14:30</a:t>
                      </a:r>
                      <a:endParaRPr lang="en-US" sz="1600" dirty="0">
                        <a:solidFill>
                          <a:srgbClr val="15143D"/>
                        </a:solidFill>
                        <a:effectLst/>
                        <a:latin typeface="Calibri" pitchFamily="34" charset="0"/>
                        <a:ea typeface="Times New Roman"/>
                        <a:cs typeface="Calibri"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IT</a:t>
                      </a:r>
                      <a:r>
                        <a:rPr lang="en-US" sz="1600" baseline="0" dirty="0">
                          <a:solidFill>
                            <a:srgbClr val="15143D"/>
                          </a:solidFill>
                          <a:effectLst/>
                          <a:latin typeface="Calibri" pitchFamily="34" charset="0"/>
                          <a:ea typeface="Times New Roman"/>
                          <a:cs typeface="Calibri" pitchFamily="34" charset="0"/>
                        </a:rPr>
                        <a:t> Asset Management Interfaces</a:t>
                      </a:r>
                      <a:endParaRPr lang="en-US" sz="1600" dirty="0">
                        <a:solidFill>
                          <a:srgbClr val="15143D"/>
                        </a:solidFill>
                        <a:effectLst/>
                        <a:latin typeface="Calibri" pitchFamily="34" charset="0"/>
                        <a:ea typeface="Times New Roman"/>
                        <a:cs typeface="Calibri" pitchFamily="34" charset="0"/>
                      </a:endParaRP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14:30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15:00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3386">
                <a:tc>
                  <a:txBody>
                    <a:bodyPr/>
                    <a:lstStyle/>
                    <a:p>
                      <a:pPr marL="0" marR="0" algn="just">
                        <a:lnSpc>
                          <a:spcPts val="1500"/>
                        </a:lnSpc>
                        <a:spcBef>
                          <a:spcPts val="0"/>
                        </a:spcBef>
                        <a:spcAft>
                          <a:spcPts val="600"/>
                        </a:spcAft>
                      </a:pPr>
                      <a:r>
                        <a:rPr lang="en-US" sz="1600" dirty="0">
                          <a:solidFill>
                            <a:schemeClr val="bg1"/>
                          </a:solidFill>
                          <a:effectLst/>
                          <a:latin typeface="Calibri" pitchFamily="34" charset="0"/>
                          <a:ea typeface="Times New Roman"/>
                          <a:cs typeface="Calibri" pitchFamily="34" charset="0"/>
                        </a:rPr>
                        <a:t>Exam preparation</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chemeClr val="bg1"/>
                          </a:solidFill>
                          <a:effectLst/>
                          <a:latin typeface="Calibri" pitchFamily="34" charset="0"/>
                          <a:ea typeface="Times New Roman"/>
                          <a:cs typeface="Calibri" pitchFamily="34" charset="0"/>
                        </a:rPr>
                        <a:t>15:00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chemeClr val="bg1"/>
                          </a:solidFill>
                          <a:effectLst/>
                          <a:latin typeface="Calibri" pitchFamily="34" charset="0"/>
                          <a:ea typeface="Times New Roman"/>
                          <a:cs typeface="Calibri" pitchFamily="34" charset="0"/>
                        </a:rPr>
                        <a:t>15:15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423386">
                <a:tc>
                  <a:txBody>
                    <a:bodyPr/>
                    <a:lstStyle/>
                    <a:p>
                      <a:pPr marL="0" marR="0" algn="just">
                        <a:lnSpc>
                          <a:spcPts val="1500"/>
                        </a:lnSpc>
                        <a:spcBef>
                          <a:spcPts val="0"/>
                        </a:spcBef>
                        <a:spcAft>
                          <a:spcPts val="600"/>
                        </a:spcAft>
                      </a:pPr>
                      <a:r>
                        <a:rPr lang="en-US" sz="1600" dirty="0">
                          <a:solidFill>
                            <a:srgbClr val="15143D"/>
                          </a:solidFill>
                          <a:effectLst/>
                          <a:latin typeface="Calibri" pitchFamily="34" charset="0"/>
                          <a:ea typeface="Times New Roman"/>
                          <a:cs typeface="Calibri" pitchFamily="34" charset="0"/>
                        </a:rPr>
                        <a:t>Break</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15:15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rgbClr val="15143D"/>
                          </a:solidFill>
                          <a:effectLst/>
                          <a:latin typeface="Calibri" pitchFamily="34" charset="0"/>
                          <a:ea typeface="Times New Roman"/>
                          <a:cs typeface="Calibri" pitchFamily="34" charset="0"/>
                        </a:rPr>
                        <a:t>15:30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23386">
                <a:tc>
                  <a:txBody>
                    <a:bodyPr/>
                    <a:lstStyle/>
                    <a:p>
                      <a:pPr marL="0" marR="0" algn="just">
                        <a:lnSpc>
                          <a:spcPts val="1500"/>
                        </a:lnSpc>
                        <a:spcBef>
                          <a:spcPts val="0"/>
                        </a:spcBef>
                        <a:spcAft>
                          <a:spcPts val="600"/>
                        </a:spcAft>
                      </a:pPr>
                      <a:r>
                        <a:rPr lang="en-US" sz="1600" dirty="0">
                          <a:solidFill>
                            <a:schemeClr val="bg1"/>
                          </a:solidFill>
                          <a:effectLst/>
                          <a:latin typeface="Calibri" pitchFamily="34" charset="0"/>
                          <a:ea typeface="Times New Roman"/>
                          <a:cs typeface="Calibri" pitchFamily="34" charset="0"/>
                        </a:rPr>
                        <a:t>Exam</a:t>
                      </a:r>
                    </a:p>
                  </a:txBody>
                  <a:tcPr marT="50806" marB="50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chemeClr val="bg1"/>
                          </a:solidFill>
                          <a:effectLst/>
                          <a:latin typeface="Calibri" pitchFamily="34" charset="0"/>
                          <a:ea typeface="Times New Roman"/>
                          <a:cs typeface="Calibri" pitchFamily="34" charset="0"/>
                        </a:rPr>
                        <a:t>15.30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ts val="1500"/>
                        </a:lnSpc>
                        <a:spcBef>
                          <a:spcPts val="0"/>
                        </a:spcBef>
                        <a:spcAft>
                          <a:spcPts val="600"/>
                        </a:spcAft>
                        <a:buClrTx/>
                        <a:buSzTx/>
                        <a:buFontTx/>
                        <a:buNone/>
                        <a:tabLst/>
                        <a:defRPr/>
                      </a:pPr>
                      <a:r>
                        <a:rPr lang="en-US" sz="1600" dirty="0">
                          <a:solidFill>
                            <a:schemeClr val="bg1"/>
                          </a:solidFill>
                          <a:effectLst/>
                          <a:latin typeface="Calibri" pitchFamily="34" charset="0"/>
                          <a:ea typeface="Times New Roman"/>
                          <a:cs typeface="Calibri" pitchFamily="34" charset="0"/>
                        </a:rPr>
                        <a:t>16.30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09739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a:t>
            </a:r>
          </a:p>
        </p:txBody>
      </p:sp>
      <p:sp>
        <p:nvSpPr>
          <p:cNvPr id="3" name="Pladsholder til tekst 2"/>
          <p:cNvSpPr>
            <a:spLocks noGrp="1"/>
          </p:cNvSpPr>
          <p:nvPr>
            <p:ph type="body" sz="quarter" idx="11"/>
          </p:nvPr>
        </p:nvSpPr>
        <p:spPr/>
        <p:txBody>
          <a:bodyPr/>
          <a:lstStyle/>
          <a:p>
            <a:r>
              <a:rPr lang="en-GB" dirty="0"/>
              <a:t>Decommissioning legalisation rules</a:t>
            </a:r>
          </a:p>
        </p:txBody>
      </p:sp>
      <p:sp>
        <p:nvSpPr>
          <p:cNvPr id="4" name="Pladsholder til tekst 3"/>
          <p:cNvSpPr>
            <a:spLocks noGrp="1"/>
          </p:cNvSpPr>
          <p:nvPr>
            <p:ph type="body" sz="quarter" idx="12"/>
          </p:nvPr>
        </p:nvSpPr>
        <p:spPr/>
        <p:txBody>
          <a:bodyPr/>
          <a:lstStyle/>
          <a:p>
            <a:r>
              <a:rPr lang="en-GB" sz="2000" dirty="0"/>
              <a:t>The hardware Asset Manager should know the legalisation rules to follow when hardware is decommissioned or disposed.</a:t>
            </a:r>
            <a:endParaRPr lang="en-GB" dirty="0"/>
          </a:p>
          <a:p>
            <a:pPr marL="742950" lvl="2" indent="-285750">
              <a:buFontTx/>
              <a:buChar char="-"/>
            </a:pPr>
            <a:r>
              <a:rPr lang="en-GB" sz="1600" dirty="0"/>
              <a:t>WEEE (Waste electronics and electronic equipment regulations (EU)</a:t>
            </a:r>
          </a:p>
          <a:p>
            <a:pPr marL="742950" lvl="2" indent="-285750">
              <a:buFontTx/>
              <a:buChar char="-"/>
            </a:pPr>
            <a:r>
              <a:rPr lang="en-GB" sz="1600" dirty="0"/>
              <a:t>RoHS (Hazardous Substances in Manufactured Equipment (EU)</a:t>
            </a:r>
          </a:p>
          <a:p>
            <a:pPr marL="742950" lvl="2" indent="-285750">
              <a:buFontTx/>
              <a:buChar char="-"/>
            </a:pPr>
            <a:r>
              <a:rPr lang="en-GB" sz="1600" dirty="0"/>
              <a:t>Basel convention on  the control of trans-boundary movements of hazardous waste and Disposal (UN)</a:t>
            </a:r>
          </a:p>
          <a:p>
            <a:pPr marL="742950" lvl="2" indent="-285750">
              <a:buFontTx/>
              <a:buChar char="-"/>
            </a:pPr>
            <a:r>
              <a:rPr lang="en-GB" sz="1600" dirty="0"/>
              <a:t>RCRA (Resource conservation and recovery act (US)</a:t>
            </a:r>
          </a:p>
          <a:p>
            <a:pPr marL="285750" indent="-285750">
              <a:buFontTx/>
              <a:buChar char="-"/>
            </a:pPr>
            <a:endParaRPr lang="en-GB" dirty="0"/>
          </a:p>
          <a:p>
            <a:r>
              <a:rPr lang="en-GB" sz="2000" dirty="0"/>
              <a:t>There are some certificates that could help to recognise vendors that have implemented and follow mature decommissioning and disposal processes</a:t>
            </a:r>
          </a:p>
          <a:p>
            <a:pPr marL="742950" lvl="2" indent="-285750">
              <a:buFont typeface="Arial" panose="020B0604020202020204" pitchFamily="34" charset="0"/>
              <a:buChar char="•"/>
            </a:pPr>
            <a:r>
              <a:rPr lang="en-GB" sz="1600" b="0" dirty="0"/>
              <a:t>R2 – Responsible Recycling certificate</a:t>
            </a:r>
          </a:p>
          <a:p>
            <a:pPr marL="742950" lvl="2" indent="-285750">
              <a:buFont typeface="Arial" panose="020B0604020202020204" pitchFamily="34" charset="0"/>
              <a:buChar char="•"/>
            </a:pPr>
            <a:r>
              <a:rPr lang="en-GB" sz="1600" b="0" dirty="0"/>
              <a:t>E-stewards – Certificate developed by BASEL action network (BAN)</a:t>
            </a:r>
          </a:p>
          <a:p>
            <a:pPr marL="742950" lvl="2" indent="-285750">
              <a:buFont typeface="Arial" panose="020B0604020202020204" pitchFamily="34" charset="0"/>
              <a:buChar char="•"/>
            </a:pPr>
            <a:r>
              <a:rPr lang="en-GB" sz="1600" b="0" dirty="0"/>
              <a:t>RIOS – Recycling Industry operating standards</a:t>
            </a:r>
          </a:p>
          <a:p>
            <a:endParaRPr lang="en-GB" dirty="0"/>
          </a:p>
          <a:p>
            <a:r>
              <a:rPr lang="en-GB" sz="2000" dirty="0"/>
              <a:t>ISO14001 – Standard for environmental management and this includes R2 and e-steward</a:t>
            </a:r>
          </a:p>
          <a:p>
            <a:pPr marL="285750" indent="-285750">
              <a:buFontTx/>
              <a:buChar char="-"/>
            </a:pPr>
            <a:endParaRPr lang="en-US" dirty="0"/>
          </a:p>
        </p:txBody>
      </p:sp>
    </p:spTree>
    <p:extLst>
      <p:ext uri="{BB962C8B-B14F-4D97-AF65-F5344CB8AC3E}">
        <p14:creationId xmlns:p14="http://schemas.microsoft.com/office/powerpoint/2010/main" val="830483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	</a:t>
            </a:r>
          </a:p>
        </p:txBody>
      </p:sp>
      <p:sp>
        <p:nvSpPr>
          <p:cNvPr id="3" name="Pladsholder til tekst 2"/>
          <p:cNvSpPr>
            <a:spLocks noGrp="1"/>
          </p:cNvSpPr>
          <p:nvPr>
            <p:ph type="body" sz="quarter" idx="11"/>
          </p:nvPr>
        </p:nvSpPr>
        <p:spPr/>
        <p:txBody>
          <a:bodyPr/>
          <a:lstStyle/>
          <a:p>
            <a:r>
              <a:rPr lang="en-GB" dirty="0"/>
              <a:t>Hardware Leasing benefits</a:t>
            </a:r>
          </a:p>
        </p:txBody>
      </p:sp>
      <p:sp>
        <p:nvSpPr>
          <p:cNvPr id="4" name="Pladsholder til tekst 3"/>
          <p:cNvSpPr>
            <a:spLocks noGrp="1"/>
          </p:cNvSpPr>
          <p:nvPr>
            <p:ph type="body" sz="quarter" idx="12"/>
          </p:nvPr>
        </p:nvSpPr>
        <p:spPr/>
        <p:txBody>
          <a:bodyPr/>
          <a:lstStyle/>
          <a:p>
            <a:r>
              <a:rPr lang="en-GB" sz="2400" dirty="0"/>
              <a:t>Hardware leasing benefits are:</a:t>
            </a:r>
          </a:p>
          <a:p>
            <a:endParaRPr lang="en-GB" b="0" dirty="0"/>
          </a:p>
          <a:p>
            <a:pPr marL="285750" indent="-285750">
              <a:buFont typeface="Arial" panose="020B0604020202020204" pitchFamily="34" charset="0"/>
              <a:buChar char="•"/>
            </a:pPr>
            <a:r>
              <a:rPr lang="en-GB" sz="2000" b="0" dirty="0"/>
              <a:t>Get the latest technology faster</a:t>
            </a:r>
          </a:p>
          <a:p>
            <a:pPr marL="285750" indent="-285750">
              <a:buFont typeface="Arial" panose="020B0604020202020204" pitchFamily="34" charset="0"/>
              <a:buChar char="•"/>
            </a:pPr>
            <a:r>
              <a:rPr lang="en-GB" sz="2000" b="0" dirty="0"/>
              <a:t>Large capital expenses avoided, monthly payments</a:t>
            </a:r>
          </a:p>
          <a:p>
            <a:pPr marL="285750" indent="-285750">
              <a:buFont typeface="Arial" panose="020B0604020202020204" pitchFamily="34" charset="0"/>
              <a:buChar char="•"/>
            </a:pPr>
            <a:r>
              <a:rPr lang="en-GB" sz="2000" b="0" dirty="0"/>
              <a:t>Minimise risk by disposal</a:t>
            </a:r>
          </a:p>
          <a:p>
            <a:pPr marL="285750" indent="-285750">
              <a:buFont typeface="Arial" panose="020B0604020202020204" pitchFamily="34" charset="0"/>
              <a:buChar char="•"/>
            </a:pPr>
            <a:endParaRPr lang="en-GB" sz="2000" b="0" dirty="0"/>
          </a:p>
          <a:p>
            <a:r>
              <a:rPr lang="en-GB" sz="2000" b="0" dirty="0"/>
              <a:t>There are two leasing alternatives</a:t>
            </a:r>
          </a:p>
          <a:p>
            <a:pPr marL="285750" indent="-285750">
              <a:buFont typeface="Arial" panose="020B0604020202020204" pitchFamily="34" charset="0"/>
              <a:buChar char="•"/>
            </a:pPr>
            <a:r>
              <a:rPr lang="en-GB" sz="2000" b="0" dirty="0"/>
              <a:t>Operational leasing</a:t>
            </a:r>
          </a:p>
          <a:p>
            <a:pPr marL="285750" indent="-285750">
              <a:buFont typeface="Arial" panose="020B0604020202020204" pitchFamily="34" charset="0"/>
              <a:buChar char="•"/>
            </a:pPr>
            <a:r>
              <a:rPr lang="en-GB" sz="2000" b="0" dirty="0"/>
              <a:t>Financial leasing</a:t>
            </a:r>
          </a:p>
        </p:txBody>
      </p:sp>
    </p:spTree>
    <p:extLst>
      <p:ext uri="{BB962C8B-B14F-4D97-AF65-F5344CB8AC3E}">
        <p14:creationId xmlns:p14="http://schemas.microsoft.com/office/powerpoint/2010/main" val="1613231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Hardware Asset Management </a:t>
            </a:r>
          </a:p>
        </p:txBody>
      </p:sp>
      <p:sp>
        <p:nvSpPr>
          <p:cNvPr id="3" name="Pladsholder til tekst 2"/>
          <p:cNvSpPr>
            <a:spLocks noGrp="1"/>
          </p:cNvSpPr>
          <p:nvPr>
            <p:ph type="body" sz="quarter" idx="11"/>
          </p:nvPr>
        </p:nvSpPr>
        <p:spPr/>
        <p:txBody>
          <a:bodyPr/>
          <a:lstStyle/>
          <a:p>
            <a:r>
              <a:rPr lang="en-GB" dirty="0"/>
              <a:t>Leasing financial terms	</a:t>
            </a:r>
          </a:p>
        </p:txBody>
      </p:sp>
      <p:sp>
        <p:nvSpPr>
          <p:cNvPr id="4" name="Pladsholder til tekst 3"/>
          <p:cNvSpPr>
            <a:spLocks noGrp="1"/>
          </p:cNvSpPr>
          <p:nvPr>
            <p:ph type="body" sz="quarter" idx="12"/>
          </p:nvPr>
        </p:nvSpPr>
        <p:spPr/>
        <p:txBody>
          <a:bodyPr/>
          <a:lstStyle/>
          <a:p>
            <a:r>
              <a:rPr lang="en-GB" dirty="0"/>
              <a:t>The financial terms for leasing of hardware will typically include</a:t>
            </a:r>
          </a:p>
          <a:p>
            <a:endParaRPr lang="en-GB" dirty="0"/>
          </a:p>
          <a:p>
            <a:pPr marL="285750" indent="-285750">
              <a:buFont typeface="Arial" panose="020B0604020202020204" pitchFamily="34" charset="0"/>
              <a:buChar char="•"/>
            </a:pPr>
            <a:r>
              <a:rPr lang="en-GB" dirty="0"/>
              <a:t>Total payment per asset in the Hardware Asset contractual lifecycle</a:t>
            </a:r>
          </a:p>
          <a:p>
            <a:pPr marL="285750" indent="-285750">
              <a:buFont typeface="Arial" panose="020B0604020202020204" pitchFamily="34" charset="0"/>
              <a:buChar char="•"/>
            </a:pPr>
            <a:r>
              <a:rPr lang="en-GB" dirty="0"/>
              <a:t>Maintenance</a:t>
            </a:r>
          </a:p>
          <a:p>
            <a:pPr marL="285750" indent="-285750">
              <a:buFont typeface="Arial" panose="020B0604020202020204" pitchFamily="34" charset="0"/>
              <a:buChar char="•"/>
            </a:pPr>
            <a:r>
              <a:rPr lang="en-GB" dirty="0"/>
              <a:t>Warranty</a:t>
            </a:r>
          </a:p>
          <a:p>
            <a:pPr marL="285750" indent="-285750">
              <a:buFont typeface="Arial" panose="020B0604020202020204" pitchFamily="34" charset="0"/>
              <a:buChar char="•"/>
            </a:pPr>
            <a:r>
              <a:rPr lang="en-GB" dirty="0"/>
              <a:t>Insurance</a:t>
            </a:r>
          </a:p>
          <a:p>
            <a:pPr marL="285750" indent="-285750">
              <a:buFont typeface="Arial" panose="020B0604020202020204" pitchFamily="34" charset="0"/>
              <a:buChar char="•"/>
            </a:pPr>
            <a:r>
              <a:rPr lang="en-GB" dirty="0"/>
              <a:t>Data wiping</a:t>
            </a:r>
          </a:p>
          <a:p>
            <a:pPr marL="285750" indent="-285750">
              <a:buFont typeface="Arial" panose="020B0604020202020204" pitchFamily="34" charset="0"/>
              <a:buChar char="•"/>
            </a:pPr>
            <a:r>
              <a:rPr lang="en-GB" dirty="0"/>
              <a:t>Return cost – Labelling and freight</a:t>
            </a:r>
          </a:p>
        </p:txBody>
      </p:sp>
    </p:spTree>
    <p:extLst>
      <p:ext uri="{BB962C8B-B14F-4D97-AF65-F5344CB8AC3E}">
        <p14:creationId xmlns:p14="http://schemas.microsoft.com/office/powerpoint/2010/main" val="1131317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322328" y="839968"/>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spcAft>
                <a:spcPct val="0"/>
              </a:spcAft>
              <a:defRPr/>
            </a:pPr>
            <a:r>
              <a:rPr lang="en-GB" sz="2400" dirty="0"/>
              <a:t>Mobile Device (Asset) Management aspect of HAM </a:t>
            </a:r>
          </a:p>
          <a:p>
            <a:pPr>
              <a:spcBef>
                <a:spcPct val="30000"/>
              </a:spcBef>
              <a:spcAft>
                <a:spcPct val="0"/>
              </a:spcAft>
              <a:defRPr/>
            </a:pPr>
            <a:endParaRPr lang="en-GB" sz="2400" b="0" dirty="0"/>
          </a:p>
          <a:p>
            <a:pPr>
              <a:spcBef>
                <a:spcPct val="30000"/>
              </a:spcBef>
              <a:spcAft>
                <a:spcPct val="0"/>
              </a:spcAft>
              <a:defRPr/>
            </a:pPr>
            <a:r>
              <a:rPr lang="en-GB" sz="2400" b="0" dirty="0"/>
              <a:t>A mobile devices is just another term for a computer. With the angle that it is often heavily used privately by the end-user.</a:t>
            </a:r>
          </a:p>
          <a:p>
            <a:pPr>
              <a:spcBef>
                <a:spcPct val="30000"/>
              </a:spcBef>
              <a:spcAft>
                <a:spcPct val="0"/>
              </a:spcAft>
              <a:defRPr/>
            </a:pPr>
            <a:endParaRPr lang="en-GB" sz="2400" b="0" dirty="0"/>
          </a:p>
          <a:p>
            <a:pPr>
              <a:spcBef>
                <a:spcPct val="30000"/>
              </a:spcBef>
              <a:spcAft>
                <a:spcPct val="0"/>
              </a:spcAft>
              <a:defRPr/>
            </a:pPr>
            <a:r>
              <a:rPr lang="en-GB" sz="2400" b="0" dirty="0"/>
              <a:t> </a:t>
            </a:r>
          </a:p>
          <a:p>
            <a:pPr>
              <a:spcBef>
                <a:spcPct val="30000"/>
              </a:spcBef>
              <a:spcAft>
                <a:spcPct val="0"/>
              </a:spcAft>
              <a:defRPr/>
            </a:pPr>
            <a:r>
              <a:rPr lang="en-GB" sz="2400" b="0" dirty="0"/>
              <a:t>What about BYOD (Bring Your Own Device)?:</a:t>
            </a:r>
          </a:p>
          <a:p>
            <a:pPr>
              <a:spcBef>
                <a:spcPct val="30000"/>
              </a:spcBef>
              <a:spcAft>
                <a:spcPct val="0"/>
              </a:spcAft>
              <a:defRPr/>
            </a:pPr>
            <a:r>
              <a:rPr lang="en-GB" sz="2400" b="0" dirty="0"/>
              <a:t>- Since BYOD’s are not corporately managed, these devices and their ‘control’ belongs in the ‘People and Information Asset Management’ category. This area will be addressed on day two.</a:t>
            </a:r>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Mobile Hardware</a:t>
            </a:r>
          </a:p>
          <a:p>
            <a:endParaRPr lang="en-GB" dirty="0"/>
          </a:p>
        </p:txBody>
      </p:sp>
      <p:sp>
        <p:nvSpPr>
          <p:cNvPr id="2" name="Pladsholder til tekst 1"/>
          <p:cNvSpPr>
            <a:spLocks noGrp="1"/>
          </p:cNvSpPr>
          <p:nvPr>
            <p:ph type="body" sz="quarter" idx="10"/>
          </p:nvPr>
        </p:nvSpPr>
        <p:spPr/>
        <p:txBody>
          <a:bodyPr/>
          <a:lstStyle/>
          <a:p>
            <a:r>
              <a:rPr lang="en-GB" dirty="0"/>
              <a:t>Hardware Asset Management</a:t>
            </a:r>
          </a:p>
        </p:txBody>
      </p:sp>
    </p:spTree>
    <p:extLst>
      <p:ext uri="{BB962C8B-B14F-4D97-AF65-F5344CB8AC3E}">
        <p14:creationId xmlns:p14="http://schemas.microsoft.com/office/powerpoint/2010/main" val="872175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0"/>
          </p:nvPr>
        </p:nvSpPr>
        <p:spPr/>
        <p:txBody>
          <a:bodyPr/>
          <a:lstStyle/>
          <a:p>
            <a:r>
              <a:rPr lang="cs-CZ" dirty="0" err="1"/>
              <a:t>Quiz</a:t>
            </a:r>
            <a:r>
              <a:rPr lang="cs-CZ" dirty="0"/>
              <a:t> 2</a:t>
            </a:r>
            <a:endParaRPr lang="da-DK" dirty="0"/>
          </a:p>
        </p:txBody>
      </p:sp>
      <p:sp>
        <p:nvSpPr>
          <p:cNvPr id="6" name="Pladsholder til tekst 5"/>
          <p:cNvSpPr>
            <a:spLocks noGrp="1"/>
          </p:cNvSpPr>
          <p:nvPr>
            <p:ph type="body" sz="quarter" idx="11"/>
          </p:nvPr>
        </p:nvSpPr>
        <p:spPr/>
        <p:txBody>
          <a:bodyPr/>
          <a:lstStyle/>
          <a:p>
            <a:r>
              <a:rPr lang="cs-CZ" dirty="0" err="1"/>
              <a:t>What</a:t>
            </a:r>
            <a:r>
              <a:rPr lang="cs-CZ" dirty="0"/>
              <a:t> do </a:t>
            </a:r>
            <a:r>
              <a:rPr lang="cs-CZ" dirty="0" err="1"/>
              <a:t>you</a:t>
            </a:r>
            <a:r>
              <a:rPr lang="cs-CZ" dirty="0"/>
              <a:t> </a:t>
            </a:r>
            <a:r>
              <a:rPr lang="cs-CZ" dirty="0" err="1"/>
              <a:t>remeber</a:t>
            </a:r>
            <a:r>
              <a:rPr lang="cs-CZ" dirty="0"/>
              <a:t>?</a:t>
            </a:r>
            <a:endParaRPr lang="da-DK" dirty="0"/>
          </a:p>
        </p:txBody>
      </p:sp>
      <p:sp>
        <p:nvSpPr>
          <p:cNvPr id="7" name="Pladsholder til tekst 6"/>
          <p:cNvSpPr>
            <a:spLocks noGrp="1"/>
          </p:cNvSpPr>
          <p:nvPr>
            <p:ph type="body" sz="quarter" idx="12"/>
          </p:nvPr>
        </p:nvSpPr>
        <p:spPr>
          <a:xfrm>
            <a:off x="343442" y="1068532"/>
            <a:ext cx="8447087" cy="5648325"/>
          </a:xfrm>
        </p:spPr>
        <p:txBody>
          <a:bodyPr/>
          <a:lstStyle/>
          <a:p>
            <a:pPr marL="514350" indent="-514350">
              <a:buAutoNum type="arabicPeriod"/>
            </a:pPr>
            <a:r>
              <a:rPr lang="en-GB" sz="2800" b="0" dirty="0"/>
              <a:t>What are the stages of Hardware Asset Management Lifecycle?</a:t>
            </a:r>
          </a:p>
          <a:p>
            <a:pPr marL="800100" lvl="2" indent="-342900"/>
            <a:r>
              <a:rPr lang="en-GB" sz="2400" dirty="0"/>
              <a:t>Plan, Acquire, Manage, Control, Retire</a:t>
            </a:r>
          </a:p>
          <a:p>
            <a:pPr marL="342900" lvl="1" indent="-342900"/>
            <a:r>
              <a:rPr lang="en-GB" sz="2800" dirty="0"/>
              <a:t>2. Which regulation you need to beware in case of HW Asset disposal? </a:t>
            </a:r>
          </a:p>
          <a:p>
            <a:pPr marL="800100" lvl="2" indent="-342900"/>
            <a:r>
              <a:rPr lang="en-GB" sz="2400" dirty="0"/>
              <a:t>WEEE </a:t>
            </a:r>
            <a:r>
              <a:rPr lang="en-GB" sz="1800" dirty="0"/>
              <a:t>(Waste electronics and electronic equipment regulations (EU)</a:t>
            </a:r>
            <a:r>
              <a:rPr lang="en-GB" sz="2400" dirty="0"/>
              <a:t> , RoHS </a:t>
            </a:r>
            <a:r>
              <a:rPr lang="en-GB" sz="1800" dirty="0"/>
              <a:t>(Hazardous Substances in Manufactured Equipment (EU)</a:t>
            </a:r>
            <a:r>
              <a:rPr lang="en-GB" sz="2400" dirty="0"/>
              <a:t>, </a:t>
            </a:r>
            <a:r>
              <a:rPr lang="en-GB" sz="1800" dirty="0"/>
              <a:t>Basel convention on  the control of trans-boundary movements of hazardous waste and Disposal (UN)</a:t>
            </a:r>
            <a:r>
              <a:rPr lang="en-GB" sz="2400" dirty="0"/>
              <a:t>, RCRA </a:t>
            </a:r>
            <a:r>
              <a:rPr lang="en-GB" sz="1800" dirty="0"/>
              <a:t>(Resource conservation and recovery act (US)</a:t>
            </a:r>
            <a:r>
              <a:rPr lang="en-GB" sz="2400" dirty="0"/>
              <a:t>, ISO 14001 etc. </a:t>
            </a:r>
          </a:p>
          <a:p>
            <a:pPr marL="342900" lvl="1" indent="-342900"/>
            <a:r>
              <a:rPr lang="en-GB" sz="2800" dirty="0"/>
              <a:t>3. How can proper HW disposal contribute to the IT security?</a:t>
            </a:r>
          </a:p>
          <a:p>
            <a:pPr marL="800100" lvl="2" indent="-342900"/>
            <a:r>
              <a:rPr lang="en-GB" sz="2200" dirty="0"/>
              <a:t>Proper deletion of data</a:t>
            </a:r>
            <a:endParaRPr lang="en-GB" sz="2600" dirty="0"/>
          </a:p>
        </p:txBody>
      </p:sp>
    </p:spTree>
    <p:extLst>
      <p:ext uri="{BB962C8B-B14F-4D97-AF65-F5344CB8AC3E}">
        <p14:creationId xmlns:p14="http://schemas.microsoft.com/office/powerpoint/2010/main" val="2759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Hardware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Lists of assets including MAC addresses and IP addresses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Documentation for relevant processes and procedures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Trustworthy and reliable data</a:t>
            </a:r>
            <a:r>
              <a:rPr lang="en-US" sz="1200" u="none" strike="noStrike" dirty="0">
                <a:effectLst/>
              </a:rPr>
              <a:t>.</a:t>
            </a:r>
            <a:endParaRPr lang="en-US" sz="28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up-to-date data with valid sources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15663"/>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1: </a:t>
            </a:r>
          </a:p>
          <a:p>
            <a:pPr lvl="0">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does the Hardware Asset Manager need to deliver to the Software Asset</a:t>
            </a:r>
            <a:r>
              <a:rPr lang="en-US" sz="1800" spc="-7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Manager?</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643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Hardware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The procurement process details for all IT assets</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The methodology for the management of all IT assets</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The security levels to be implemented on IT assets</a:t>
            </a:r>
            <a:r>
              <a:rPr lang="en-US" sz="1200" u="none" strike="noStrike" dirty="0">
                <a:effectLst/>
              </a:rPr>
              <a:t>.</a:t>
            </a:r>
            <a:endParaRPr lang="en-US" sz="28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The IT asset types that need to be managed</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1015663"/>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2: </a:t>
            </a:r>
          </a:p>
          <a:p>
            <a:pPr lvl="0">
              <a:buSzPts val="1000"/>
              <a:tabLst>
                <a:tab pos="335280" algn="l"/>
              </a:tabLst>
            </a:pPr>
            <a:r>
              <a:rPr lang="en-US" sz="1800" dirty="0">
                <a:effectLst/>
                <a:latin typeface="Calibri" panose="020F0502020204030204" pitchFamily="34" charset="0"/>
                <a:ea typeface="Arial" panose="020B0604020202020204" pitchFamily="34" charset="0"/>
                <a:cs typeface="Calibri" panose="020F0502020204030204" pitchFamily="34" charset="0"/>
              </a:rPr>
              <a:t>What is one of the first decisions an organization needs to take in Hardware Asset Management?</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9825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Hardware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a:t>
            </a:r>
            <a:r>
              <a:rPr lang="fr-FR" sz="1400" dirty="0">
                <a:solidFill>
                  <a:srgbClr val="15143D"/>
                </a:solidFill>
                <a:latin typeface="Calibri" panose="020F0502020204030204" pitchFamily="34" charset="0"/>
              </a:rPr>
              <a:t>Requirements, Design, Implementation, Verification, Maintenance</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Initiation, Design, Build, Migration, Transition, Closing</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Strategy, Design, Transition, Operations, Continual Service Improvement</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Strategy, Request, Procure, Receive, Manage, Retire</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3: </a:t>
            </a:r>
          </a:p>
          <a:p>
            <a:pPr lvl="0">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are the phases of the HAM</a:t>
            </a:r>
            <a:r>
              <a:rPr lang="en-US" sz="1800" spc="2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Lifecycle</a:t>
            </a:r>
            <a:r>
              <a:rPr lang="en-US" sz="1800" spc="0" dirty="0">
                <a:effectLst/>
                <a:latin typeface="Heisei Kaku Gothic Std W5"/>
                <a:ea typeface="Arial" panose="020B0604020202020204" pitchFamily="34" charset="0"/>
                <a:cs typeface="Heisei Kaku Gothic Std W5"/>
              </a:rPr>
              <a:t>?</a:t>
            </a:r>
            <a:endParaRPr lang="da-DK" sz="1800" spc="0" dirty="0">
              <a:effectLst/>
              <a:latin typeface="Arial" panose="020B0604020202020204" pitchFamily="34" charset="0"/>
              <a:ea typeface="Arial" panose="020B0604020202020204" pitchFamily="34" charset="0"/>
              <a:cs typeface="Heisei Kaku Gothic Std W5"/>
            </a:endParaRPr>
          </a:p>
        </p:txBody>
      </p:sp>
    </p:spTree>
    <p:extLst>
      <p:ext uri="{BB962C8B-B14F-4D97-AF65-F5344CB8AC3E}">
        <p14:creationId xmlns:p14="http://schemas.microsoft.com/office/powerpoint/2010/main" val="25137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Hardware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Assets that are very expensive</a:t>
            </a:r>
            <a:endParaRPr lang="fr-FR" sz="1400" dirty="0">
              <a:solidFill>
                <a:srgbClr val="15143D"/>
              </a:solidFill>
              <a:latin typeface="Calibri" panose="020F0502020204030204" pitchFamily="34" charset="0"/>
            </a:endParaRP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Assets like laptops or printers that are tied to a contract.</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Assets that bring specific value to the business because of its content.</a:t>
            </a: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Assets that do not belong to the organization</a:t>
            </a:r>
            <a:r>
              <a:rPr lang="en-US" sz="1400" dirty="0"/>
              <a:t>.</a:t>
            </a:r>
            <a:endParaRPr lang="en-US" sz="3200" dirty="0"/>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4: </a:t>
            </a:r>
          </a:p>
          <a:p>
            <a:pPr>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Which type of IT assets should NOT be tracked and</a:t>
            </a:r>
            <a:r>
              <a:rPr lang="en-US" sz="1800" spc="-1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managed?</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2788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5B5DD2E-A751-4C3D-B3EF-ECE36B6BE550}"/>
              </a:ext>
            </a:extLst>
          </p:cNvPr>
          <p:cNvSpPr>
            <a:spLocks noGrp="1"/>
          </p:cNvSpPr>
          <p:nvPr>
            <p:ph type="body" sz="quarter" idx="10"/>
          </p:nvPr>
        </p:nvSpPr>
        <p:spPr/>
        <p:txBody>
          <a:bodyPr/>
          <a:lstStyle/>
          <a:p>
            <a:r>
              <a:rPr lang="en-US" dirty="0"/>
              <a:t>Exam preparation</a:t>
            </a:r>
          </a:p>
        </p:txBody>
      </p:sp>
      <p:sp>
        <p:nvSpPr>
          <p:cNvPr id="3" name="Pladsholder til tekst 2">
            <a:extLst>
              <a:ext uri="{FF2B5EF4-FFF2-40B4-BE49-F238E27FC236}">
                <a16:creationId xmlns:a16="http://schemas.microsoft.com/office/drawing/2014/main" id="{0891240A-2898-4394-8ADA-7C50AD6FC61B}"/>
              </a:ext>
            </a:extLst>
          </p:cNvPr>
          <p:cNvSpPr>
            <a:spLocks noGrp="1"/>
          </p:cNvSpPr>
          <p:nvPr>
            <p:ph type="body" sz="quarter" idx="11"/>
          </p:nvPr>
        </p:nvSpPr>
        <p:spPr/>
        <p:txBody>
          <a:bodyPr/>
          <a:lstStyle/>
          <a:p>
            <a:r>
              <a:rPr lang="en-US" dirty="0"/>
              <a:t>Hardware Asset Management</a:t>
            </a:r>
          </a:p>
        </p:txBody>
      </p:sp>
      <p:sp>
        <p:nvSpPr>
          <p:cNvPr id="5" name="AutoShape 2">
            <a:extLst>
              <a:ext uri="{FF2B5EF4-FFF2-40B4-BE49-F238E27FC236}">
                <a16:creationId xmlns:a16="http://schemas.microsoft.com/office/drawing/2014/main" id="{97F6F1DE-0D29-4138-AC0C-C2C390772D88}"/>
              </a:ext>
            </a:extLst>
          </p:cNvPr>
          <p:cNvSpPr>
            <a:spLocks noChangeArrowheads="1"/>
          </p:cNvSpPr>
          <p:nvPr/>
        </p:nvSpPr>
        <p:spPr bwMode="auto">
          <a:xfrm>
            <a:off x="709180" y="3222764"/>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B.	It secures an optimal purchasing price.</a:t>
            </a:r>
          </a:p>
        </p:txBody>
      </p:sp>
      <p:sp>
        <p:nvSpPr>
          <p:cNvPr id="6" name="AutoShape 5">
            <a:extLst>
              <a:ext uri="{FF2B5EF4-FFF2-40B4-BE49-F238E27FC236}">
                <a16:creationId xmlns:a16="http://schemas.microsoft.com/office/drawing/2014/main" id="{08E20EF4-547C-4B70-8604-C8716C0AE025}"/>
              </a:ext>
            </a:extLst>
          </p:cNvPr>
          <p:cNvSpPr>
            <a:spLocks noChangeArrowheads="1"/>
          </p:cNvSpPr>
          <p:nvPr/>
        </p:nvSpPr>
        <p:spPr bwMode="auto">
          <a:xfrm>
            <a:off x="710371" y="2670017"/>
            <a:ext cx="5941219" cy="465750"/>
          </a:xfrm>
          <a:prstGeom prst="roundRect">
            <a:avLst>
              <a:gd name="adj" fmla="val 16014"/>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A.	It enables all employees to work simultaneously</a:t>
            </a:r>
          </a:p>
        </p:txBody>
      </p:sp>
      <p:sp>
        <p:nvSpPr>
          <p:cNvPr id="7" name="AutoShape 6">
            <a:extLst>
              <a:ext uri="{FF2B5EF4-FFF2-40B4-BE49-F238E27FC236}">
                <a16:creationId xmlns:a16="http://schemas.microsoft.com/office/drawing/2014/main" id="{79D5AC6C-002D-4BE0-95AD-6679286427C2}"/>
              </a:ext>
            </a:extLst>
          </p:cNvPr>
          <p:cNvSpPr>
            <a:spLocks noChangeArrowheads="1"/>
          </p:cNvSpPr>
          <p:nvPr/>
        </p:nvSpPr>
        <p:spPr bwMode="auto">
          <a:xfrm>
            <a:off x="709180" y="3775511"/>
            <a:ext cx="5942410" cy="465750"/>
          </a:xfrm>
          <a:prstGeom prst="roundRect">
            <a:avLst>
              <a:gd name="adj" fmla="val 17616"/>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C.	It simplifies the work of the HAM Manager</a:t>
            </a:r>
            <a:r>
              <a:rPr lang="en-US" sz="1400" u="none" strike="noStrike" dirty="0">
                <a:effectLst/>
              </a:rPr>
              <a:t>.</a:t>
            </a:r>
            <a:endParaRPr lang="en-US" sz="3200" b="0" i="0" u="none" strike="noStrike" dirty="0">
              <a:effectLst/>
              <a:latin typeface="Arial" panose="020B0604020202020204" pitchFamily="34" charset="0"/>
            </a:endParaRPr>
          </a:p>
        </p:txBody>
      </p:sp>
      <p:sp>
        <p:nvSpPr>
          <p:cNvPr id="8" name="AutoShape 7">
            <a:extLst>
              <a:ext uri="{FF2B5EF4-FFF2-40B4-BE49-F238E27FC236}">
                <a16:creationId xmlns:a16="http://schemas.microsoft.com/office/drawing/2014/main" id="{2D3328E4-AE65-42A8-85F9-9623CA1C4CD3}"/>
              </a:ext>
            </a:extLst>
          </p:cNvPr>
          <p:cNvSpPr>
            <a:spLocks noChangeArrowheads="1"/>
          </p:cNvSpPr>
          <p:nvPr/>
        </p:nvSpPr>
        <p:spPr bwMode="auto">
          <a:xfrm>
            <a:off x="709180" y="4328259"/>
            <a:ext cx="5942410" cy="465750"/>
          </a:xfrm>
          <a:prstGeom prst="roundRect">
            <a:avLst>
              <a:gd name="adj" fmla="val 23213"/>
            </a:avLst>
          </a:prstGeom>
          <a:noFill/>
          <a:ln w="9525">
            <a:solidFill>
              <a:srgbClr val="661E5E"/>
            </a:solidFill>
            <a:round/>
            <a:headEnd/>
            <a:tailEnd/>
          </a:ln>
          <a:effectLst/>
        </p:spPr>
        <p:txBody>
          <a:bodyPr wrap="square" lIns="70200" tIns="35100" rIns="70200" bIns="35100" anchor="ctr"/>
          <a:lstStyle/>
          <a:p>
            <a:pPr marL="406004" indent="-406004"/>
            <a:r>
              <a:rPr lang="en-US" sz="1400" dirty="0">
                <a:solidFill>
                  <a:srgbClr val="15143D"/>
                </a:solidFill>
                <a:latin typeface="Calibri" panose="020F0502020204030204" pitchFamily="34" charset="0"/>
              </a:rPr>
              <a:t>D.	It supports optimal service management processes.</a:t>
            </a:r>
          </a:p>
        </p:txBody>
      </p:sp>
      <p:sp>
        <p:nvSpPr>
          <p:cNvPr id="9" name="Tekstfelt 8">
            <a:extLst>
              <a:ext uri="{FF2B5EF4-FFF2-40B4-BE49-F238E27FC236}">
                <a16:creationId xmlns:a16="http://schemas.microsoft.com/office/drawing/2014/main" id="{0A9B0634-62B8-4F9B-95F4-4439748AA19B}"/>
              </a:ext>
            </a:extLst>
          </p:cNvPr>
          <p:cNvSpPr txBox="1"/>
          <p:nvPr/>
        </p:nvSpPr>
        <p:spPr>
          <a:xfrm>
            <a:off x="582018" y="1249219"/>
            <a:ext cx="6911601" cy="777136"/>
          </a:xfrm>
          <a:prstGeom prst="rect">
            <a:avLst/>
          </a:prstGeom>
          <a:noFill/>
        </p:spPr>
        <p:txBody>
          <a:bodyPr wrap="square" rtlCol="0">
            <a:spAutoFit/>
          </a:bodyPr>
          <a:lstStyle/>
          <a:p>
            <a:r>
              <a:rPr lang="en-GB" sz="2400" dirty="0">
                <a:solidFill>
                  <a:srgbClr val="15143D"/>
                </a:solidFill>
                <a:latin typeface="Calibri" panose="020F0502020204030204" pitchFamily="34" charset="0"/>
              </a:rPr>
              <a:t>Question 5: </a:t>
            </a:r>
          </a:p>
          <a:p>
            <a:pPr>
              <a:spcBef>
                <a:spcPts val="340"/>
              </a:spcBef>
              <a:spcAft>
                <a:spcPts val="0"/>
              </a:spcAft>
              <a:buSzPts val="1000"/>
              <a:tabLst>
                <a:tab pos="335280" algn="l"/>
              </a:tabLst>
            </a:pPr>
            <a:r>
              <a:rPr lang="en-US" sz="1800" spc="0" dirty="0">
                <a:effectLst/>
                <a:latin typeface="Calibri" panose="020F0502020204030204" pitchFamily="34" charset="0"/>
                <a:ea typeface="Arial" panose="020B0604020202020204" pitchFamily="34" charset="0"/>
                <a:cs typeface="Calibri" panose="020F0502020204030204" pitchFamily="34" charset="0"/>
              </a:rPr>
              <a:t>What is the benefit of Hardware</a:t>
            </a:r>
            <a:r>
              <a:rPr lang="en-US" sz="1800" spc="-10" dirty="0">
                <a:effectLst/>
                <a:latin typeface="Calibri" panose="020F0502020204030204" pitchFamily="34" charset="0"/>
                <a:ea typeface="Arial" panose="020B0604020202020204" pitchFamily="34" charset="0"/>
                <a:cs typeface="Calibri" panose="020F0502020204030204" pitchFamily="34" charset="0"/>
              </a:rPr>
              <a:t> </a:t>
            </a:r>
            <a:r>
              <a:rPr lang="en-US" sz="1800" spc="0" dirty="0">
                <a:effectLst/>
                <a:latin typeface="Calibri" panose="020F0502020204030204" pitchFamily="34" charset="0"/>
                <a:ea typeface="Arial" panose="020B0604020202020204" pitchFamily="34" charset="0"/>
                <a:cs typeface="Calibri" panose="020F0502020204030204" pitchFamily="34" charset="0"/>
              </a:rPr>
              <a:t>Standardization?</a:t>
            </a:r>
            <a:endParaRPr lang="da-DK" sz="1800" spc="0" dirty="0">
              <a:effectLst/>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1140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References</a:t>
            </a:r>
          </a:p>
        </p:txBody>
      </p:sp>
      <p:sp>
        <p:nvSpPr>
          <p:cNvPr id="4" name="Pladsholder til tekst 3">
            <a:extLst>
              <a:ext uri="{FF2B5EF4-FFF2-40B4-BE49-F238E27FC236}">
                <a16:creationId xmlns:a16="http://schemas.microsoft.com/office/drawing/2014/main" id="{9138C39F-15DD-4F49-AA7F-FD38DB0253B9}"/>
              </a:ext>
            </a:extLst>
          </p:cNvPr>
          <p:cNvSpPr>
            <a:spLocks noGrp="1"/>
          </p:cNvSpPr>
          <p:nvPr>
            <p:ph type="body" sz="quarter" idx="12"/>
          </p:nvPr>
        </p:nvSpPr>
        <p:spPr/>
        <p:txBody>
          <a:bodyPr/>
          <a:lstStyle/>
          <a:p>
            <a:r>
              <a:rPr lang="en-US" sz="2400" dirty="0"/>
              <a:t>Get more information about IT Asset Management:</a:t>
            </a:r>
          </a:p>
          <a:p>
            <a:endParaRPr lang="en-US" dirty="0"/>
          </a:p>
          <a:p>
            <a:r>
              <a:rPr lang="en-US" dirty="0"/>
              <a:t>ISO19770 (Standard for IT Asset Management)</a:t>
            </a:r>
          </a:p>
          <a:p>
            <a:r>
              <a:rPr lang="en-US" dirty="0">
                <a:hlinkClick r:id="rId3"/>
              </a:rPr>
              <a:t>www.iso19770.org</a:t>
            </a:r>
            <a:endParaRPr lang="en-US" dirty="0"/>
          </a:p>
          <a:p>
            <a:endParaRPr lang="en-US" dirty="0"/>
          </a:p>
          <a:p>
            <a:r>
              <a:rPr lang="en-US" dirty="0"/>
              <a:t>ITIL4 – ITAM practices</a:t>
            </a:r>
          </a:p>
          <a:p>
            <a:r>
              <a:rPr lang="da-DK" b="0" i="0" dirty="0">
                <a:solidFill>
                  <a:srgbClr val="006621"/>
                </a:solidFill>
                <a:effectLst/>
                <a:latin typeface="Roboto"/>
              </a:rPr>
              <a:t>https://www.axelos.com/welcome-to-itil-4</a:t>
            </a:r>
            <a:br>
              <a:rPr lang="da-DK" b="0" i="0" u="none" strike="noStrike" dirty="0">
                <a:solidFill>
                  <a:srgbClr val="660099"/>
                </a:solidFill>
                <a:effectLst/>
                <a:latin typeface="Roboto"/>
                <a:hlinkClick r:id="rId4"/>
              </a:rPr>
            </a:br>
            <a:endParaRPr lang="en-US" b="0" i="0" u="none" strike="noStrike" dirty="0">
              <a:solidFill>
                <a:srgbClr val="660099"/>
              </a:solidFill>
              <a:effectLst/>
              <a:latin typeface="Roboto"/>
            </a:endParaRPr>
          </a:p>
          <a:p>
            <a:r>
              <a:rPr lang="en-US" dirty="0"/>
              <a:t>ITAM News and fees </a:t>
            </a:r>
          </a:p>
          <a:p>
            <a:r>
              <a:rPr lang="en-US" dirty="0">
                <a:hlinkClick r:id="rId5"/>
              </a:rPr>
              <a:t>www.itamchannel.com</a:t>
            </a:r>
            <a:endParaRPr lang="en-US" dirty="0"/>
          </a:p>
          <a:p>
            <a:endParaRPr lang="en-US" dirty="0"/>
          </a:p>
          <a:p>
            <a:r>
              <a:rPr lang="en-US" dirty="0"/>
              <a:t>ITAMOrg memberships and activities</a:t>
            </a:r>
          </a:p>
          <a:p>
            <a:r>
              <a:rPr lang="en-US" dirty="0">
                <a:hlinkClick r:id="rId6"/>
              </a:rPr>
              <a:t>www.itamorg.com</a:t>
            </a:r>
            <a:endParaRPr lang="en-US" dirty="0"/>
          </a:p>
          <a:p>
            <a:endParaRPr lang="en-US" dirty="0"/>
          </a:p>
        </p:txBody>
      </p:sp>
    </p:spTree>
    <p:extLst>
      <p:ext uri="{BB962C8B-B14F-4D97-AF65-F5344CB8AC3E}">
        <p14:creationId xmlns:p14="http://schemas.microsoft.com/office/powerpoint/2010/main" val="528231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660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0" y="1705068"/>
            <a:ext cx="91439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sz="4000" b="1" dirty="0">
                <a:solidFill>
                  <a:srgbClr val="15143D"/>
                </a:solidFill>
                <a:latin typeface="Calibri" panose="020F0502020204030204" pitchFamily="34" charset="0"/>
              </a:rPr>
              <a:t>IT Asset Management</a:t>
            </a:r>
          </a:p>
          <a:p>
            <a:pPr algn="ctr"/>
            <a:r>
              <a:rPr lang="en-GB" sz="4000" b="1" dirty="0">
                <a:solidFill>
                  <a:srgbClr val="15143D"/>
                </a:solidFill>
                <a:latin typeface="Calibri" panose="020F0502020204030204" pitchFamily="34" charset="0"/>
              </a:rPr>
              <a:t>Software</a:t>
            </a:r>
          </a:p>
        </p:txBody>
      </p:sp>
      <p:sp>
        <p:nvSpPr>
          <p:cNvPr id="3" name="Rektangel 2"/>
          <p:cNvSpPr/>
          <p:nvPr/>
        </p:nvSpPr>
        <p:spPr>
          <a:xfrm>
            <a:off x="1544726" y="5171559"/>
            <a:ext cx="6063435" cy="461665"/>
          </a:xfrm>
          <a:prstGeom prst="rect">
            <a:avLst/>
          </a:prstGeom>
        </p:spPr>
        <p:txBody>
          <a:bodyPr wrap="square">
            <a:spAutoFit/>
          </a:bodyPr>
          <a:lstStyle/>
          <a:p>
            <a:pPr algn="ctr"/>
            <a:r>
              <a:rPr lang="en-GB" sz="2400" dirty="0">
                <a:solidFill>
                  <a:schemeClr val="bg1"/>
                </a:solidFill>
                <a:latin typeface="Calibri" panose="020F0502020204030204" pitchFamily="34" charset="0"/>
              </a:rPr>
              <a:t>Unit 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Software Asset Management</a:t>
            </a:r>
          </a:p>
        </p:txBody>
      </p:sp>
      <p:sp>
        <p:nvSpPr>
          <p:cNvPr id="79875" name="Text Placeholder 6"/>
          <p:cNvSpPr>
            <a:spLocks noGrp="1"/>
          </p:cNvSpPr>
          <p:nvPr>
            <p:ph type="body" sz="quarter" idx="11"/>
          </p:nvPr>
        </p:nvSpPr>
        <p:spPr bwMode="auto">
          <a:xfrm>
            <a:off x="1430867" y="322277"/>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Learning Objectives</a:t>
            </a:r>
          </a:p>
        </p:txBody>
      </p:sp>
      <p:sp>
        <p:nvSpPr>
          <p:cNvPr id="7987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pPr>
            <a:r>
              <a:rPr lang="en-GB" sz="2800" dirty="0"/>
              <a:t>At the end of this module, you will be able to:</a:t>
            </a:r>
          </a:p>
          <a:p>
            <a:pPr lvl="1">
              <a:spcBef>
                <a:spcPct val="0"/>
              </a:spcBef>
            </a:pPr>
            <a:endParaRPr lang="en-US" sz="2800" dirty="0">
              <a:solidFill>
                <a:schemeClr val="tx1"/>
              </a:solidFill>
            </a:endParaRPr>
          </a:p>
          <a:p>
            <a:pPr lvl="2" indent="-341313">
              <a:spcBef>
                <a:spcPct val="0"/>
              </a:spcBef>
            </a:pPr>
            <a:r>
              <a:rPr lang="en-GB" sz="2400" dirty="0"/>
              <a:t>Describe:</a:t>
            </a:r>
          </a:p>
          <a:p>
            <a:pPr lvl="3" indent="-341313">
              <a:spcBef>
                <a:spcPct val="0"/>
              </a:spcBef>
              <a:buFont typeface="Wingdings" panose="05000000000000000000" pitchFamily="2" charset="2"/>
              <a:buChar char="§"/>
            </a:pPr>
            <a:r>
              <a:rPr lang="en-GB" sz="1800" dirty="0"/>
              <a:t>The concept and purpose of Software Asset Management</a:t>
            </a:r>
          </a:p>
          <a:p>
            <a:pPr lvl="3" indent="-341313">
              <a:spcBef>
                <a:spcPct val="0"/>
              </a:spcBef>
              <a:buFont typeface="Wingdings" panose="05000000000000000000" pitchFamily="2" charset="2"/>
              <a:buChar char="§"/>
            </a:pPr>
            <a:r>
              <a:rPr lang="en-GB" sz="1800" dirty="0"/>
              <a:t>The placement of SAM in the ITAM eco system</a:t>
            </a:r>
          </a:p>
          <a:p>
            <a:pPr lvl="3" indent="-341313">
              <a:spcBef>
                <a:spcPct val="0"/>
              </a:spcBef>
              <a:buFont typeface="Wingdings" panose="05000000000000000000" pitchFamily="2" charset="2"/>
              <a:buChar char="§"/>
            </a:pPr>
            <a:r>
              <a:rPr lang="en-GB" sz="1800" dirty="0"/>
              <a:t>The business value of Software Asset Management</a:t>
            </a:r>
          </a:p>
          <a:p>
            <a:pPr lvl="3" indent="-341313">
              <a:spcBef>
                <a:spcPct val="0"/>
              </a:spcBef>
              <a:buFont typeface="Wingdings" panose="05000000000000000000" pitchFamily="2" charset="2"/>
              <a:buChar char="§"/>
            </a:pPr>
            <a:r>
              <a:rPr lang="en-GB" sz="1800" dirty="0"/>
              <a:t>The concept of compliance</a:t>
            </a:r>
          </a:p>
          <a:p>
            <a:pPr lvl="3" indent="-341313">
              <a:spcBef>
                <a:spcPct val="0"/>
              </a:spcBef>
              <a:buFont typeface="Wingdings" panose="05000000000000000000" pitchFamily="2" charset="2"/>
              <a:buChar char="§"/>
            </a:pPr>
            <a:r>
              <a:rPr lang="en-GB" sz="1800" dirty="0"/>
              <a:t>The risks/costs related to software audits</a:t>
            </a:r>
          </a:p>
          <a:p>
            <a:pPr lvl="3" indent="-341313">
              <a:spcBef>
                <a:spcPct val="0"/>
              </a:spcBef>
              <a:buFont typeface="Wingdings" panose="05000000000000000000" pitchFamily="2" charset="2"/>
              <a:buChar char="§"/>
            </a:pPr>
            <a:r>
              <a:rPr lang="en-GB" sz="1800" dirty="0"/>
              <a:t>The best practices of Software Asset Management</a:t>
            </a:r>
          </a:p>
          <a:p>
            <a:pPr lvl="3" indent="-341313">
              <a:spcBef>
                <a:spcPct val="0"/>
              </a:spcBef>
              <a:buFont typeface="Wingdings" panose="05000000000000000000" pitchFamily="2" charset="2"/>
              <a:buChar char="§"/>
            </a:pPr>
            <a:r>
              <a:rPr lang="en-GB" sz="1800" dirty="0"/>
              <a:t>The approach to achieving ‘good SAM’</a:t>
            </a:r>
          </a:p>
          <a:p>
            <a:pPr>
              <a:spcBef>
                <a:spcPct val="0"/>
              </a:spcBef>
            </a:pPr>
            <a:endParaRPr lang="en-US" dirty="0"/>
          </a:p>
        </p:txBody>
      </p:sp>
    </p:spTree>
    <p:extLst>
      <p:ext uri="{BB962C8B-B14F-4D97-AF65-F5344CB8AC3E}">
        <p14:creationId xmlns:p14="http://schemas.microsoft.com/office/powerpoint/2010/main" val="3750604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p:txBody>
      </p:sp>
      <p:sp>
        <p:nvSpPr>
          <p:cNvPr id="3" name="Pladsholder til tekst 2"/>
          <p:cNvSpPr>
            <a:spLocks noGrp="1"/>
          </p:cNvSpPr>
          <p:nvPr>
            <p:ph type="body" sz="quarter" idx="11"/>
          </p:nvPr>
        </p:nvSpPr>
        <p:spPr/>
        <p:txBody>
          <a:bodyPr/>
          <a:lstStyle/>
          <a:p>
            <a:r>
              <a:rPr lang="en-GB" dirty="0"/>
              <a:t>The concept of Software Asset Management</a:t>
            </a:r>
          </a:p>
        </p:txBody>
      </p:sp>
      <p:graphicFrame>
        <p:nvGraphicFramePr>
          <p:cNvPr id="5" name="Diagram 4"/>
          <p:cNvGraphicFramePr/>
          <p:nvPr/>
        </p:nvGraphicFramePr>
        <p:xfrm>
          <a:off x="708252" y="1966586"/>
          <a:ext cx="7571453" cy="391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p:cNvSpPr/>
          <p:nvPr/>
        </p:nvSpPr>
        <p:spPr>
          <a:xfrm>
            <a:off x="1118574" y="898040"/>
            <a:ext cx="7659666" cy="707886"/>
          </a:xfrm>
          <a:prstGeom prst="rect">
            <a:avLst/>
          </a:prstGeom>
        </p:spPr>
        <p:txBody>
          <a:bodyPr wrap="square">
            <a:spAutoFit/>
          </a:bodyPr>
          <a:lstStyle/>
          <a:p>
            <a:r>
              <a:rPr lang="en-GB" sz="2000" dirty="0">
                <a:solidFill>
                  <a:srgbClr val="15143D"/>
                </a:solidFill>
                <a:latin typeface="Calibri" panose="020F0502020204030204" pitchFamily="34" charset="0"/>
              </a:rPr>
              <a:t>In a successful ITAM program, all key areas need to be taken into account. This module addresses Software Asset Management</a:t>
            </a:r>
            <a:endParaRPr lang="da-DK" sz="2000" dirty="0">
              <a:solidFill>
                <a:srgbClr val="15143D"/>
              </a:solidFill>
              <a:latin typeface="Calibri" panose="020F0502020204030204" pitchFamily="34" charset="0"/>
            </a:endParaRPr>
          </a:p>
        </p:txBody>
      </p:sp>
    </p:spTree>
    <p:extLst>
      <p:ext uri="{BB962C8B-B14F-4D97-AF65-F5344CB8AC3E}">
        <p14:creationId xmlns:p14="http://schemas.microsoft.com/office/powerpoint/2010/main" val="2313450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Placeholder 3"/>
          <p:cNvSpPr>
            <a:spLocks noGrp="1"/>
          </p:cNvSpPr>
          <p:nvPr>
            <p:ph type="body" sz="quarter" idx="12"/>
          </p:nvPr>
        </p:nvSpPr>
        <p:spPr bwMode="auto">
          <a:xfrm>
            <a:off x="204762" y="839969"/>
            <a:ext cx="8821672"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000" b="0" dirty="0"/>
              <a:t>Software may be purchased (Licensed) or developed.</a:t>
            </a:r>
          </a:p>
          <a:p>
            <a:r>
              <a:rPr lang="en-GB" sz="2000" b="0" dirty="0"/>
              <a:t>Software is characterised by a licensed position typically viewed as a CAPEX expenditure (i.e. given a written off value at the point of purchase). Although new models of deployment (e.g. SaaS) could see this revised as an OPEX expenditure.</a:t>
            </a:r>
          </a:p>
          <a:p>
            <a:pPr>
              <a:spcBef>
                <a:spcPct val="0"/>
              </a:spcBef>
            </a:pPr>
            <a:endParaRPr lang="en-US" altLang="da-DK" sz="2000" dirty="0">
              <a:cs typeface="Arial" charset="0"/>
            </a:endParaRPr>
          </a:p>
          <a:p>
            <a:pPr>
              <a:spcBef>
                <a:spcPct val="0"/>
              </a:spcBef>
            </a:pPr>
            <a:endParaRPr lang="en-US" sz="2000" b="0" dirty="0"/>
          </a:p>
        </p:txBody>
      </p:sp>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What is Software</a:t>
            </a:r>
          </a:p>
          <a:p>
            <a:endParaRPr lang="en-GB" dirty="0"/>
          </a:p>
        </p:txBody>
      </p:sp>
      <p:sp>
        <p:nvSpPr>
          <p:cNvPr id="2" name="Pladsholder til tekst 1"/>
          <p:cNvSpPr>
            <a:spLocks noGrp="1"/>
          </p:cNvSpPr>
          <p:nvPr>
            <p:ph type="body" sz="quarter" idx="10"/>
          </p:nvPr>
        </p:nvSpPr>
        <p:spPr/>
        <p:txBody>
          <a:bodyPr/>
          <a:lstStyle/>
          <a:p>
            <a:r>
              <a:rPr lang="en-GB" dirty="0"/>
              <a:t>Software Asset Management</a:t>
            </a:r>
          </a:p>
        </p:txBody>
      </p:sp>
      <p:grpSp>
        <p:nvGrpSpPr>
          <p:cNvPr id="4" name="Gruppe 3">
            <a:extLst>
              <a:ext uri="{FF2B5EF4-FFF2-40B4-BE49-F238E27FC236}">
                <a16:creationId xmlns:a16="http://schemas.microsoft.com/office/drawing/2014/main" id="{D9021ED7-C411-4CD3-ABBE-F2991B42D295}"/>
              </a:ext>
            </a:extLst>
          </p:cNvPr>
          <p:cNvGrpSpPr/>
          <p:nvPr/>
        </p:nvGrpSpPr>
        <p:grpSpPr>
          <a:xfrm>
            <a:off x="1781938" y="2354532"/>
            <a:ext cx="4662326" cy="4326329"/>
            <a:chOff x="1781938" y="2049732"/>
            <a:chExt cx="4662326" cy="4326329"/>
          </a:xfrm>
        </p:grpSpPr>
        <p:sp>
          <p:nvSpPr>
            <p:cNvPr id="3" name="Ellipse 2"/>
            <p:cNvSpPr/>
            <p:nvPr/>
          </p:nvSpPr>
          <p:spPr>
            <a:xfrm>
              <a:off x="3283609" y="3606812"/>
              <a:ext cx="1658983" cy="1293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p:cNvSpPr/>
            <p:nvPr/>
          </p:nvSpPr>
          <p:spPr>
            <a:xfrm>
              <a:off x="2813347" y="3131537"/>
              <a:ext cx="2599508" cy="22598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2166735" y="2504442"/>
              <a:ext cx="3892732" cy="33963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p:cNvSpPr txBox="1"/>
            <p:nvPr/>
          </p:nvSpPr>
          <p:spPr>
            <a:xfrm>
              <a:off x="3429853" y="4015880"/>
              <a:ext cx="1240971" cy="400110"/>
            </a:xfrm>
            <a:prstGeom prst="rect">
              <a:avLst/>
            </a:prstGeom>
            <a:noFill/>
          </p:spPr>
          <p:txBody>
            <a:bodyPr wrap="square" rtlCol="0">
              <a:spAutoFit/>
            </a:bodyPr>
            <a:lstStyle/>
            <a:p>
              <a:r>
                <a:rPr lang="en-GB" sz="2000" dirty="0">
                  <a:latin typeface="Calibri" panose="020F0502020204030204" pitchFamily="34" charset="0"/>
                </a:rPr>
                <a:t>Hardware</a:t>
              </a:r>
            </a:p>
          </p:txBody>
        </p:sp>
        <p:sp>
          <p:nvSpPr>
            <p:cNvPr id="10" name="Tekstfelt 9"/>
            <p:cNvSpPr txBox="1"/>
            <p:nvPr/>
          </p:nvSpPr>
          <p:spPr>
            <a:xfrm>
              <a:off x="3489865" y="3188730"/>
              <a:ext cx="1120948" cy="400110"/>
            </a:xfrm>
            <a:prstGeom prst="rect">
              <a:avLst/>
            </a:prstGeom>
            <a:noFill/>
          </p:spPr>
          <p:txBody>
            <a:bodyPr wrap="none" rtlCol="0">
              <a:spAutoFit/>
            </a:bodyPr>
            <a:lstStyle/>
            <a:p>
              <a:r>
                <a:rPr lang="en-GB" sz="2000" dirty="0">
                  <a:latin typeface="Calibri" panose="020F0502020204030204" pitchFamily="34" charset="0"/>
                </a:rPr>
                <a:t>Software</a:t>
              </a:r>
              <a:endParaRPr lang="en-GB" dirty="0">
                <a:latin typeface="Calibri" panose="020F0502020204030204" pitchFamily="34" charset="0"/>
              </a:endParaRPr>
            </a:p>
          </p:txBody>
        </p:sp>
        <p:sp>
          <p:nvSpPr>
            <p:cNvPr id="13" name="Tekstfelt 12"/>
            <p:cNvSpPr txBox="1"/>
            <p:nvPr/>
          </p:nvSpPr>
          <p:spPr>
            <a:xfrm>
              <a:off x="3339856" y="2617935"/>
              <a:ext cx="1420966" cy="400110"/>
            </a:xfrm>
            <a:prstGeom prst="rect">
              <a:avLst/>
            </a:prstGeom>
            <a:noFill/>
          </p:spPr>
          <p:txBody>
            <a:bodyPr wrap="none" rtlCol="0">
              <a:spAutoFit/>
            </a:bodyPr>
            <a:lstStyle/>
            <a:p>
              <a:r>
                <a:rPr lang="en-GB" sz="2000" dirty="0">
                  <a:latin typeface="Calibri" panose="020F0502020204030204" pitchFamily="34" charset="0"/>
                </a:rPr>
                <a:t>Information</a:t>
              </a:r>
              <a:endParaRPr lang="en-GB" dirty="0">
                <a:latin typeface="Calibri" panose="020F0502020204030204" pitchFamily="34" charset="0"/>
              </a:endParaRPr>
            </a:p>
          </p:txBody>
        </p:sp>
        <p:sp>
          <p:nvSpPr>
            <p:cNvPr id="11" name="Ellipse 10"/>
            <p:cNvSpPr/>
            <p:nvPr/>
          </p:nvSpPr>
          <p:spPr>
            <a:xfrm>
              <a:off x="1781938" y="2060258"/>
              <a:ext cx="4662326" cy="4315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3606313" y="2049732"/>
              <a:ext cx="897682" cy="400110"/>
            </a:xfrm>
            <a:prstGeom prst="rect">
              <a:avLst/>
            </a:prstGeom>
            <a:noFill/>
          </p:spPr>
          <p:txBody>
            <a:bodyPr wrap="none" rtlCol="0">
              <a:spAutoFit/>
            </a:bodyPr>
            <a:lstStyle/>
            <a:p>
              <a:r>
                <a:rPr lang="en-GB" sz="2000" dirty="0">
                  <a:latin typeface="Calibri" panose="020F0502020204030204" pitchFamily="34" charset="0"/>
                </a:rPr>
                <a:t>People</a:t>
              </a:r>
              <a:endParaRPr lang="en-GB" dirty="0">
                <a:latin typeface="Calibri" panose="020F0502020204030204" pitchFamily="34" charset="0"/>
              </a:endParaRPr>
            </a:p>
          </p:txBody>
        </p:sp>
      </p:grpSp>
    </p:spTree>
    <p:extLst>
      <p:ext uri="{BB962C8B-B14F-4D97-AF65-F5344CB8AC3E}">
        <p14:creationId xmlns:p14="http://schemas.microsoft.com/office/powerpoint/2010/main" val="1115771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Placeholder 6"/>
          <p:cNvSpPr>
            <a:spLocks noGrp="1"/>
          </p:cNvSpPr>
          <p:nvPr>
            <p:ph type="body" sz="quarter" idx="11"/>
          </p:nvPr>
        </p:nvSpPr>
        <p:spPr bwMode="auto">
          <a:xfrm>
            <a:off x="1403351" y="312163"/>
            <a:ext cx="635000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a:t>The concept of Software Asset Management</a:t>
            </a:r>
          </a:p>
          <a:p>
            <a:endParaRPr lang="en-GB" dirty="0"/>
          </a:p>
        </p:txBody>
      </p:sp>
      <p:sp>
        <p:nvSpPr>
          <p:cNvPr id="79876" name="Text Placeholder 3"/>
          <p:cNvSpPr>
            <a:spLocks noGrp="1"/>
          </p:cNvSpPr>
          <p:nvPr>
            <p:ph type="body" sz="quarter" idx="12"/>
          </p:nvPr>
        </p:nvSpPr>
        <p:spPr bwMode="auto">
          <a:xfrm>
            <a:off x="354807" y="1080519"/>
            <a:ext cx="8447087" cy="564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sz="2400" dirty="0"/>
              <a:t>Software Asset Management (SAM):</a:t>
            </a:r>
          </a:p>
          <a:p>
            <a:pPr>
              <a:spcBef>
                <a:spcPct val="0"/>
              </a:spcBef>
            </a:pPr>
            <a:endParaRPr lang="en-GB" sz="2000" b="0" dirty="0"/>
          </a:p>
          <a:p>
            <a:pPr marL="342900" indent="-342900">
              <a:spcBef>
                <a:spcPct val="0"/>
              </a:spcBef>
              <a:buFont typeface="Arial" panose="020B0604020202020204" pitchFamily="34" charset="0"/>
              <a:buChar char="•"/>
            </a:pPr>
            <a:r>
              <a:rPr lang="en-GB" sz="2000" b="0" dirty="0"/>
              <a:t>Has the objective of optimising the complete lifecycle of every software component, involving risk reduction and cost control</a:t>
            </a:r>
          </a:p>
          <a:p>
            <a:pPr marL="342900" indent="-342900">
              <a:spcBef>
                <a:spcPct val="0"/>
              </a:spcBef>
              <a:buFont typeface="Arial" panose="020B0604020202020204" pitchFamily="34" charset="0"/>
              <a:buChar char="•"/>
            </a:pPr>
            <a:endParaRPr lang="en-GB" sz="2000" b="0" dirty="0"/>
          </a:p>
          <a:p>
            <a:pPr marL="342900" indent="-342900">
              <a:spcBef>
                <a:spcPct val="0"/>
              </a:spcBef>
              <a:buFont typeface="Arial" panose="020B0604020202020204" pitchFamily="34" charset="0"/>
              <a:buChar char="•"/>
            </a:pPr>
            <a:r>
              <a:rPr lang="en-GB" sz="2000" b="0" dirty="0"/>
              <a:t>Is regarded as the most crucial ITAM area, representing the greatest financial and legal risk in relation to vendor license conditions and complex compliance regulations such as license compliance, entitlement compliance, country specific compliance regulations etc. </a:t>
            </a:r>
          </a:p>
          <a:p>
            <a:pPr>
              <a:spcBef>
                <a:spcPct val="0"/>
              </a:spcBef>
            </a:pPr>
            <a:endParaRPr lang="en-US" sz="2000" b="0" dirty="0">
              <a:solidFill>
                <a:schemeClr val="tx1"/>
              </a:solidFill>
            </a:endParaRPr>
          </a:p>
          <a:p>
            <a:pPr>
              <a:spcBef>
                <a:spcPct val="0"/>
              </a:spcBef>
            </a:pPr>
            <a:endParaRPr lang="en-US" sz="2000" b="0" dirty="0">
              <a:solidFill>
                <a:schemeClr val="tx1"/>
              </a:solidFill>
            </a:endParaRPr>
          </a:p>
          <a:p>
            <a:pPr>
              <a:spcBef>
                <a:spcPct val="0"/>
              </a:spcBef>
            </a:pPr>
            <a:endParaRPr lang="en-US" altLang="da-DK" sz="2000" dirty="0">
              <a:cs typeface="Arial" charset="0"/>
            </a:endParaRPr>
          </a:p>
          <a:p>
            <a:pPr marL="342900" indent="-342900">
              <a:spcBef>
                <a:spcPct val="0"/>
              </a:spcBef>
              <a:buFont typeface="Wingdings" panose="05000000000000000000" pitchFamily="2" charset="2"/>
              <a:buChar char="§"/>
            </a:pPr>
            <a:endParaRPr lang="en-US" sz="2000" b="0" dirty="0">
              <a:solidFill>
                <a:schemeClr val="tx1"/>
              </a:solidFill>
            </a:endParaRPr>
          </a:p>
          <a:p>
            <a:pPr marL="285750" indent="-285750">
              <a:spcBef>
                <a:spcPct val="0"/>
              </a:spcBef>
              <a:buFont typeface="Arial" panose="020B0604020202020204" pitchFamily="34" charset="0"/>
              <a:buChar char="•"/>
            </a:pPr>
            <a:endParaRPr lang="en-US" sz="2400" b="0" dirty="0">
              <a:solidFill>
                <a:schemeClr val="tx1"/>
              </a:solidFill>
            </a:endParaRPr>
          </a:p>
        </p:txBody>
      </p:sp>
      <p:sp>
        <p:nvSpPr>
          <p:cNvPr id="2" name="Pladsholder til tekst 1"/>
          <p:cNvSpPr>
            <a:spLocks noGrp="1"/>
          </p:cNvSpPr>
          <p:nvPr>
            <p:ph type="body" sz="quarter" idx="10"/>
          </p:nvPr>
        </p:nvSpPr>
        <p:spPr/>
        <p:txBody>
          <a:bodyPr/>
          <a:lstStyle/>
          <a:p>
            <a:r>
              <a:rPr lang="en-GB" dirty="0"/>
              <a:t>Software Asset Management</a:t>
            </a:r>
          </a:p>
        </p:txBody>
      </p:sp>
    </p:spTree>
    <p:extLst>
      <p:ext uri="{BB962C8B-B14F-4D97-AF65-F5344CB8AC3E}">
        <p14:creationId xmlns:p14="http://schemas.microsoft.com/office/powerpoint/2010/main" val="2239758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a:t>
            </a:r>
            <a:r>
              <a:rPr lang="en-GB" sz="1600" dirty="0">
                <a:solidFill>
                  <a:schemeClr val="bg1"/>
                </a:solidFill>
              </a:rPr>
              <a:t> Asset Management</a:t>
            </a:r>
            <a:endParaRPr lang="en-GB" dirty="0"/>
          </a:p>
        </p:txBody>
      </p:sp>
      <p:sp>
        <p:nvSpPr>
          <p:cNvPr id="3" name="Pladsholder til tekst 2"/>
          <p:cNvSpPr>
            <a:spLocks noGrp="1"/>
          </p:cNvSpPr>
          <p:nvPr>
            <p:ph type="body" sz="quarter" idx="11"/>
          </p:nvPr>
        </p:nvSpPr>
        <p:spPr/>
        <p:txBody>
          <a:bodyPr/>
          <a:lstStyle/>
          <a:p>
            <a:r>
              <a:rPr lang="en-GB" dirty="0"/>
              <a:t>Software Asset Management lifecycle</a:t>
            </a:r>
          </a:p>
          <a:p>
            <a:endParaRPr lang="en-GB" dirty="0">
              <a:solidFill>
                <a:schemeClr val="bg1"/>
              </a:solidFill>
            </a:endParaRPr>
          </a:p>
        </p:txBody>
      </p:sp>
      <p:sp>
        <p:nvSpPr>
          <p:cNvPr id="4" name="Pladsholder til tekst 3"/>
          <p:cNvSpPr>
            <a:spLocks noGrp="1"/>
          </p:cNvSpPr>
          <p:nvPr>
            <p:ph type="body" sz="quarter" idx="12"/>
          </p:nvPr>
        </p:nvSpPr>
        <p:spPr/>
        <p:txBody>
          <a:bodyPr/>
          <a:lstStyle/>
          <a:p>
            <a:pPr marL="115200" lvl="2" indent="0" algn="ctr">
              <a:buNone/>
            </a:pPr>
            <a:endParaRPr lang="en-US" sz="2000" dirty="0"/>
          </a:p>
          <a:p>
            <a:pPr marL="115200" lvl="2" indent="0" algn="ctr">
              <a:buNone/>
            </a:pPr>
            <a:r>
              <a:rPr lang="en-GB" sz="2800" b="1" dirty="0"/>
              <a:t>Software Asset lifecycle </a:t>
            </a:r>
          </a:p>
          <a:p>
            <a:pPr lvl="2">
              <a:buFont typeface="Arial" charset="0"/>
              <a:buChar char="•"/>
            </a:pPr>
            <a:endParaRPr lang="en-US" altLang="da-DK" sz="2000" dirty="0">
              <a:cs typeface="Calibri" pitchFamily="34" charset="0"/>
            </a:endParaRPr>
          </a:p>
          <a:p>
            <a:endParaRPr lang="da-DK" dirty="0"/>
          </a:p>
        </p:txBody>
      </p:sp>
      <p:graphicFrame>
        <p:nvGraphicFramePr>
          <p:cNvPr id="5" name="Diagram 4"/>
          <p:cNvGraphicFramePr/>
          <p:nvPr>
            <p:extLst>
              <p:ext uri="{D42A27DB-BD31-4B8C-83A1-F6EECF244321}">
                <p14:modId xmlns:p14="http://schemas.microsoft.com/office/powerpoint/2010/main" val="1041469586"/>
              </p:ext>
            </p:extLst>
          </p:nvPr>
        </p:nvGraphicFramePr>
        <p:xfrm>
          <a:off x="653323" y="1520301"/>
          <a:ext cx="7728558" cy="4847573"/>
        </p:xfrm>
        <a:graphic>
          <a:graphicData uri="http://schemas.openxmlformats.org/drawingml/2006/chart">
            <c:chart xmlns:c="http://schemas.openxmlformats.org/drawingml/2006/chart" xmlns:r="http://schemas.openxmlformats.org/officeDocument/2006/relationships" r:id="rId3"/>
          </a:graphicData>
        </a:graphic>
      </p:graphicFrame>
      <p:sp>
        <p:nvSpPr>
          <p:cNvPr id="7" name="Venstrebuet pil 6"/>
          <p:cNvSpPr/>
          <p:nvPr/>
        </p:nvSpPr>
        <p:spPr>
          <a:xfrm>
            <a:off x="6613027" y="2950776"/>
            <a:ext cx="588723" cy="1615858"/>
          </a:xfrm>
          <a:prstGeom prst="curvedLeftArrow">
            <a:avLst/>
          </a:prstGeom>
          <a:solidFill>
            <a:schemeClr val="tx1">
              <a:lumMod val="50000"/>
              <a:lumOff val="50000"/>
            </a:schemeClr>
          </a:solidFill>
          <a:ln w="38100" cap="rnd">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032103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p:txBody>
      </p:sp>
      <p:sp>
        <p:nvSpPr>
          <p:cNvPr id="3" name="Pladsholder til tekst 2"/>
          <p:cNvSpPr>
            <a:spLocks noGrp="1"/>
          </p:cNvSpPr>
          <p:nvPr>
            <p:ph type="body" sz="quarter" idx="11"/>
          </p:nvPr>
        </p:nvSpPr>
        <p:spPr/>
        <p:txBody>
          <a:bodyPr/>
          <a:lstStyle/>
          <a:p>
            <a:r>
              <a:rPr lang="en-GB" dirty="0"/>
              <a:t>Benefits </a:t>
            </a:r>
          </a:p>
        </p:txBody>
      </p:sp>
      <p:sp>
        <p:nvSpPr>
          <p:cNvPr id="26" name="Pladsholder til tekst 1"/>
          <p:cNvSpPr>
            <a:spLocks noGrp="1"/>
          </p:cNvSpPr>
          <p:nvPr>
            <p:ph type="body" sz="quarter" idx="12"/>
          </p:nvPr>
        </p:nvSpPr>
        <p:spPr>
          <a:xfrm>
            <a:off x="385763" y="2661007"/>
            <a:ext cx="8447087" cy="3806468"/>
          </a:xfrm>
          <a:prstGeom prst="rect">
            <a:avLst/>
          </a:prstGeom>
        </p:spPr>
        <p:txBody>
          <a:bodyPr/>
          <a:lstStyle/>
          <a:p>
            <a:pPr marL="0" indent="0">
              <a:buNone/>
              <a:defRPr/>
            </a:pPr>
            <a:r>
              <a:rPr lang="en-GB" sz="2400" dirty="0"/>
              <a:t>Benefits can be categorized as:</a:t>
            </a:r>
          </a:p>
          <a:p>
            <a:pPr marL="342900" indent="-342900">
              <a:buFont typeface="Arial" panose="020B0604020202020204" pitchFamily="34" charset="0"/>
              <a:buChar char="•"/>
              <a:defRPr/>
            </a:pPr>
            <a:r>
              <a:rPr lang="en-GB" sz="2000" b="0" dirty="0"/>
              <a:t>Managing risks</a:t>
            </a:r>
          </a:p>
          <a:p>
            <a:pPr marL="342900" indent="-342900">
              <a:buFont typeface="Arial" panose="020B0604020202020204" pitchFamily="34" charset="0"/>
              <a:buChar char="•"/>
              <a:defRPr/>
            </a:pPr>
            <a:r>
              <a:rPr lang="en-GB" sz="2000" b="0" dirty="0"/>
              <a:t>Cost control and savings</a:t>
            </a:r>
          </a:p>
          <a:p>
            <a:pPr marL="342900" indent="-342900">
              <a:buFont typeface="Arial" panose="020B0604020202020204" pitchFamily="34" charset="0"/>
              <a:buChar char="•"/>
              <a:defRPr/>
            </a:pPr>
            <a:r>
              <a:rPr lang="en-GB" sz="2000" b="0" dirty="0"/>
              <a:t>Obtaining competitive advantage</a:t>
            </a:r>
          </a:p>
          <a:p>
            <a:pPr marL="342900" indent="-342900">
              <a:buFont typeface="Arial" panose="020B0604020202020204" pitchFamily="34" charset="0"/>
              <a:buChar char="•"/>
              <a:defRPr/>
            </a:pPr>
            <a:r>
              <a:rPr lang="en-GB" sz="2000" b="0" dirty="0"/>
              <a:t>Enhancing employee motivation and the workplace environment</a:t>
            </a:r>
          </a:p>
          <a:p>
            <a:pPr marL="342900" indent="-342900">
              <a:buFont typeface="Arial" panose="020B0604020202020204" pitchFamily="34" charset="0"/>
              <a:buChar char="•"/>
              <a:defRPr/>
            </a:pPr>
            <a:r>
              <a:rPr lang="en-GB" sz="2000" b="0" dirty="0"/>
              <a:t>An improved software portfolio supporting the overall business drivers</a:t>
            </a:r>
          </a:p>
          <a:p>
            <a:pPr marL="342900" indent="-342900">
              <a:buFont typeface="Arial" panose="020B0604020202020204" pitchFamily="34" charset="0"/>
              <a:buChar char="•"/>
              <a:defRPr/>
            </a:pPr>
            <a:r>
              <a:rPr lang="en-GB" sz="2000" b="0" dirty="0"/>
              <a:t>Proactive planning and quality decision making</a:t>
            </a:r>
          </a:p>
        </p:txBody>
      </p:sp>
      <p:sp>
        <p:nvSpPr>
          <p:cNvPr id="25" name="Text Placeholder 1"/>
          <p:cNvSpPr txBox="1">
            <a:spLocks/>
          </p:cNvSpPr>
          <p:nvPr/>
        </p:nvSpPr>
        <p:spPr bwMode="auto">
          <a:xfrm>
            <a:off x="503635" y="1153287"/>
            <a:ext cx="8136731" cy="1199509"/>
          </a:xfrm>
          <a:prstGeom prst="rect">
            <a:avLst/>
          </a:prstGeom>
          <a:solidFill>
            <a:srgbClr val="15143D"/>
          </a:solidFill>
          <a:ln>
            <a:noFill/>
          </a:ln>
        </p:spPr>
        <p:txBody>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346075" indent="-228600" eaLnBrk="0" hangingPunct="0">
              <a:spcBef>
                <a:spcPct val="20000"/>
              </a:spcBef>
              <a:buFont typeface="Arial" charset="0"/>
              <a:buChar char="•"/>
              <a:defRPr sz="2400">
                <a:solidFill>
                  <a:srgbClr val="A6A6A6"/>
                </a:solidFill>
                <a:latin typeface="Calibri" pitchFamily="34" charset="0"/>
                <a:cs typeface="Arial" charset="0"/>
              </a:defRPr>
            </a:lvl3pPr>
            <a:lvl4pPr marL="803275" indent="-228600" eaLnBrk="0" hangingPunct="0">
              <a:spcBef>
                <a:spcPct val="20000"/>
              </a:spcBef>
              <a:buFont typeface="Arial" charset="0"/>
              <a:buChar char="–"/>
              <a:defRPr sz="2000">
                <a:solidFill>
                  <a:srgbClr val="A6A6A6"/>
                </a:solidFill>
                <a:latin typeface="Calibri" pitchFamily="34" charset="0"/>
                <a:cs typeface="Arial" charset="0"/>
              </a:defRPr>
            </a:lvl4pPr>
            <a:lvl5pPr marL="1258888" indent="-228600" eaLnBrk="0" hangingPunct="0">
              <a:spcBef>
                <a:spcPct val="20000"/>
              </a:spcBef>
              <a:buFont typeface="Arial" charset="0"/>
              <a:buChar char="»"/>
              <a:defRPr sz="2000">
                <a:solidFill>
                  <a:srgbClr val="A6A6A6"/>
                </a:solidFill>
                <a:latin typeface="Calibri" pitchFamily="34" charset="0"/>
                <a:cs typeface="Arial" charset="0"/>
              </a:defRPr>
            </a:lvl5pPr>
            <a:lvl6pPr marL="17160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1732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26304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087688"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spcBef>
                <a:spcPct val="0"/>
              </a:spcBef>
              <a:spcAft>
                <a:spcPts val="600"/>
              </a:spcAft>
              <a:buFont typeface="Arial" charset="0"/>
              <a:buNone/>
            </a:pPr>
            <a:r>
              <a:rPr lang="en-GB" altLang="da-DK" sz="2400" dirty="0">
                <a:solidFill>
                  <a:schemeClr val="bg1"/>
                </a:solidFill>
              </a:rPr>
              <a:t>The potential benefits of well implemented SAM are significant and have the potential to exceed the implementation and operating costs. </a:t>
            </a:r>
          </a:p>
        </p:txBody>
      </p:sp>
    </p:spTree>
    <p:extLst>
      <p:ext uri="{BB962C8B-B14F-4D97-AF65-F5344CB8AC3E}">
        <p14:creationId xmlns:p14="http://schemas.microsoft.com/office/powerpoint/2010/main" val="3858031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da-DK" dirty="0"/>
              <a:t>Challenges and </a:t>
            </a:r>
            <a:r>
              <a:rPr lang="da-DK" dirty="0" err="1"/>
              <a:t>pitfalls</a:t>
            </a:r>
            <a:r>
              <a:rPr lang="da-DK" dirty="0"/>
              <a:t> in SAM</a:t>
            </a:r>
          </a:p>
        </p:txBody>
      </p:sp>
      <p:sp>
        <p:nvSpPr>
          <p:cNvPr id="43" name="Tekstboks 42"/>
          <p:cNvSpPr txBox="1">
            <a:spLocks noChangeArrowheads="1"/>
          </p:cNvSpPr>
          <p:nvPr/>
        </p:nvSpPr>
        <p:spPr bwMode="auto">
          <a:xfrm rot="16200000">
            <a:off x="-1334384" y="3901130"/>
            <a:ext cx="3798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algn="ctr" eaLnBrk="1" hangingPunct="1">
              <a:spcBef>
                <a:spcPct val="0"/>
              </a:spcBef>
              <a:buFontTx/>
              <a:buNone/>
            </a:pPr>
            <a:r>
              <a:rPr lang="en-GB" altLang="da-DK" sz="1800" b="1" dirty="0">
                <a:solidFill>
                  <a:srgbClr val="15143D"/>
                </a:solidFill>
              </a:rPr>
              <a:t>SAM REPORT &amp; DOCUMENTATION</a:t>
            </a:r>
          </a:p>
        </p:txBody>
      </p:sp>
      <p:sp>
        <p:nvSpPr>
          <p:cNvPr id="70" name="Opad-nedadgående pil 69"/>
          <p:cNvSpPr/>
          <p:nvPr/>
        </p:nvSpPr>
        <p:spPr>
          <a:xfrm>
            <a:off x="188159" y="1997128"/>
            <a:ext cx="242365" cy="4105513"/>
          </a:xfrm>
          <a:prstGeom prst="upDownArrow">
            <a:avLst/>
          </a:prstGeom>
          <a:solidFill>
            <a:srgbClr val="15143D"/>
          </a:solidFill>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15143D"/>
              </a:solidFill>
              <a:latin typeface="Calibri" panose="020F0502020204030204" pitchFamily="34" charset="0"/>
            </a:endParaRPr>
          </a:p>
        </p:txBody>
      </p:sp>
      <p:sp>
        <p:nvSpPr>
          <p:cNvPr id="5" name="Tekstfelt 4"/>
          <p:cNvSpPr txBox="1"/>
          <p:nvPr/>
        </p:nvSpPr>
        <p:spPr>
          <a:xfrm>
            <a:off x="430524" y="988233"/>
            <a:ext cx="8282904" cy="892552"/>
          </a:xfrm>
          <a:prstGeom prst="rect">
            <a:avLst/>
          </a:prstGeom>
          <a:noFill/>
        </p:spPr>
        <p:txBody>
          <a:bodyPr wrap="square" rtlCol="0">
            <a:spAutoFit/>
          </a:bodyPr>
          <a:lstStyle/>
          <a:p>
            <a:r>
              <a:rPr lang="en-GB" sz="2800" b="1" dirty="0">
                <a:solidFill>
                  <a:srgbClr val="15143D"/>
                </a:solidFill>
                <a:latin typeface="Calibri" panose="020F0502020204030204" pitchFamily="34" charset="0"/>
              </a:rPr>
              <a:t>Stakeholder co-operation in a successful SAM program</a:t>
            </a:r>
          </a:p>
          <a:p>
            <a:endParaRPr lang="en-GB" sz="2400" dirty="0">
              <a:solidFill>
                <a:srgbClr val="15143D"/>
              </a:solidFill>
            </a:endParaRPr>
          </a:p>
        </p:txBody>
      </p:sp>
      <p:sp>
        <p:nvSpPr>
          <p:cNvPr id="6" name="Tekstfelt 5"/>
          <p:cNvSpPr txBox="1"/>
          <p:nvPr/>
        </p:nvSpPr>
        <p:spPr>
          <a:xfrm>
            <a:off x="894840" y="2155286"/>
            <a:ext cx="8039610" cy="3970318"/>
          </a:xfrm>
          <a:prstGeom prst="rect">
            <a:avLst/>
          </a:prstGeom>
          <a:noFill/>
        </p:spPr>
        <p:txBody>
          <a:bodyPr wrap="square" rtlCol="0">
            <a:spAutoFit/>
          </a:bodyPr>
          <a:lstStyle/>
          <a:p>
            <a:pPr marL="457200" indent="-457200">
              <a:buFont typeface="Arial" panose="020B0604020202020204" pitchFamily="34" charset="0"/>
              <a:buChar char="•"/>
            </a:pPr>
            <a:r>
              <a:rPr lang="en-GB" sz="2800" b="1" dirty="0">
                <a:solidFill>
                  <a:srgbClr val="15143D"/>
                </a:solidFill>
                <a:latin typeface="Calibri" panose="020F0502020204030204" pitchFamily="34" charset="0"/>
              </a:rPr>
              <a:t>HAM: </a:t>
            </a:r>
            <a:r>
              <a:rPr lang="en-GB" sz="2800" dirty="0">
                <a:solidFill>
                  <a:srgbClr val="15143D"/>
                </a:solidFill>
                <a:latin typeface="Calibri" panose="020F0502020204030204" pitchFamily="34" charset="0"/>
              </a:rPr>
              <a:t>HW data            Compliance</a:t>
            </a:r>
          </a:p>
          <a:p>
            <a:pPr marL="457200" indent="-457200">
              <a:buFont typeface="Arial" panose="020B0604020202020204" pitchFamily="34" charset="0"/>
              <a:buChar char="•"/>
            </a:pPr>
            <a:endParaRPr lang="en-GB" sz="2800" dirty="0">
              <a:solidFill>
                <a:srgbClr val="15143D"/>
              </a:solidFill>
              <a:latin typeface="Calibri" panose="020F0502020204030204" pitchFamily="34" charset="0"/>
            </a:endParaRPr>
          </a:p>
          <a:p>
            <a:pPr marL="457200" indent="-457200">
              <a:buFont typeface="Arial" panose="020B0604020202020204" pitchFamily="34" charset="0"/>
              <a:buChar char="•"/>
            </a:pPr>
            <a:r>
              <a:rPr lang="en-GB" sz="2800" b="1" dirty="0">
                <a:solidFill>
                  <a:srgbClr val="15143D"/>
                </a:solidFill>
                <a:latin typeface="Calibri" panose="020F0502020204030204" pitchFamily="34" charset="0"/>
              </a:rPr>
              <a:t>Contract/Legal</a:t>
            </a:r>
            <a:r>
              <a:rPr lang="en-GB" sz="2800" dirty="0">
                <a:solidFill>
                  <a:srgbClr val="15143D"/>
                </a:solidFill>
                <a:latin typeface="Calibri" panose="020F0502020204030204" pitchFamily="34" charset="0"/>
              </a:rPr>
              <a:t>: Terms &amp; Conditions           Agility             </a:t>
            </a:r>
          </a:p>
          <a:p>
            <a:pPr marL="457200" indent="-457200">
              <a:buFont typeface="Arial" panose="020B0604020202020204" pitchFamily="34" charset="0"/>
              <a:buChar char="•"/>
            </a:pPr>
            <a:endParaRPr lang="en-GB" sz="2800" b="1" dirty="0">
              <a:solidFill>
                <a:srgbClr val="15143D"/>
              </a:solidFill>
              <a:latin typeface="Calibri" panose="020F0502020204030204" pitchFamily="34" charset="0"/>
            </a:endParaRPr>
          </a:p>
          <a:p>
            <a:pPr marL="457200" indent="-457200">
              <a:buFont typeface="Arial" panose="020B0604020202020204" pitchFamily="34" charset="0"/>
              <a:buChar char="•"/>
            </a:pPr>
            <a:r>
              <a:rPr lang="en-GB" sz="2800" b="1" dirty="0">
                <a:solidFill>
                  <a:srgbClr val="15143D"/>
                </a:solidFill>
                <a:latin typeface="Calibri" panose="020F0502020204030204" pitchFamily="34" charset="0"/>
              </a:rPr>
              <a:t>Procurement: </a:t>
            </a:r>
            <a:r>
              <a:rPr lang="en-GB" sz="2800" dirty="0">
                <a:solidFill>
                  <a:srgbClr val="15143D"/>
                </a:solidFill>
                <a:latin typeface="Calibri" panose="020F0502020204030204" pitchFamily="34" charset="0"/>
              </a:rPr>
              <a:t>Procurement data          Compliance, software delivery duration</a:t>
            </a:r>
          </a:p>
          <a:p>
            <a:pPr marL="457200" indent="-457200">
              <a:buFont typeface="Arial" panose="020B0604020202020204" pitchFamily="34" charset="0"/>
              <a:buChar char="•"/>
            </a:pPr>
            <a:endParaRPr lang="en-GB" sz="2800" b="1" dirty="0">
              <a:solidFill>
                <a:srgbClr val="15143D"/>
              </a:solidFill>
              <a:latin typeface="Calibri" panose="020F0502020204030204" pitchFamily="34" charset="0"/>
            </a:endParaRPr>
          </a:p>
          <a:p>
            <a:pPr marL="457200" indent="-457200">
              <a:buFont typeface="Arial" panose="020B0604020202020204" pitchFamily="34" charset="0"/>
              <a:buChar char="•"/>
            </a:pPr>
            <a:r>
              <a:rPr lang="en-GB" sz="2800" b="1" dirty="0">
                <a:solidFill>
                  <a:srgbClr val="15143D"/>
                </a:solidFill>
                <a:latin typeface="Calibri" panose="020F0502020204030204" pitchFamily="34" charset="0"/>
              </a:rPr>
              <a:t>Management: </a:t>
            </a:r>
            <a:r>
              <a:rPr lang="en-GB" sz="2800" dirty="0">
                <a:solidFill>
                  <a:srgbClr val="15143D"/>
                </a:solidFill>
                <a:latin typeface="Calibri" panose="020F0502020204030204" pitchFamily="34" charset="0"/>
              </a:rPr>
              <a:t>Policies, rules of conduct	   Support, workflow and clear responsibilities</a:t>
            </a:r>
          </a:p>
        </p:txBody>
      </p:sp>
      <p:sp>
        <p:nvSpPr>
          <p:cNvPr id="21" name="Højrepil 20"/>
          <p:cNvSpPr/>
          <p:nvPr/>
        </p:nvSpPr>
        <p:spPr>
          <a:xfrm>
            <a:off x="6275471" y="4085796"/>
            <a:ext cx="553168" cy="1092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23" name="Højrepil 22"/>
          <p:cNvSpPr/>
          <p:nvPr/>
        </p:nvSpPr>
        <p:spPr>
          <a:xfrm>
            <a:off x="6761217" y="3212988"/>
            <a:ext cx="553168" cy="1092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24" name="Højrepil 23"/>
          <p:cNvSpPr/>
          <p:nvPr/>
        </p:nvSpPr>
        <p:spPr>
          <a:xfrm>
            <a:off x="7280930" y="5335411"/>
            <a:ext cx="553168" cy="1092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
        <p:nvSpPr>
          <p:cNvPr id="25" name="Højrepil 24"/>
          <p:cNvSpPr/>
          <p:nvPr/>
        </p:nvSpPr>
        <p:spPr>
          <a:xfrm>
            <a:off x="3785040" y="2353602"/>
            <a:ext cx="553168" cy="1092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24917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1" y="2277547"/>
            <a:ext cx="9144000" cy="784202"/>
          </a:xfrm>
        </p:spPr>
        <p:txBody>
          <a:bodyPr/>
          <a:lstStyle/>
          <a:p>
            <a:pPr algn="ctr"/>
            <a:r>
              <a:rPr lang="en-GB" sz="4000" dirty="0"/>
              <a:t>Compliance</a:t>
            </a:r>
            <a:r>
              <a:rPr lang="en-GB" dirty="0"/>
              <a:t> </a:t>
            </a:r>
          </a:p>
        </p:txBody>
      </p:sp>
    </p:spTree>
    <p:extLst>
      <p:ext uri="{BB962C8B-B14F-4D97-AF65-F5344CB8AC3E}">
        <p14:creationId xmlns:p14="http://schemas.microsoft.com/office/powerpoint/2010/main" val="40990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1402675" y="5173663"/>
            <a:ext cx="6747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200" dirty="0">
                <a:solidFill>
                  <a:schemeClr val="bg1"/>
                </a:solidFill>
                <a:latin typeface="Calibri" panose="020F0502020204030204" pitchFamily="34" charset="0"/>
              </a:rPr>
              <a:t>Unit 1</a:t>
            </a:r>
          </a:p>
        </p:txBody>
      </p:sp>
      <p:cxnSp>
        <p:nvCxnSpPr>
          <p:cNvPr id="4" name="Straight Connector 3"/>
          <p:cNvCxnSpPr/>
          <p:nvPr/>
        </p:nvCxnSpPr>
        <p:spPr bwMode="auto">
          <a:xfrm>
            <a:off x="2123017" y="5000625"/>
            <a:ext cx="0" cy="7112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1020418" y="2272708"/>
            <a:ext cx="744175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4400" dirty="0">
                <a:solidFill>
                  <a:srgbClr val="15143D"/>
                </a:solidFill>
                <a:latin typeface="Calibri" panose="020F0502020204030204" pitchFamily="34" charset="0"/>
              </a:rPr>
              <a:t>IT Asset Management Definitions</a:t>
            </a:r>
          </a:p>
        </p:txBody>
      </p:sp>
    </p:spTree>
    <p:extLst>
      <p:ext uri="{BB962C8B-B14F-4D97-AF65-F5344CB8AC3E}">
        <p14:creationId xmlns:p14="http://schemas.microsoft.com/office/powerpoint/2010/main" val="2667909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Definition Compliance</a:t>
            </a:r>
          </a:p>
        </p:txBody>
      </p:sp>
      <p:sp>
        <p:nvSpPr>
          <p:cNvPr id="5" name="Tekstfelt 4"/>
          <p:cNvSpPr txBox="1"/>
          <p:nvPr/>
        </p:nvSpPr>
        <p:spPr>
          <a:xfrm>
            <a:off x="274321" y="1266601"/>
            <a:ext cx="8595359" cy="3754874"/>
          </a:xfrm>
          <a:prstGeom prst="rect">
            <a:avLst/>
          </a:prstGeom>
          <a:noFill/>
        </p:spPr>
        <p:txBody>
          <a:bodyPr wrap="square" rtlCol="0">
            <a:spAutoFit/>
          </a:bodyPr>
          <a:lstStyle/>
          <a:p>
            <a:r>
              <a:rPr lang="en-GB" sz="2400" b="1" dirty="0">
                <a:solidFill>
                  <a:srgbClr val="15143D"/>
                </a:solidFill>
                <a:latin typeface="Calibri" panose="020F0502020204030204" pitchFamily="34" charset="0"/>
              </a:rPr>
              <a:t>Software compliance includes:</a:t>
            </a:r>
          </a:p>
          <a:p>
            <a:endParaRPr lang="en-GB" dirty="0">
              <a:solidFill>
                <a:srgbClr val="15143D"/>
              </a:solidFill>
              <a:latin typeface="Calibri" panose="020F0502020204030204" pitchFamily="34" charset="0"/>
            </a:endParaRPr>
          </a:p>
          <a:p>
            <a:pPr marL="342900" indent="-342900">
              <a:buFont typeface="Arial" panose="020B0604020202020204" pitchFamily="34" charset="0"/>
              <a:buChar char="•"/>
            </a:pPr>
            <a:r>
              <a:rPr lang="en-GB" sz="2000" b="1" dirty="0">
                <a:solidFill>
                  <a:srgbClr val="15143D"/>
                </a:solidFill>
                <a:latin typeface="Calibri" panose="020F0502020204030204" pitchFamily="34" charset="0"/>
              </a:rPr>
              <a:t>Licensing compliance: </a:t>
            </a:r>
            <a:r>
              <a:rPr lang="en-GB" altLang="da-DK" sz="2000" dirty="0">
                <a:solidFill>
                  <a:srgbClr val="15143D"/>
                </a:solidFill>
                <a:latin typeface="Calibri" panose="020F0502020204030204" pitchFamily="34" charset="0"/>
              </a:rPr>
              <a:t>Ensuring that the use of all software within the organisation remains within all legal and contractual terms.</a:t>
            </a:r>
          </a:p>
          <a:p>
            <a:pPr marL="342900" indent="-342900">
              <a:buSzPct val="80000"/>
              <a:buFont typeface="Arial" panose="020B0604020202020204" pitchFamily="34" charset="0"/>
              <a:buChar char="•"/>
            </a:pPr>
            <a:endParaRPr lang="en-GB" sz="2000" b="1" dirty="0">
              <a:solidFill>
                <a:srgbClr val="15143D"/>
              </a:solidFill>
              <a:latin typeface="Calibri" panose="020F0502020204030204" pitchFamily="34" charset="0"/>
            </a:endParaRPr>
          </a:p>
          <a:p>
            <a:pPr marL="342900" indent="-342900">
              <a:buFont typeface="Arial" panose="020B0604020202020204" pitchFamily="34" charset="0"/>
              <a:buChar char="•"/>
            </a:pPr>
            <a:r>
              <a:rPr lang="en-GB" altLang="da-DK" sz="2000" b="1" dirty="0">
                <a:solidFill>
                  <a:srgbClr val="15143D"/>
                </a:solidFill>
                <a:latin typeface="Calibri" panose="020F0502020204030204" pitchFamily="34" charset="0"/>
              </a:rPr>
              <a:t>Security compliance</a:t>
            </a:r>
            <a:r>
              <a:rPr lang="en-GB" altLang="da-DK" sz="2000" dirty="0">
                <a:solidFill>
                  <a:srgbClr val="15143D"/>
                </a:solidFill>
                <a:latin typeface="Calibri" panose="020F0502020204030204" pitchFamily="34" charset="0"/>
              </a:rPr>
              <a:t>: Ensuring that software policies are consistent with security policies and plans.</a:t>
            </a:r>
          </a:p>
          <a:p>
            <a:pPr marL="342900" indent="-342900">
              <a:buFont typeface="Arial" panose="020B0604020202020204" pitchFamily="34" charset="0"/>
              <a:buChar char="•"/>
            </a:pPr>
            <a:endParaRPr lang="en-GB" altLang="da-DK" sz="2000" dirty="0">
              <a:solidFill>
                <a:srgbClr val="15143D"/>
              </a:solidFill>
              <a:latin typeface="Calibri" panose="020F0502020204030204" pitchFamily="34" charset="0"/>
            </a:endParaRPr>
          </a:p>
          <a:p>
            <a:pPr marL="342900" indent="-342900">
              <a:buFont typeface="Arial" panose="020B0604020202020204" pitchFamily="34" charset="0"/>
              <a:buChar char="•"/>
            </a:pPr>
            <a:r>
              <a:rPr lang="en-GB" altLang="da-DK" sz="2000" b="1" dirty="0">
                <a:solidFill>
                  <a:srgbClr val="15143D"/>
                </a:solidFill>
                <a:latin typeface="Calibri" panose="020F0502020204030204" pitchFamily="34" charset="0"/>
              </a:rPr>
              <a:t>Policy and procedure compliance</a:t>
            </a:r>
            <a:r>
              <a:rPr lang="en-GB" altLang="da-DK" sz="2000" dirty="0">
                <a:solidFill>
                  <a:srgbClr val="15143D"/>
                </a:solidFill>
                <a:latin typeface="Calibri" panose="020F0502020204030204" pitchFamily="34" charset="0"/>
              </a:rPr>
              <a:t>: Ensuring that SAM policies are consistent with corporate policies, strategies and plans.</a:t>
            </a:r>
          </a:p>
          <a:p>
            <a:endParaRPr lang="en-US" altLang="da-DK" dirty="0"/>
          </a:p>
          <a:p>
            <a:endParaRPr lang="da-DK" dirty="0"/>
          </a:p>
        </p:txBody>
      </p:sp>
    </p:spTree>
    <p:extLst>
      <p:ext uri="{BB962C8B-B14F-4D97-AF65-F5344CB8AC3E}">
        <p14:creationId xmlns:p14="http://schemas.microsoft.com/office/powerpoint/2010/main" val="1755720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Assets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dirty="0"/>
              <a:t>Definition – Software </a:t>
            </a:r>
            <a:r>
              <a:rPr lang="en-GB" altLang="da-DK" dirty="0"/>
              <a:t>Licenses</a:t>
            </a:r>
            <a:endParaRPr lang="en-GB" dirty="0"/>
          </a:p>
        </p:txBody>
      </p:sp>
      <p:sp>
        <p:nvSpPr>
          <p:cNvPr id="5" name="Pladsholder til tekst 4"/>
          <p:cNvSpPr>
            <a:spLocks noGrp="1"/>
          </p:cNvSpPr>
          <p:nvPr>
            <p:ph type="body" sz="quarter" idx="12"/>
          </p:nvPr>
        </p:nvSpPr>
        <p:spPr>
          <a:xfrm>
            <a:off x="348457" y="821122"/>
            <a:ext cx="8447087" cy="5648325"/>
          </a:xfrm>
        </p:spPr>
        <p:txBody>
          <a:bodyPr/>
          <a:lstStyle/>
          <a:p>
            <a:pPr>
              <a:spcBef>
                <a:spcPct val="0"/>
              </a:spcBef>
            </a:pPr>
            <a:r>
              <a:rPr lang="en-GB" altLang="da-DK" sz="2400" dirty="0">
                <a:cs typeface="Arial" charset="0"/>
              </a:rPr>
              <a:t>Software Licenses are rights to use software with certain terms and conditions attached.</a:t>
            </a:r>
          </a:p>
          <a:p>
            <a:pPr>
              <a:spcBef>
                <a:spcPct val="0"/>
              </a:spcBef>
            </a:pPr>
            <a:endParaRPr lang="en-GB" altLang="da-DK" sz="2400" dirty="0">
              <a:cs typeface="Arial" charset="0"/>
            </a:endParaRPr>
          </a:p>
          <a:p>
            <a:pPr marL="342900" indent="-342900">
              <a:spcBef>
                <a:spcPct val="0"/>
              </a:spcBef>
              <a:buClr>
                <a:srgbClr val="002060"/>
              </a:buClr>
              <a:buSzPct val="100000"/>
              <a:buFont typeface="Arial" panose="020B0604020202020204" pitchFamily="34" charset="0"/>
              <a:buChar char="•"/>
            </a:pPr>
            <a:r>
              <a:rPr lang="en-GB" altLang="da-DK" sz="2000" b="0" dirty="0">
                <a:cs typeface="Arial" charset="0"/>
              </a:rPr>
              <a:t>The rights to use software are totally separate from the legal rights to the software itself. This is normally kept by the software manufacturer or other third party</a:t>
            </a:r>
          </a:p>
          <a:p>
            <a:pPr marL="342900" indent="-342900">
              <a:spcBef>
                <a:spcPct val="0"/>
              </a:spcBef>
              <a:buClr>
                <a:srgbClr val="002060"/>
              </a:buClr>
              <a:buSzPct val="80000"/>
              <a:buFont typeface="Arial" panose="020B0604020202020204" pitchFamily="34" charset="0"/>
              <a:buChar char="•"/>
            </a:pPr>
            <a:endParaRPr lang="en-GB" altLang="da-DK" sz="2000" b="0" dirty="0">
              <a:cs typeface="Arial" charset="0"/>
            </a:endParaRPr>
          </a:p>
          <a:p>
            <a:pPr marL="342900" indent="-342900">
              <a:spcBef>
                <a:spcPct val="0"/>
              </a:spcBef>
              <a:buClr>
                <a:srgbClr val="002060"/>
              </a:buClr>
              <a:buSzPct val="100000"/>
              <a:buFont typeface="Arial" panose="020B0604020202020204" pitchFamily="34" charset="0"/>
              <a:buChar char="•"/>
            </a:pPr>
            <a:r>
              <a:rPr lang="en-GB" altLang="da-DK" sz="2000" b="0" dirty="0">
                <a:cs typeface="Arial" charset="0"/>
              </a:rPr>
              <a:t>Licenses may be bought or may be ‘free’ subject to special terms and conditions</a:t>
            </a:r>
          </a:p>
          <a:p>
            <a:pPr marL="342900" indent="-342900">
              <a:spcBef>
                <a:spcPct val="0"/>
              </a:spcBef>
              <a:buClr>
                <a:srgbClr val="002060"/>
              </a:buClr>
              <a:buSzPct val="80000"/>
              <a:buFont typeface="Arial" panose="020B0604020202020204" pitchFamily="34" charset="0"/>
              <a:buChar char="•"/>
            </a:pPr>
            <a:endParaRPr lang="en-GB" altLang="da-DK" sz="2000" b="0" dirty="0">
              <a:cs typeface="Arial" charset="0"/>
            </a:endParaRPr>
          </a:p>
          <a:p>
            <a:pPr marL="342900" indent="-342900">
              <a:spcBef>
                <a:spcPct val="0"/>
              </a:spcBef>
              <a:buClr>
                <a:srgbClr val="002060"/>
              </a:buClr>
              <a:buSzPct val="100000"/>
              <a:buFont typeface="Arial" panose="020B0604020202020204" pitchFamily="34" charset="0"/>
              <a:buChar char="•"/>
            </a:pPr>
            <a:r>
              <a:rPr lang="en-GB" altLang="da-DK" sz="2000" b="0" dirty="0">
                <a:cs typeface="Arial" charset="0"/>
              </a:rPr>
              <a:t>Even ‘open’ source software normally has a license even though payment may not be required</a:t>
            </a:r>
          </a:p>
          <a:p>
            <a:pPr>
              <a:defRPr/>
            </a:pPr>
            <a:endParaRPr lang="da-DK" dirty="0"/>
          </a:p>
          <a:p>
            <a:endParaRPr lang="da-DK" dirty="0"/>
          </a:p>
        </p:txBody>
      </p:sp>
    </p:spTree>
    <p:extLst>
      <p:ext uri="{BB962C8B-B14F-4D97-AF65-F5344CB8AC3E}">
        <p14:creationId xmlns:p14="http://schemas.microsoft.com/office/powerpoint/2010/main" val="21482791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altLang="da-DK" dirty="0"/>
              <a:t>In-compliance causes</a:t>
            </a:r>
            <a:endParaRPr lang="en-GB" dirty="0"/>
          </a:p>
        </p:txBody>
      </p:sp>
      <p:sp>
        <p:nvSpPr>
          <p:cNvPr id="5" name="Pladsholder til tekst 4"/>
          <p:cNvSpPr>
            <a:spLocks noGrp="1"/>
          </p:cNvSpPr>
          <p:nvPr>
            <p:ph type="body" sz="quarter" idx="12"/>
          </p:nvPr>
        </p:nvSpPr>
        <p:spPr>
          <a:xfrm>
            <a:off x="348457" y="779962"/>
            <a:ext cx="8447087" cy="5648325"/>
          </a:xfrm>
        </p:spPr>
        <p:txBody>
          <a:bodyPr/>
          <a:lstStyle/>
          <a:p>
            <a:pPr>
              <a:defRPr/>
            </a:pPr>
            <a:r>
              <a:rPr lang="en-GB" sz="2400" dirty="0"/>
              <a:t>Violations of license terms may be unintentional or intentional. They are often related to:</a:t>
            </a:r>
          </a:p>
          <a:p>
            <a:pPr>
              <a:defRPr/>
            </a:pPr>
            <a:endParaRPr lang="en-GB" dirty="0"/>
          </a:p>
          <a:p>
            <a:pPr marL="342900" indent="-342900">
              <a:buClr>
                <a:srgbClr val="002060"/>
              </a:buClr>
              <a:buFont typeface="Arial" panose="020B0604020202020204" pitchFamily="34" charset="0"/>
              <a:buChar char="•"/>
              <a:defRPr/>
            </a:pPr>
            <a:r>
              <a:rPr lang="en-GB" sz="2000" b="0" dirty="0"/>
              <a:t>Software being used without licenses being purchased</a:t>
            </a:r>
          </a:p>
          <a:p>
            <a:pPr marL="342900" indent="-342900">
              <a:buClr>
                <a:srgbClr val="002060"/>
              </a:buClr>
              <a:buFont typeface="Arial" panose="020B0604020202020204" pitchFamily="34" charset="0"/>
              <a:buChar char="•"/>
              <a:defRPr/>
            </a:pPr>
            <a:r>
              <a:rPr lang="en-GB" sz="2000" b="0" dirty="0"/>
              <a:t>Lack of understanding of licensing terms and conditions</a:t>
            </a:r>
          </a:p>
          <a:p>
            <a:pPr marL="342900" indent="-342900">
              <a:buClr>
                <a:srgbClr val="002060"/>
              </a:buClr>
              <a:buFont typeface="Arial" panose="020B0604020202020204" pitchFamily="34" charset="0"/>
              <a:buChar char="•"/>
              <a:defRPr/>
            </a:pPr>
            <a:r>
              <a:rPr lang="en-GB" sz="2000" b="0" dirty="0"/>
              <a:t>Lack of records about software usage and often not even the number of PCs in use</a:t>
            </a:r>
          </a:p>
          <a:p>
            <a:pPr marL="342900" indent="-342900">
              <a:buClr>
                <a:srgbClr val="002060"/>
              </a:buClr>
              <a:buSzPct val="80000"/>
              <a:buFont typeface="Arial" panose="020B0604020202020204" pitchFamily="34" charset="0"/>
              <a:buChar char="•"/>
              <a:defRPr/>
            </a:pPr>
            <a:r>
              <a:rPr lang="en-GB" sz="2000" b="0" dirty="0"/>
              <a:t>Purchase from or installation by suppliers of unlicensed or counterfeit software</a:t>
            </a:r>
          </a:p>
          <a:p>
            <a:pPr marL="342900" indent="-342900">
              <a:buClr>
                <a:srgbClr val="002060"/>
              </a:buClr>
              <a:buSzPct val="80000"/>
              <a:buFont typeface="Arial" panose="020B0604020202020204" pitchFamily="34" charset="0"/>
              <a:buChar char="•"/>
              <a:defRPr/>
            </a:pPr>
            <a:r>
              <a:rPr lang="en-GB" sz="2000" b="0" dirty="0"/>
              <a:t>Lack of proof of license/ inaccurate documentation</a:t>
            </a:r>
          </a:p>
          <a:p>
            <a:pPr marL="342900" indent="-342900">
              <a:buClr>
                <a:srgbClr val="002060"/>
              </a:buClr>
              <a:buFont typeface="Arial" panose="020B0604020202020204" pitchFamily="34" charset="0"/>
              <a:buChar char="•"/>
              <a:defRPr/>
            </a:pPr>
            <a:r>
              <a:rPr lang="en-GB" sz="2000" b="0" dirty="0"/>
              <a:t>Incorrect reliance on resellers</a:t>
            </a:r>
          </a:p>
          <a:p>
            <a:pPr marL="342900" indent="-342900">
              <a:buClr>
                <a:srgbClr val="002060"/>
              </a:buClr>
              <a:buFont typeface="Arial" panose="020B0604020202020204" pitchFamily="34" charset="0"/>
              <a:buChar char="•"/>
              <a:defRPr/>
            </a:pPr>
            <a:r>
              <a:rPr lang="en-GB" sz="2000" b="0" dirty="0"/>
              <a:t>Pirated software</a:t>
            </a:r>
          </a:p>
          <a:p>
            <a:pPr marL="342900" indent="-342900">
              <a:buFont typeface="Wingdings" panose="05000000000000000000" pitchFamily="2" charset="2"/>
              <a:buChar char="§"/>
              <a:defRPr/>
            </a:pPr>
            <a:endParaRPr lang="en-US" sz="2000" b="0" dirty="0">
              <a:solidFill>
                <a:schemeClr val="tx1"/>
              </a:solidFill>
            </a:endParaRPr>
          </a:p>
          <a:p>
            <a:pPr marL="342900" indent="-342900">
              <a:buFont typeface="Arial" panose="020B0604020202020204" pitchFamily="34" charset="0"/>
              <a:buChar char="•"/>
              <a:defRPr/>
            </a:pPr>
            <a:endParaRPr lang="da-DK" dirty="0"/>
          </a:p>
          <a:p>
            <a:endParaRPr lang="da-DK" dirty="0"/>
          </a:p>
        </p:txBody>
      </p:sp>
    </p:spTree>
    <p:extLst>
      <p:ext uri="{BB962C8B-B14F-4D97-AF65-F5344CB8AC3E}">
        <p14:creationId xmlns:p14="http://schemas.microsoft.com/office/powerpoint/2010/main" val="40145038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p:txBody>
      </p:sp>
      <p:sp>
        <p:nvSpPr>
          <p:cNvPr id="3" name="Pladsholder til tekst 2"/>
          <p:cNvSpPr>
            <a:spLocks noGrp="1"/>
          </p:cNvSpPr>
          <p:nvPr>
            <p:ph type="body" sz="quarter" idx="11"/>
          </p:nvPr>
        </p:nvSpPr>
        <p:spPr/>
        <p:txBody>
          <a:bodyPr/>
          <a:lstStyle/>
          <a:p>
            <a:r>
              <a:rPr lang="en-GB" dirty="0"/>
              <a:t>Compliance Myths</a:t>
            </a:r>
          </a:p>
        </p:txBody>
      </p:sp>
      <p:sp>
        <p:nvSpPr>
          <p:cNvPr id="4" name="Pladsholder til tekst 3"/>
          <p:cNvSpPr>
            <a:spLocks noGrp="1"/>
          </p:cNvSpPr>
          <p:nvPr>
            <p:ph type="body" sz="quarter" idx="12"/>
          </p:nvPr>
        </p:nvSpPr>
        <p:spPr>
          <a:xfrm>
            <a:off x="367331" y="711280"/>
            <a:ext cx="8447087" cy="5648325"/>
          </a:xfrm>
        </p:spPr>
        <p:txBody>
          <a:bodyPr/>
          <a:lstStyle/>
          <a:p>
            <a:pPr marL="285750" indent="-285750">
              <a:buSzPct val="80000"/>
              <a:buFont typeface="Wingdings" panose="05000000000000000000" pitchFamily="2" charset="2"/>
              <a:buChar char="§"/>
            </a:pPr>
            <a:endParaRPr lang="en-US" sz="2000" b="0" dirty="0">
              <a:solidFill>
                <a:schemeClr val="tx1"/>
              </a:solidFill>
            </a:endParaRPr>
          </a:p>
          <a:p>
            <a:pPr>
              <a:buSzPct val="80000"/>
            </a:pPr>
            <a:r>
              <a:rPr lang="en-GB" sz="2400" dirty="0"/>
              <a:t>Myths about SAM</a:t>
            </a:r>
          </a:p>
          <a:p>
            <a:pPr>
              <a:buSzPct val="80000"/>
            </a:pPr>
            <a:endParaRPr lang="en-GB" sz="2400" dirty="0"/>
          </a:p>
          <a:p>
            <a:pPr marL="342900" indent="-342900">
              <a:buSzPct val="80000"/>
              <a:buFont typeface="Arial" panose="020B0604020202020204" pitchFamily="34" charset="0"/>
              <a:buChar char="•"/>
            </a:pPr>
            <a:r>
              <a:rPr lang="en-GB" sz="2000" b="0" i="1" dirty="0"/>
              <a:t>“Software Asset Management will cost me money, I will ignore it”</a:t>
            </a:r>
          </a:p>
          <a:p>
            <a:pPr marL="342900" indent="-342900">
              <a:buSzPct val="80000"/>
              <a:buFont typeface="Arial" panose="020B0604020202020204" pitchFamily="34" charset="0"/>
              <a:buChar char="•"/>
            </a:pPr>
            <a:r>
              <a:rPr lang="en-GB" sz="2000" b="0" i="1" dirty="0"/>
              <a:t>”It is cheaper to pay the fine if I am audited.”</a:t>
            </a:r>
          </a:p>
          <a:p>
            <a:pPr marL="342900" indent="-342900">
              <a:buSzPct val="80000"/>
              <a:buFont typeface="Arial" panose="020B0604020202020204" pitchFamily="34" charset="0"/>
              <a:buChar char="•"/>
            </a:pPr>
            <a:r>
              <a:rPr lang="en-GB" sz="2000" b="0" i="1" dirty="0"/>
              <a:t>”If I pretend that I don’t know what it is, I wont have to worry about it.”</a:t>
            </a:r>
          </a:p>
          <a:p>
            <a:pPr marL="342900" indent="-342900">
              <a:buSzPct val="80000"/>
              <a:buFont typeface="Arial" panose="020B0604020202020204" pitchFamily="34" charset="0"/>
              <a:buChar char="•"/>
            </a:pPr>
            <a:r>
              <a:rPr lang="en-GB" sz="2000" b="0" i="1" dirty="0"/>
              <a:t>”I want to decide what software need for my department. If we have centralised software Asset Management, I'll lose control.”</a:t>
            </a:r>
          </a:p>
          <a:p>
            <a:pPr marL="342900" indent="-342900">
              <a:buSzPct val="80000"/>
              <a:buFont typeface="Arial" panose="020B0604020202020204" pitchFamily="34" charset="0"/>
              <a:buChar char="•"/>
            </a:pPr>
            <a:r>
              <a:rPr lang="en-GB" sz="2000" b="0" i="1" dirty="0"/>
              <a:t>”We buy from a reseller. They ensure we are compliant, so I don’t have to do this.”</a:t>
            </a:r>
          </a:p>
          <a:p>
            <a:pPr marL="342900" indent="-342900">
              <a:buSzPct val="80000"/>
              <a:buFont typeface="Arial" panose="020B0604020202020204" pitchFamily="34" charset="0"/>
              <a:buChar char="•"/>
            </a:pPr>
            <a:r>
              <a:rPr lang="en-GB" sz="2000" b="0" i="1" dirty="0"/>
              <a:t>”If it was really important, we would have focus on it and knew what to do, but we haven't”</a:t>
            </a:r>
          </a:p>
        </p:txBody>
      </p:sp>
    </p:spTree>
    <p:extLst>
      <p:ext uri="{BB962C8B-B14F-4D97-AF65-F5344CB8AC3E}">
        <p14:creationId xmlns:p14="http://schemas.microsoft.com/office/powerpoint/2010/main" val="395477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0" y="2303673"/>
            <a:ext cx="9144000" cy="784202"/>
          </a:xfrm>
        </p:spPr>
        <p:txBody>
          <a:bodyPr/>
          <a:lstStyle/>
          <a:p>
            <a:pPr algn="ctr"/>
            <a:r>
              <a:rPr lang="da-DK" sz="4000" dirty="0"/>
              <a:t>Software Audits</a:t>
            </a:r>
          </a:p>
        </p:txBody>
      </p:sp>
    </p:spTree>
    <p:extLst>
      <p:ext uri="{BB962C8B-B14F-4D97-AF65-F5344CB8AC3E}">
        <p14:creationId xmlns:p14="http://schemas.microsoft.com/office/powerpoint/2010/main" val="3098987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General concept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altLang="da-DK" dirty="0"/>
              <a:t>Definition Software audit</a:t>
            </a:r>
            <a:endParaRPr lang="en-GB" dirty="0"/>
          </a:p>
        </p:txBody>
      </p:sp>
      <p:sp>
        <p:nvSpPr>
          <p:cNvPr id="5" name="Pladsholder til tekst 4"/>
          <p:cNvSpPr>
            <a:spLocks noGrp="1"/>
          </p:cNvSpPr>
          <p:nvPr>
            <p:ph type="body" sz="quarter" idx="12"/>
          </p:nvPr>
        </p:nvSpPr>
        <p:spPr>
          <a:xfrm>
            <a:off x="370390" y="2822178"/>
            <a:ext cx="8447087" cy="1266504"/>
          </a:xfrm>
          <a:solidFill>
            <a:srgbClr val="15143D"/>
          </a:solidFill>
          <a:ln>
            <a:solidFill>
              <a:schemeClr val="accent1"/>
            </a:solidFill>
          </a:ln>
          <a:effectLst>
            <a:outerShdw blurRad="50800" dist="38100" dir="2700000" algn="tl" rotWithShape="0">
              <a:prstClr val="black">
                <a:alpha val="40000"/>
              </a:prstClr>
            </a:outerShdw>
            <a:softEdge rad="31750"/>
          </a:effectLst>
        </p:spPr>
        <p:txBody>
          <a:bodyPr anchor="ctr"/>
          <a:lstStyle/>
          <a:p>
            <a:pPr>
              <a:defRPr/>
            </a:pPr>
            <a:r>
              <a:rPr lang="en-GB" sz="2400" b="0" dirty="0">
                <a:solidFill>
                  <a:schemeClr val="bg1"/>
                </a:solidFill>
              </a:rPr>
              <a:t>A review of Software Assets conducted either internally or by an external compliance agency or software publisher in order to confirm compliance to copyright.</a:t>
            </a:r>
          </a:p>
        </p:txBody>
      </p:sp>
      <p:sp>
        <p:nvSpPr>
          <p:cNvPr id="4" name="Rektangel 3"/>
          <p:cNvSpPr/>
          <p:nvPr/>
        </p:nvSpPr>
        <p:spPr>
          <a:xfrm>
            <a:off x="420243" y="1168734"/>
            <a:ext cx="5653214" cy="523220"/>
          </a:xfrm>
          <a:prstGeom prst="rect">
            <a:avLst/>
          </a:prstGeom>
        </p:spPr>
        <p:txBody>
          <a:bodyPr wrap="none">
            <a:spAutoFit/>
          </a:bodyPr>
          <a:lstStyle/>
          <a:p>
            <a:pPr>
              <a:defRPr/>
            </a:pPr>
            <a:r>
              <a:rPr lang="en-GB" sz="2800" b="1" dirty="0">
                <a:solidFill>
                  <a:srgbClr val="15143D"/>
                </a:solidFill>
                <a:latin typeface="Calibri" panose="020F0502020204030204" pitchFamily="34" charset="0"/>
              </a:rPr>
              <a:t>The definition of a Software Audit is</a:t>
            </a:r>
            <a:r>
              <a:rPr lang="en-GB" sz="2800" dirty="0">
                <a:solidFill>
                  <a:srgbClr val="15143D"/>
                </a:solidFill>
                <a:latin typeface="Calibri" panose="020F0502020204030204" pitchFamily="34" charset="0"/>
              </a:rPr>
              <a:t>:</a:t>
            </a:r>
          </a:p>
        </p:txBody>
      </p:sp>
    </p:spTree>
    <p:extLst>
      <p:ext uri="{BB962C8B-B14F-4D97-AF65-F5344CB8AC3E}">
        <p14:creationId xmlns:p14="http://schemas.microsoft.com/office/powerpoint/2010/main" val="235317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434516" y="49695"/>
            <a:ext cx="6318834" cy="268288"/>
          </a:xfrm>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altLang="da-DK" dirty="0"/>
              <a:t>Consequence of a violation or Audit</a:t>
            </a:r>
            <a:endParaRPr lang="en-GB" dirty="0"/>
          </a:p>
        </p:txBody>
      </p:sp>
      <p:sp>
        <p:nvSpPr>
          <p:cNvPr id="5" name="Pladsholder til tekst 4"/>
          <p:cNvSpPr>
            <a:spLocks noGrp="1"/>
          </p:cNvSpPr>
          <p:nvPr>
            <p:ph type="body" sz="quarter" idx="12"/>
          </p:nvPr>
        </p:nvSpPr>
        <p:spPr>
          <a:xfrm>
            <a:off x="345056" y="1028156"/>
            <a:ext cx="8453888" cy="5648325"/>
          </a:xfrm>
        </p:spPr>
        <p:txBody>
          <a:bodyPr/>
          <a:lstStyle/>
          <a:p>
            <a:pPr>
              <a:defRPr/>
            </a:pPr>
            <a:r>
              <a:rPr lang="en-GB" sz="2800" dirty="0"/>
              <a:t>The consequence of a violation or an audit could be</a:t>
            </a:r>
          </a:p>
          <a:p>
            <a:pPr marL="342900" indent="-342900">
              <a:buSzPct val="80000"/>
              <a:buFont typeface="Wingdings" panose="05000000000000000000" pitchFamily="2" charset="2"/>
              <a:buChar char="§"/>
              <a:defRPr/>
            </a:pPr>
            <a:endParaRPr lang="en-GB" sz="2000" dirty="0"/>
          </a:p>
          <a:p>
            <a:pPr marL="342900" indent="-342900">
              <a:buClr>
                <a:srgbClr val="002060"/>
              </a:buClr>
              <a:buSzPct val="100000"/>
              <a:buFont typeface="Arial" panose="020B0604020202020204" pitchFamily="34" charset="0"/>
              <a:buChar char="•"/>
              <a:defRPr/>
            </a:pPr>
            <a:r>
              <a:rPr lang="en-GB" sz="2000" b="0" dirty="0"/>
              <a:t>Reputational damage</a:t>
            </a:r>
          </a:p>
          <a:p>
            <a:pPr marL="342900" indent="-342900">
              <a:buClr>
                <a:srgbClr val="002060"/>
              </a:buClr>
              <a:buSzPct val="100000"/>
              <a:buFont typeface="Arial" panose="020B0604020202020204" pitchFamily="34" charset="0"/>
              <a:buChar char="•"/>
              <a:defRPr/>
            </a:pPr>
            <a:r>
              <a:rPr lang="en-GB" sz="2000" b="0" dirty="0"/>
              <a:t>Security violation</a:t>
            </a:r>
          </a:p>
          <a:p>
            <a:pPr marL="342900" indent="-342900">
              <a:buClr>
                <a:srgbClr val="002060"/>
              </a:buClr>
              <a:buSzPct val="100000"/>
              <a:buFont typeface="Arial" panose="020B0604020202020204" pitchFamily="34" charset="0"/>
              <a:buChar char="•"/>
              <a:defRPr/>
            </a:pPr>
            <a:r>
              <a:rPr lang="en-GB" sz="2000" b="0" dirty="0"/>
              <a:t>Down time</a:t>
            </a:r>
          </a:p>
          <a:p>
            <a:pPr marL="342900" indent="-342900">
              <a:buClr>
                <a:srgbClr val="002060"/>
              </a:buClr>
              <a:buSzPct val="100000"/>
              <a:buFont typeface="Arial" panose="020B0604020202020204" pitchFamily="34" charset="0"/>
              <a:buChar char="•"/>
              <a:defRPr/>
            </a:pPr>
            <a:r>
              <a:rPr lang="en-GB" sz="2000" b="0" dirty="0"/>
              <a:t>Delivery up</a:t>
            </a:r>
          </a:p>
          <a:p>
            <a:pPr marL="342900" indent="-342900">
              <a:buClr>
                <a:srgbClr val="002060"/>
              </a:buClr>
              <a:buSzPct val="100000"/>
              <a:buFont typeface="Arial" panose="020B0604020202020204" pitchFamily="34" charset="0"/>
              <a:buChar char="•"/>
              <a:defRPr/>
            </a:pPr>
            <a:r>
              <a:rPr lang="en-GB" sz="2000" b="0" dirty="0"/>
              <a:t>Fines</a:t>
            </a:r>
          </a:p>
          <a:p>
            <a:pPr marL="342900" indent="-342900">
              <a:buClr>
                <a:srgbClr val="002060"/>
              </a:buClr>
              <a:buSzPct val="100000"/>
              <a:buFont typeface="Arial" panose="020B0604020202020204" pitchFamily="34" charset="0"/>
              <a:buChar char="•"/>
              <a:defRPr/>
            </a:pPr>
            <a:r>
              <a:rPr lang="en-GB" sz="2000" b="0" dirty="0"/>
              <a:t>Imprisonment…?</a:t>
            </a:r>
          </a:p>
        </p:txBody>
      </p:sp>
    </p:spTree>
    <p:extLst>
      <p:ext uri="{BB962C8B-B14F-4D97-AF65-F5344CB8AC3E}">
        <p14:creationId xmlns:p14="http://schemas.microsoft.com/office/powerpoint/2010/main" val="3147649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IN" dirty="0"/>
              <a:t>Software Asset Management</a:t>
            </a:r>
          </a:p>
          <a:p>
            <a:endParaRPr lang="da-DK" dirty="0"/>
          </a:p>
        </p:txBody>
      </p:sp>
      <p:sp>
        <p:nvSpPr>
          <p:cNvPr id="3" name="Pladsholder til tekst 2"/>
          <p:cNvSpPr>
            <a:spLocks noGrp="1"/>
          </p:cNvSpPr>
          <p:nvPr>
            <p:ph type="body" sz="quarter" idx="11"/>
          </p:nvPr>
        </p:nvSpPr>
        <p:spPr>
          <a:xfrm>
            <a:off x="1434516" y="322277"/>
            <a:ext cx="6699833" cy="268288"/>
          </a:xfrm>
        </p:spPr>
        <p:txBody>
          <a:bodyPr/>
          <a:lstStyle/>
          <a:p>
            <a:r>
              <a:rPr lang="en-US" altLang="da-DK" dirty="0"/>
              <a:t>Software audits</a:t>
            </a:r>
            <a:endParaRPr lang="en-US" dirty="0"/>
          </a:p>
        </p:txBody>
      </p:sp>
      <p:graphicFrame>
        <p:nvGraphicFramePr>
          <p:cNvPr id="4" name="Diagram 3">
            <a:extLst>
              <a:ext uri="{FF2B5EF4-FFF2-40B4-BE49-F238E27FC236}">
                <a16:creationId xmlns:a16="http://schemas.microsoft.com/office/drawing/2014/main" id="{D298DA73-5457-484D-8F3D-C81B7D9537B4}"/>
              </a:ext>
            </a:extLst>
          </p:cNvPr>
          <p:cNvGraphicFramePr/>
          <p:nvPr>
            <p:extLst>
              <p:ext uri="{D42A27DB-BD31-4B8C-83A1-F6EECF244321}">
                <p14:modId xmlns:p14="http://schemas.microsoft.com/office/powerpoint/2010/main" val="1177112008"/>
              </p:ext>
            </p:extLst>
          </p:nvPr>
        </p:nvGraphicFramePr>
        <p:xfrm>
          <a:off x="1785032"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boks 6">
            <a:extLst>
              <a:ext uri="{FF2B5EF4-FFF2-40B4-BE49-F238E27FC236}">
                <a16:creationId xmlns:a16="http://schemas.microsoft.com/office/drawing/2014/main" id="{C8704106-39B3-420D-8384-10A15CDEEE5B}"/>
              </a:ext>
            </a:extLst>
          </p:cNvPr>
          <p:cNvSpPr txBox="1"/>
          <p:nvPr/>
        </p:nvSpPr>
        <p:spPr>
          <a:xfrm>
            <a:off x="1486439" y="5584484"/>
            <a:ext cx="3346593" cy="215444"/>
          </a:xfrm>
          <a:prstGeom prst="rect">
            <a:avLst/>
          </a:prstGeom>
          <a:noFill/>
        </p:spPr>
        <p:txBody>
          <a:bodyPr wrap="square" rtlCol="0">
            <a:spAutoFit/>
          </a:bodyPr>
          <a:lstStyle/>
          <a:p>
            <a:r>
              <a:rPr lang="da-DK" sz="800" dirty="0">
                <a:solidFill>
                  <a:srgbClr val="15143D"/>
                </a:solidFill>
                <a:latin typeface="Calibri" panose="020F0502020204030204" pitchFamily="34" charset="0"/>
              </a:rPr>
              <a:t>Source </a:t>
            </a:r>
            <a:r>
              <a:rPr lang="da-DK" sz="800" b="1" dirty="0">
                <a:solidFill>
                  <a:srgbClr val="15143D"/>
                </a:solidFill>
                <a:latin typeface="Calibri" panose="020F0502020204030204" pitchFamily="34" charset="0"/>
              </a:rPr>
              <a:t>B | BSA </a:t>
            </a:r>
            <a:r>
              <a:rPr lang="da-DK" sz="800" b="1" dirty="0" err="1">
                <a:solidFill>
                  <a:srgbClr val="15143D"/>
                </a:solidFill>
                <a:latin typeface="Calibri" panose="020F0502020204030204" pitchFamily="34" charset="0"/>
              </a:rPr>
              <a:t>survey</a:t>
            </a:r>
            <a:r>
              <a:rPr lang="da-DK" sz="800" b="1" dirty="0">
                <a:solidFill>
                  <a:srgbClr val="15143D"/>
                </a:solidFill>
                <a:latin typeface="Calibri" panose="020F0502020204030204" pitchFamily="34" charset="0"/>
              </a:rPr>
              <a:t> </a:t>
            </a:r>
            <a:r>
              <a:rPr lang="da-DK" sz="800" b="1" dirty="0" err="1">
                <a:solidFill>
                  <a:srgbClr val="15143D"/>
                </a:solidFill>
                <a:latin typeface="Calibri" panose="020F0502020204030204" pitchFamily="34" charset="0"/>
              </a:rPr>
              <a:t>report</a:t>
            </a:r>
            <a:r>
              <a:rPr lang="da-DK" sz="800" b="1" dirty="0">
                <a:solidFill>
                  <a:srgbClr val="15143D"/>
                </a:solidFill>
                <a:latin typeface="Calibri" panose="020F0502020204030204" pitchFamily="34" charset="0"/>
              </a:rPr>
              <a:t> 2018</a:t>
            </a:r>
            <a:endParaRPr lang="da-DK" sz="800" dirty="0">
              <a:solidFill>
                <a:srgbClr val="15143D"/>
              </a:solidFill>
              <a:latin typeface="Calibri" panose="020F0502020204030204" pitchFamily="34" charset="0"/>
            </a:endParaRPr>
          </a:p>
        </p:txBody>
      </p:sp>
      <p:sp>
        <p:nvSpPr>
          <p:cNvPr id="11" name="Tekstfelt 10">
            <a:extLst>
              <a:ext uri="{FF2B5EF4-FFF2-40B4-BE49-F238E27FC236}">
                <a16:creationId xmlns:a16="http://schemas.microsoft.com/office/drawing/2014/main" id="{41C8E4E4-D947-42D4-AC49-7AA450DC419C}"/>
              </a:ext>
            </a:extLst>
          </p:cNvPr>
          <p:cNvSpPr txBox="1"/>
          <p:nvPr/>
        </p:nvSpPr>
        <p:spPr>
          <a:xfrm>
            <a:off x="370610" y="873406"/>
            <a:ext cx="4592782" cy="369332"/>
          </a:xfrm>
          <a:prstGeom prst="rect">
            <a:avLst/>
          </a:prstGeom>
          <a:noFill/>
        </p:spPr>
        <p:txBody>
          <a:bodyPr wrap="square">
            <a:spAutoFit/>
          </a:bodyPr>
          <a:lstStyle/>
          <a:p>
            <a:r>
              <a:rPr lang="en-US" dirty="0"/>
              <a:t>Stat. - Unlicensed software use per region</a:t>
            </a:r>
            <a:endParaRPr lang="da-DK" dirty="0"/>
          </a:p>
        </p:txBody>
      </p:sp>
    </p:spTree>
    <p:extLst>
      <p:ext uri="{BB962C8B-B14F-4D97-AF65-F5344CB8AC3E}">
        <p14:creationId xmlns:p14="http://schemas.microsoft.com/office/powerpoint/2010/main" val="2243041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US" dirty="0"/>
              <a:t>Value of Unlicensed software</a:t>
            </a:r>
            <a:endParaRPr lang="en-GB" dirty="0"/>
          </a:p>
        </p:txBody>
      </p:sp>
      <p:sp>
        <p:nvSpPr>
          <p:cNvPr id="5" name="Tekstboks 6">
            <a:extLst>
              <a:ext uri="{FF2B5EF4-FFF2-40B4-BE49-F238E27FC236}">
                <a16:creationId xmlns:a16="http://schemas.microsoft.com/office/drawing/2014/main" id="{2267AF9F-0E58-4328-A2A2-D52FFFC35987}"/>
              </a:ext>
            </a:extLst>
          </p:cNvPr>
          <p:cNvSpPr txBox="1"/>
          <p:nvPr/>
        </p:nvSpPr>
        <p:spPr>
          <a:xfrm>
            <a:off x="1486439" y="5584484"/>
            <a:ext cx="3346593" cy="215444"/>
          </a:xfrm>
          <a:prstGeom prst="rect">
            <a:avLst/>
          </a:prstGeom>
          <a:noFill/>
        </p:spPr>
        <p:txBody>
          <a:bodyPr wrap="square" rtlCol="0">
            <a:spAutoFit/>
          </a:bodyPr>
          <a:lstStyle/>
          <a:p>
            <a:r>
              <a:rPr lang="da-DK" sz="800" dirty="0">
                <a:solidFill>
                  <a:srgbClr val="15143D"/>
                </a:solidFill>
                <a:latin typeface="Calibri" panose="020F0502020204030204" pitchFamily="34" charset="0"/>
              </a:rPr>
              <a:t>Source </a:t>
            </a:r>
            <a:r>
              <a:rPr lang="da-DK" sz="800" b="1" dirty="0">
                <a:solidFill>
                  <a:srgbClr val="15143D"/>
                </a:solidFill>
                <a:latin typeface="Calibri" panose="020F0502020204030204" pitchFamily="34" charset="0"/>
              </a:rPr>
              <a:t>B | </a:t>
            </a:r>
            <a:r>
              <a:rPr lang="da-DK" sz="800" b="1" dirty="0" err="1">
                <a:solidFill>
                  <a:srgbClr val="15143D"/>
                </a:solidFill>
                <a:latin typeface="Calibri" panose="020F0502020204030204" pitchFamily="34" charset="0"/>
              </a:rPr>
              <a:t>Revulytics</a:t>
            </a:r>
            <a:r>
              <a:rPr lang="da-DK" sz="800" b="1" dirty="0">
                <a:solidFill>
                  <a:srgbClr val="15143D"/>
                </a:solidFill>
                <a:latin typeface="Calibri" panose="020F0502020204030204" pitchFamily="34" charset="0"/>
              </a:rPr>
              <a:t> Software </a:t>
            </a:r>
            <a:r>
              <a:rPr lang="da-DK" sz="800" b="1" dirty="0" err="1">
                <a:solidFill>
                  <a:srgbClr val="15143D"/>
                </a:solidFill>
                <a:latin typeface="Calibri" panose="020F0502020204030204" pitchFamily="34" charset="0"/>
              </a:rPr>
              <a:t>Piracy</a:t>
            </a:r>
            <a:r>
              <a:rPr lang="da-DK" sz="800" b="1" dirty="0">
                <a:solidFill>
                  <a:srgbClr val="15143D"/>
                </a:solidFill>
                <a:latin typeface="Calibri" panose="020F0502020204030204" pitchFamily="34" charset="0"/>
              </a:rPr>
              <a:t> Stat Watch</a:t>
            </a:r>
            <a:endParaRPr lang="da-DK" sz="800" dirty="0">
              <a:solidFill>
                <a:srgbClr val="15143D"/>
              </a:solidFill>
              <a:latin typeface="Calibri" panose="020F0502020204030204" pitchFamily="34" charset="0"/>
            </a:endParaRPr>
          </a:p>
        </p:txBody>
      </p:sp>
      <p:pic>
        <p:nvPicPr>
          <p:cNvPr id="10" name="Billede 9" descr="Et billede, der indeholder hjul, enhed, tegning&#10;&#10;Automatisk genereret beskrivelse">
            <a:extLst>
              <a:ext uri="{FF2B5EF4-FFF2-40B4-BE49-F238E27FC236}">
                <a16:creationId xmlns:a16="http://schemas.microsoft.com/office/drawing/2014/main" id="{63B74D9C-0826-45F5-A0B5-A46AA8D41E1C}"/>
              </a:ext>
            </a:extLst>
          </p:cNvPr>
          <p:cNvPicPr>
            <a:picLocks noChangeAspect="1"/>
          </p:cNvPicPr>
          <p:nvPr/>
        </p:nvPicPr>
        <p:blipFill>
          <a:blip r:embed="rId3"/>
          <a:stretch>
            <a:fillRect/>
          </a:stretch>
        </p:blipFill>
        <p:spPr>
          <a:xfrm>
            <a:off x="712410" y="1765679"/>
            <a:ext cx="8294499" cy="3326641"/>
          </a:xfrm>
          <a:prstGeom prst="rect">
            <a:avLst/>
          </a:prstGeom>
        </p:spPr>
      </p:pic>
    </p:spTree>
    <p:extLst>
      <p:ext uri="{BB962C8B-B14F-4D97-AF65-F5344CB8AC3E}">
        <p14:creationId xmlns:p14="http://schemas.microsoft.com/office/powerpoint/2010/main" val="29553696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Case story</a:t>
            </a:r>
          </a:p>
        </p:txBody>
      </p:sp>
      <p:sp>
        <p:nvSpPr>
          <p:cNvPr id="6" name="Pladsholder til tekst 1"/>
          <p:cNvSpPr txBox="1">
            <a:spLocks/>
          </p:cNvSpPr>
          <p:nvPr/>
        </p:nvSpPr>
        <p:spPr>
          <a:xfrm>
            <a:off x="914400" y="1481138"/>
            <a:ext cx="7900988" cy="4810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kern="0" dirty="0"/>
          </a:p>
          <a:p>
            <a:pPr>
              <a:defRPr/>
            </a:pPr>
            <a:endParaRPr lang="en-US" kern="0" dirty="0"/>
          </a:p>
        </p:txBody>
      </p:sp>
      <p:sp>
        <p:nvSpPr>
          <p:cNvPr id="7" name="Tekstfelt 6"/>
          <p:cNvSpPr txBox="1"/>
          <p:nvPr/>
        </p:nvSpPr>
        <p:spPr>
          <a:xfrm>
            <a:off x="4493623" y="1293223"/>
            <a:ext cx="4219303" cy="4781006"/>
          </a:xfrm>
          <a:prstGeom prst="rect">
            <a:avLst/>
          </a:prstGeom>
          <a:noFill/>
        </p:spPr>
        <p:txBody>
          <a:bodyPr wrap="square" rtlCol="0">
            <a:spAutoFit/>
          </a:bodyPr>
          <a:lstStyle/>
          <a:p>
            <a:endParaRPr lang="da-DK" dirty="0"/>
          </a:p>
        </p:txBody>
      </p:sp>
      <p:sp>
        <p:nvSpPr>
          <p:cNvPr id="8" name="Tekstfelt 7"/>
          <p:cNvSpPr txBox="1"/>
          <p:nvPr/>
        </p:nvSpPr>
        <p:spPr>
          <a:xfrm>
            <a:off x="4590875" y="1338269"/>
            <a:ext cx="4461685" cy="4616648"/>
          </a:xfrm>
          <a:prstGeom prst="rect">
            <a:avLst/>
          </a:prstGeom>
          <a:noFill/>
        </p:spPr>
        <p:txBody>
          <a:bodyPr wrap="square" rtlCol="0">
            <a:spAutoFit/>
          </a:bodyPr>
          <a:lstStyle/>
          <a:p>
            <a:pPr marL="342900" indent="-342900">
              <a:buClr>
                <a:srgbClr val="002060"/>
              </a:buClr>
              <a:buSzPct val="100000"/>
              <a:buFont typeface="Arial" panose="020B0604020202020204" pitchFamily="34" charset="0"/>
              <a:buChar char="•"/>
              <a:defRPr/>
            </a:pPr>
            <a:r>
              <a:rPr lang="en-US" dirty="0"/>
              <a:t>IBM</a:t>
            </a:r>
            <a:r>
              <a:rPr lang="en-US" b="0" i="0" dirty="0">
                <a:solidFill>
                  <a:srgbClr val="2A2C30"/>
                </a:solidFill>
                <a:effectLst/>
                <a:latin typeface="OpenSans"/>
              </a:rPr>
              <a:t> defeated a whistleblower’s false claims suit in D.C. federal court accusing the company of fraudulently inducing the Internal Revenue Service into signing a $265 million software contract.</a:t>
            </a:r>
            <a:endParaRPr lang="en-GB" dirty="0">
              <a:solidFill>
                <a:srgbClr val="15143D"/>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b="0" i="0" dirty="0">
                <a:solidFill>
                  <a:srgbClr val="2A2C30"/>
                </a:solidFill>
                <a:effectLst/>
                <a:latin typeface="OpenSans"/>
              </a:rPr>
              <a:t>IBM worked with </a:t>
            </a:r>
            <a:r>
              <a:rPr lang="en-US" dirty="0"/>
              <a:t>Deloitte LLP</a:t>
            </a:r>
            <a:r>
              <a:rPr lang="en-US" b="0" i="0" dirty="0">
                <a:solidFill>
                  <a:srgbClr val="2A2C30"/>
                </a:solidFill>
                <a:effectLst/>
                <a:latin typeface="OpenSans"/>
              </a:rPr>
              <a:t> to create a false audit in an attempt to coerce the IRS into paying for unwanted software</a:t>
            </a:r>
            <a:endParaRPr lang="en-GB" i="1" dirty="0">
              <a:solidFill>
                <a:srgbClr val="15143D"/>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b="0" i="0" dirty="0">
                <a:solidFill>
                  <a:srgbClr val="2A2C30"/>
                </a:solidFill>
                <a:effectLst/>
                <a:latin typeface="OpenSans"/>
              </a:rPr>
              <a:t>IBM, with Deloitte’s assistance, fabricated audit findings concerning the agency’s software usage, and then presented those false findings to the agency to coerce the agency into agreeing to the contract.</a:t>
            </a:r>
            <a:endParaRPr lang="en-GB" dirty="0">
              <a:solidFill>
                <a:srgbClr val="15143D"/>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sz="2000" b="0" i="0" dirty="0">
                <a:solidFill>
                  <a:srgbClr val="2A2C30"/>
                </a:solidFill>
                <a:effectLst/>
                <a:latin typeface="OpenSans"/>
              </a:rPr>
              <a:t>The IRS agreed to the deal under the threat of a $91 million license charge penalty</a:t>
            </a:r>
            <a:endParaRPr lang="en-GB" sz="2000" dirty="0">
              <a:solidFill>
                <a:srgbClr val="15143D"/>
              </a:solidFill>
              <a:latin typeface="Calibri" panose="020F0502020204030204" pitchFamily="34" charset="0"/>
            </a:endParaRPr>
          </a:p>
        </p:txBody>
      </p:sp>
      <p:cxnSp>
        <p:nvCxnSpPr>
          <p:cNvPr id="10" name="Lige forbindelse 9"/>
          <p:cNvCxnSpPr/>
          <p:nvPr/>
        </p:nvCxnSpPr>
        <p:spPr>
          <a:xfrm>
            <a:off x="4493623" y="984720"/>
            <a:ext cx="0" cy="5416080"/>
          </a:xfrm>
          <a:prstGeom prst="line">
            <a:avLst/>
          </a:prstGeom>
        </p:spPr>
        <p:style>
          <a:lnRef idx="1">
            <a:schemeClr val="dk1"/>
          </a:lnRef>
          <a:fillRef idx="0">
            <a:schemeClr val="dk1"/>
          </a:fillRef>
          <a:effectRef idx="0">
            <a:schemeClr val="dk1"/>
          </a:effectRef>
          <a:fontRef idx="minor">
            <a:schemeClr val="tx1"/>
          </a:fontRef>
        </p:style>
      </p:cxnSp>
      <p:sp>
        <p:nvSpPr>
          <p:cNvPr id="11" name="Tekstfelt 10">
            <a:extLst>
              <a:ext uri="{FF2B5EF4-FFF2-40B4-BE49-F238E27FC236}">
                <a16:creationId xmlns:a16="http://schemas.microsoft.com/office/drawing/2014/main" id="{D0047D3F-7C54-4904-9857-CF3284F08303}"/>
              </a:ext>
            </a:extLst>
          </p:cNvPr>
          <p:cNvSpPr txBox="1"/>
          <p:nvPr/>
        </p:nvSpPr>
        <p:spPr>
          <a:xfrm>
            <a:off x="91440" y="1228732"/>
            <a:ext cx="3954084" cy="646331"/>
          </a:xfrm>
          <a:prstGeom prst="rect">
            <a:avLst/>
          </a:prstGeom>
          <a:noFill/>
        </p:spPr>
        <p:txBody>
          <a:bodyPr wrap="square">
            <a:spAutoFit/>
          </a:bodyPr>
          <a:lstStyle/>
          <a:p>
            <a:pPr algn="l"/>
            <a:r>
              <a:rPr lang="en-US" b="1" i="0" dirty="0">
                <a:solidFill>
                  <a:srgbClr val="292E31"/>
                </a:solidFill>
                <a:effectLst/>
                <a:latin typeface="AvenirNextMForBBG"/>
              </a:rPr>
              <a:t>IBM Beats Suit Alleging IRS Was Duped Into Signing Software Deal</a:t>
            </a:r>
          </a:p>
        </p:txBody>
      </p:sp>
      <p:sp>
        <p:nvSpPr>
          <p:cNvPr id="9" name="Tekstfelt 8">
            <a:extLst>
              <a:ext uri="{FF2B5EF4-FFF2-40B4-BE49-F238E27FC236}">
                <a16:creationId xmlns:a16="http://schemas.microsoft.com/office/drawing/2014/main" id="{B1D180DE-6BCD-437B-96ED-4928258C41E3}"/>
              </a:ext>
            </a:extLst>
          </p:cNvPr>
          <p:cNvSpPr txBox="1"/>
          <p:nvPr/>
        </p:nvSpPr>
        <p:spPr>
          <a:xfrm>
            <a:off x="91440" y="1953583"/>
            <a:ext cx="3186546" cy="1200329"/>
          </a:xfrm>
          <a:prstGeom prst="rect">
            <a:avLst/>
          </a:prstGeom>
          <a:noFill/>
        </p:spPr>
        <p:txBody>
          <a:bodyPr wrap="square" rtlCol="0">
            <a:spAutoFit/>
          </a:bodyPr>
          <a:lstStyle/>
          <a:p>
            <a:r>
              <a:rPr lang="da-DK" sz="1200" dirty="0"/>
              <a:t>Source: Blomberg Law</a:t>
            </a:r>
          </a:p>
          <a:p>
            <a:endParaRPr lang="da-DK" sz="1200" dirty="0"/>
          </a:p>
          <a:p>
            <a:r>
              <a:rPr lang="da-DK" sz="1200" dirty="0" err="1"/>
              <a:t>Article</a:t>
            </a:r>
            <a:r>
              <a:rPr lang="da-DK" sz="1200" dirty="0"/>
              <a:t>: </a:t>
            </a:r>
            <a:r>
              <a:rPr lang="da-DK" sz="1200" u="sng" dirty="0">
                <a:solidFill>
                  <a:srgbClr val="000000"/>
                </a:solidFill>
                <a:effectLst/>
                <a:latin typeface="Calibri" panose="020F0502020204030204" pitchFamily="34" charset="0"/>
                <a:ea typeface="Calibri" panose="020F0502020204030204" pitchFamily="34" charset="0"/>
                <a:hlinkClick r:id="rId3"/>
              </a:rPr>
              <a:t>https://news.bloomberglaw.com/federal-contracting/ibm-beats-suit-alleging-irs-was-duped-into-signing-software-deal</a:t>
            </a:r>
            <a:endParaRPr lang="da-DK" sz="1200" dirty="0"/>
          </a:p>
        </p:txBody>
      </p:sp>
    </p:spTree>
    <p:extLst>
      <p:ext uri="{BB962C8B-B14F-4D97-AF65-F5344CB8AC3E}">
        <p14:creationId xmlns:p14="http://schemas.microsoft.com/office/powerpoint/2010/main" val="405077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US" dirty="0"/>
              <a:t>IT</a:t>
            </a:r>
            <a:r>
              <a:rPr lang="en-US" sz="1600" dirty="0">
                <a:solidFill>
                  <a:schemeClr val="bg1"/>
                </a:solidFill>
              </a:rPr>
              <a:t> Asset Management introduction</a:t>
            </a:r>
          </a:p>
          <a:p>
            <a:endParaRPr lang="en-US" dirty="0"/>
          </a:p>
        </p:txBody>
      </p:sp>
      <p:sp>
        <p:nvSpPr>
          <p:cNvPr id="3" name="Pladsholder til tekst 2"/>
          <p:cNvSpPr>
            <a:spLocks noGrp="1"/>
          </p:cNvSpPr>
          <p:nvPr>
            <p:ph type="body" sz="quarter" idx="11"/>
          </p:nvPr>
        </p:nvSpPr>
        <p:spPr/>
        <p:txBody>
          <a:bodyPr/>
          <a:lstStyle/>
          <a:p>
            <a:r>
              <a:rPr lang="da-DK" dirty="0"/>
              <a:t>ITAM definition</a:t>
            </a:r>
            <a:endParaRPr lang="en-US" dirty="0">
              <a:solidFill>
                <a:schemeClr val="bg1"/>
              </a:solidFill>
            </a:endParaRPr>
          </a:p>
        </p:txBody>
      </p:sp>
      <p:sp>
        <p:nvSpPr>
          <p:cNvPr id="4" name="Pladsholder til tekst 3"/>
          <p:cNvSpPr>
            <a:spLocks noGrp="1"/>
          </p:cNvSpPr>
          <p:nvPr>
            <p:ph type="body" sz="quarter" idx="12"/>
          </p:nvPr>
        </p:nvSpPr>
        <p:spPr>
          <a:xfrm>
            <a:off x="367331" y="456421"/>
            <a:ext cx="8543913" cy="5648325"/>
          </a:xfrm>
        </p:spPr>
        <p:txBody>
          <a:bodyPr/>
          <a:lstStyle/>
          <a:p>
            <a:pPr lvl="1">
              <a:spcBef>
                <a:spcPct val="0"/>
              </a:spcBef>
            </a:pPr>
            <a:endParaRPr lang="en-US" altLang="da-DK" sz="2400" dirty="0">
              <a:cs typeface="Calibri" pitchFamily="34" charset="0"/>
            </a:endParaRPr>
          </a:p>
          <a:p>
            <a:pPr lvl="1">
              <a:spcBef>
                <a:spcPct val="0"/>
              </a:spcBef>
            </a:pPr>
            <a:r>
              <a:rPr lang="en-US" altLang="da-DK" sz="2800" b="1" dirty="0">
                <a:cs typeface="Calibri" pitchFamily="34" charset="0"/>
              </a:rPr>
              <a:t>What is IT Asset Management? </a:t>
            </a:r>
          </a:p>
          <a:p>
            <a:pPr lvl="1">
              <a:spcBef>
                <a:spcPct val="0"/>
              </a:spcBef>
            </a:pPr>
            <a:endParaRPr lang="da-DK" sz="1800" b="1" dirty="0">
              <a:solidFill>
                <a:schemeClr val="tx1"/>
              </a:solidFill>
            </a:endParaRPr>
          </a:p>
          <a:p>
            <a:pPr lvl="2">
              <a:buFont typeface="Wingdings" pitchFamily="2" charset="2"/>
              <a:buChar char="§"/>
            </a:pPr>
            <a:r>
              <a:rPr lang="en-GB" sz="1800" dirty="0"/>
              <a:t>”ITAM”, ”Information Technology Asset Management”</a:t>
            </a:r>
            <a:endParaRPr lang="en-GB" sz="1800" b="1" dirty="0"/>
          </a:p>
          <a:p>
            <a:pPr lvl="2">
              <a:buFont typeface="Wingdings" pitchFamily="2" charset="2"/>
              <a:buChar char="§"/>
            </a:pPr>
            <a:r>
              <a:rPr lang="en-GB" sz="1800" b="1" dirty="0"/>
              <a:t>IT assets </a:t>
            </a:r>
            <a:r>
              <a:rPr lang="en-GB" sz="1800" dirty="0"/>
              <a:t>are all aspects of Technologies (software; hardware; People; information; Contracts; Services) used in a business</a:t>
            </a:r>
          </a:p>
          <a:p>
            <a:pPr lvl="2">
              <a:buFont typeface="Wingdings" pitchFamily="2" charset="2"/>
              <a:buChar char="§"/>
            </a:pPr>
            <a:r>
              <a:rPr lang="en-GB" sz="1800" b="1" dirty="0"/>
              <a:t>ITAM </a:t>
            </a:r>
            <a:r>
              <a:rPr lang="en-GB" sz="1800" dirty="0"/>
              <a:t>is a set of business practices </a:t>
            </a:r>
            <a:r>
              <a:rPr lang="en-GB" sz="1800" kern="1200" dirty="0"/>
              <a:t>aligning financial, contractual and inventory areas to support the strategic decisions for the IT environment. Focus areas are:</a:t>
            </a:r>
          </a:p>
          <a:p>
            <a:pPr lvl="3">
              <a:lnSpc>
                <a:spcPct val="150000"/>
              </a:lnSpc>
              <a:buFont typeface="Wingdings" panose="05000000000000000000" pitchFamily="2" charset="2"/>
              <a:buChar char="§"/>
            </a:pPr>
            <a:r>
              <a:rPr lang="en-GB" sz="1800" dirty="0"/>
              <a:t>Financial management of IT assets</a:t>
            </a:r>
          </a:p>
          <a:p>
            <a:pPr lvl="3">
              <a:lnSpc>
                <a:spcPct val="150000"/>
              </a:lnSpc>
              <a:buFont typeface="Wingdings" panose="05000000000000000000" pitchFamily="2" charset="2"/>
              <a:buChar char="§"/>
            </a:pPr>
            <a:r>
              <a:rPr lang="en-GB" sz="1800" dirty="0"/>
              <a:t>Improved efficiency of current resources</a:t>
            </a:r>
          </a:p>
          <a:p>
            <a:pPr lvl="3">
              <a:lnSpc>
                <a:spcPct val="150000"/>
              </a:lnSpc>
              <a:buFont typeface="Wingdings" panose="05000000000000000000" pitchFamily="2" charset="2"/>
              <a:buChar char="§"/>
            </a:pPr>
            <a:r>
              <a:rPr lang="en-GB" sz="1800" dirty="0"/>
              <a:t>Risk reduction and security</a:t>
            </a:r>
          </a:p>
          <a:p>
            <a:pPr lvl="3">
              <a:lnSpc>
                <a:spcPct val="150000"/>
              </a:lnSpc>
              <a:buFont typeface="Wingdings" panose="05000000000000000000" pitchFamily="2" charset="2"/>
              <a:buChar char="§"/>
            </a:pPr>
            <a:r>
              <a:rPr lang="en-GB" sz="1800" dirty="0"/>
              <a:t>Compliance</a:t>
            </a:r>
          </a:p>
          <a:p>
            <a:pPr lvl="3">
              <a:lnSpc>
                <a:spcPct val="150000"/>
              </a:lnSpc>
              <a:buFont typeface="Wingdings" panose="05000000000000000000" pitchFamily="2" charset="2"/>
              <a:buChar char="§"/>
            </a:pPr>
            <a:r>
              <a:rPr lang="en-GB" sz="1800" dirty="0"/>
              <a:t>Increased company-wide understanding of the IT business value and strategy </a:t>
            </a:r>
          </a:p>
          <a:p>
            <a:pPr lvl="2">
              <a:lnSpc>
                <a:spcPct val="150000"/>
              </a:lnSpc>
              <a:buFont typeface="Arial" charset="0"/>
              <a:buChar char="•"/>
            </a:pPr>
            <a:endParaRPr lang="da-DK" sz="2000" dirty="0"/>
          </a:p>
          <a:p>
            <a:pPr lvl="2">
              <a:buFont typeface="Arial" charset="0"/>
              <a:buChar char="•"/>
            </a:pPr>
            <a:endParaRPr lang="en-US" altLang="da-DK" sz="2000" dirty="0">
              <a:cs typeface="Calibri" pitchFamily="34" charset="0"/>
            </a:endParaRPr>
          </a:p>
          <a:p>
            <a:endParaRPr lang="da-DK" dirty="0"/>
          </a:p>
        </p:txBody>
      </p:sp>
    </p:spTree>
    <p:extLst>
      <p:ext uri="{BB962C8B-B14F-4D97-AF65-F5344CB8AC3E}">
        <p14:creationId xmlns:p14="http://schemas.microsoft.com/office/powerpoint/2010/main" val="26259263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Case story</a:t>
            </a:r>
          </a:p>
        </p:txBody>
      </p:sp>
      <p:sp>
        <p:nvSpPr>
          <p:cNvPr id="7" name="Tekstfelt 6"/>
          <p:cNvSpPr txBox="1"/>
          <p:nvPr/>
        </p:nvSpPr>
        <p:spPr>
          <a:xfrm>
            <a:off x="4493623" y="1293223"/>
            <a:ext cx="4219303" cy="4781006"/>
          </a:xfrm>
          <a:prstGeom prst="rect">
            <a:avLst/>
          </a:prstGeom>
          <a:noFill/>
        </p:spPr>
        <p:txBody>
          <a:bodyPr wrap="square" rtlCol="0">
            <a:spAutoFit/>
          </a:bodyPr>
          <a:lstStyle/>
          <a:p>
            <a:endParaRPr lang="da-DK" dirty="0"/>
          </a:p>
        </p:txBody>
      </p:sp>
      <p:sp>
        <p:nvSpPr>
          <p:cNvPr id="8" name="Tekstfelt 7"/>
          <p:cNvSpPr txBox="1"/>
          <p:nvPr/>
        </p:nvSpPr>
        <p:spPr>
          <a:xfrm>
            <a:off x="4590875" y="670519"/>
            <a:ext cx="4461685" cy="6247864"/>
          </a:xfrm>
          <a:prstGeom prst="rect">
            <a:avLst/>
          </a:prstGeom>
          <a:noFill/>
        </p:spPr>
        <p:txBody>
          <a:bodyPr wrap="square" rtlCol="0">
            <a:spAutoFit/>
          </a:bodyPr>
          <a:lstStyle/>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The High Court in London has ruled in favor of SAP and against Diageo in an indirect licensing case concerning the use of mySAP enterprise resource planning (ERP) software on a Salesforce platform</a:t>
            </a:r>
            <a:endParaRPr lang="en-GB" sz="1600" dirty="0">
              <a:solidFill>
                <a:srgbClr val="002060"/>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the drinks company and SAP had begun their software license and maintenance agreement in 2004, and came into dispute after Diageo deployed two new third-party systems in 2012.</a:t>
            </a:r>
            <a:endParaRPr lang="en-GB" sz="1600" dirty="0">
              <a:solidFill>
                <a:srgbClr val="002060"/>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SAP maintained that Diageo’s customer IT platforms, though based on Salesforce technology, connected back into mySAP ERP software and, accordingly, all Diageo’s ultimate customers (5,800 individuals) needed to be licensed as “named users”. </a:t>
            </a:r>
          </a:p>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SAP brought its claim against Diageo in October 2015, seeking £54,503,578 in license fees, in addition to £3,955,954 in interest, fees for back support and maintenance, and an injunction.</a:t>
            </a:r>
            <a:endParaRPr lang="en-GB" sz="1600" dirty="0">
              <a:solidFill>
                <a:srgbClr val="002060"/>
              </a:solidFill>
              <a:latin typeface="Calibri" panose="020F0502020204030204" pitchFamily="34" charset="0"/>
            </a:endParaRPr>
          </a:p>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The court reject Diageo’s submission that SAP PI is a ‘gatekeeper’ license for gaining access to the SAP suite of applications and database.</a:t>
            </a:r>
          </a:p>
          <a:p>
            <a:pPr marL="342900" indent="-342900">
              <a:buClr>
                <a:srgbClr val="002060"/>
              </a:buClr>
              <a:buSzPct val="100000"/>
              <a:buFont typeface="Arial" panose="020B0604020202020204" pitchFamily="34" charset="0"/>
              <a:buChar char="•"/>
              <a:defRPr/>
            </a:pPr>
            <a:r>
              <a:rPr lang="en-US" sz="1600" dirty="0">
                <a:solidFill>
                  <a:srgbClr val="002060"/>
                </a:solidFill>
                <a:latin typeface="Calibri" panose="020F0502020204030204" pitchFamily="34" charset="0"/>
              </a:rPr>
              <a:t>Only named users are authorized to use or access the mySAP ERP software directly or indirectly. </a:t>
            </a:r>
          </a:p>
        </p:txBody>
      </p:sp>
      <p:cxnSp>
        <p:nvCxnSpPr>
          <p:cNvPr id="10" name="Lige forbindelse 9"/>
          <p:cNvCxnSpPr/>
          <p:nvPr/>
        </p:nvCxnSpPr>
        <p:spPr>
          <a:xfrm>
            <a:off x="4493623" y="984720"/>
            <a:ext cx="0" cy="5416080"/>
          </a:xfrm>
          <a:prstGeom prst="line">
            <a:avLst/>
          </a:prstGeom>
        </p:spPr>
        <p:style>
          <a:lnRef idx="1">
            <a:schemeClr val="dk1"/>
          </a:lnRef>
          <a:fillRef idx="0">
            <a:schemeClr val="dk1"/>
          </a:fillRef>
          <a:effectRef idx="0">
            <a:schemeClr val="dk1"/>
          </a:effectRef>
          <a:fontRef idx="minor">
            <a:schemeClr val="tx1"/>
          </a:fontRef>
        </p:style>
      </p:cxnSp>
      <p:sp>
        <p:nvSpPr>
          <p:cNvPr id="9" name="Tekstfelt 8">
            <a:extLst>
              <a:ext uri="{FF2B5EF4-FFF2-40B4-BE49-F238E27FC236}">
                <a16:creationId xmlns:a16="http://schemas.microsoft.com/office/drawing/2014/main" id="{CF9377C0-F324-47D4-A8D1-B476C6DD9C5D}"/>
              </a:ext>
            </a:extLst>
          </p:cNvPr>
          <p:cNvSpPr txBox="1"/>
          <p:nvPr/>
        </p:nvSpPr>
        <p:spPr>
          <a:xfrm>
            <a:off x="232063" y="1005110"/>
            <a:ext cx="4592782" cy="646331"/>
          </a:xfrm>
          <a:prstGeom prst="rect">
            <a:avLst/>
          </a:prstGeom>
          <a:noFill/>
        </p:spPr>
        <p:txBody>
          <a:bodyPr wrap="square">
            <a:spAutoFit/>
          </a:bodyPr>
          <a:lstStyle/>
          <a:p>
            <a:pPr algn="l"/>
            <a:r>
              <a:rPr lang="en-US" b="1" i="0" dirty="0">
                <a:solidFill>
                  <a:srgbClr val="323232"/>
                </a:solidFill>
                <a:effectLst/>
                <a:latin typeface="Arial" panose="020B0604020202020204" pitchFamily="34" charset="0"/>
              </a:rPr>
              <a:t>High Court rules for SAP, against Diageo in indirect licensing case</a:t>
            </a:r>
          </a:p>
        </p:txBody>
      </p:sp>
      <p:sp>
        <p:nvSpPr>
          <p:cNvPr id="11" name="Tekstfelt 10">
            <a:extLst>
              <a:ext uri="{FF2B5EF4-FFF2-40B4-BE49-F238E27FC236}">
                <a16:creationId xmlns:a16="http://schemas.microsoft.com/office/drawing/2014/main" id="{94663383-0E63-4DFE-8CAC-23564C274D28}"/>
              </a:ext>
            </a:extLst>
          </p:cNvPr>
          <p:cNvSpPr txBox="1"/>
          <p:nvPr/>
        </p:nvSpPr>
        <p:spPr>
          <a:xfrm>
            <a:off x="232063" y="1799968"/>
            <a:ext cx="4592782" cy="830997"/>
          </a:xfrm>
          <a:prstGeom prst="rect">
            <a:avLst/>
          </a:prstGeom>
          <a:noFill/>
        </p:spPr>
        <p:txBody>
          <a:bodyPr wrap="square">
            <a:spAutoFit/>
          </a:bodyPr>
          <a:lstStyle/>
          <a:p>
            <a:r>
              <a:rPr lang="da-DK" sz="1200" dirty="0"/>
              <a:t>Source: </a:t>
            </a:r>
            <a:r>
              <a:rPr lang="da-DK" sz="1200" dirty="0" err="1"/>
              <a:t>Computerworld</a:t>
            </a:r>
            <a:r>
              <a:rPr lang="da-DK" sz="1200" dirty="0"/>
              <a:t> </a:t>
            </a:r>
            <a:r>
              <a:rPr lang="da-DK" sz="1200" dirty="0" err="1"/>
              <a:t>Weekly</a:t>
            </a:r>
            <a:endParaRPr lang="da-DK" sz="1200" dirty="0"/>
          </a:p>
          <a:p>
            <a:endParaRPr lang="da-DK" sz="1200" dirty="0"/>
          </a:p>
          <a:p>
            <a:r>
              <a:rPr lang="da-DK" sz="1200" dirty="0" err="1"/>
              <a:t>Article</a:t>
            </a:r>
            <a:r>
              <a:rPr lang="da-DK" sz="1200" dirty="0"/>
              <a:t>: </a:t>
            </a:r>
            <a:r>
              <a:rPr lang="da-DK" sz="1200" u="sng" dirty="0">
                <a:solidFill>
                  <a:srgbClr val="000000"/>
                </a:solidFill>
                <a:effectLst/>
                <a:latin typeface="Calibri" panose="020F0502020204030204" pitchFamily="34" charset="0"/>
                <a:ea typeface="Calibri" panose="020F0502020204030204" pitchFamily="34" charset="0"/>
                <a:hlinkClick r:id="rId3"/>
              </a:rPr>
              <a:t>https://www.computerweekly.com/news/450413224/High-Court-rules-for-SAP-against-Diageo-in-indirect-licensing-case</a:t>
            </a:r>
            <a:endParaRPr lang="da-DK" sz="1200" dirty="0"/>
          </a:p>
        </p:txBody>
      </p:sp>
    </p:spTree>
    <p:extLst>
      <p:ext uri="{BB962C8B-B14F-4D97-AF65-F5344CB8AC3E}">
        <p14:creationId xmlns:p14="http://schemas.microsoft.com/office/powerpoint/2010/main" val="7593318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2"/>
          </p:nvPr>
        </p:nvSpPr>
        <p:spPr>
          <a:xfrm>
            <a:off x="0" y="2331769"/>
            <a:ext cx="9143999" cy="784202"/>
          </a:xfrm>
        </p:spPr>
        <p:txBody>
          <a:bodyPr/>
          <a:lstStyle/>
          <a:p>
            <a:pPr algn="ctr"/>
            <a:r>
              <a:rPr lang="en-GB" sz="4000" dirty="0"/>
              <a:t>Software Asset Management Processes</a:t>
            </a:r>
          </a:p>
        </p:txBody>
      </p:sp>
    </p:spTree>
    <p:extLst>
      <p:ext uri="{BB962C8B-B14F-4D97-AF65-F5344CB8AC3E}">
        <p14:creationId xmlns:p14="http://schemas.microsoft.com/office/powerpoint/2010/main" val="39127249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The stakeholders in the ECO system</a:t>
            </a:r>
          </a:p>
        </p:txBody>
      </p:sp>
      <p:grpSp>
        <p:nvGrpSpPr>
          <p:cNvPr id="4" name="Gruppe 45"/>
          <p:cNvGrpSpPr/>
          <p:nvPr/>
        </p:nvGrpSpPr>
        <p:grpSpPr>
          <a:xfrm>
            <a:off x="2407752" y="1871616"/>
            <a:ext cx="6019742" cy="4041815"/>
            <a:chOff x="1161664" y="1499064"/>
            <a:chExt cx="5689356" cy="3717017"/>
          </a:xfrm>
        </p:grpSpPr>
        <p:sp>
          <p:nvSpPr>
            <p:cNvPr id="26" name="Afrundet rektangel 25"/>
            <p:cNvSpPr/>
            <p:nvPr/>
          </p:nvSpPr>
          <p:spPr>
            <a:xfrm>
              <a:off x="1558488" y="1499064"/>
              <a:ext cx="5190708" cy="332266"/>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Corporate</a:t>
              </a:r>
            </a:p>
          </p:txBody>
        </p:sp>
        <p:sp>
          <p:nvSpPr>
            <p:cNvPr id="27" name="Ellipse 26"/>
            <p:cNvSpPr/>
            <p:nvPr/>
          </p:nvSpPr>
          <p:spPr>
            <a:xfrm>
              <a:off x="1481650" y="2994944"/>
              <a:ext cx="1338856" cy="649301"/>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Purchase</a:t>
              </a:r>
            </a:p>
          </p:txBody>
        </p:sp>
        <p:sp>
          <p:nvSpPr>
            <p:cNvPr id="28" name="Ellipse 27"/>
            <p:cNvSpPr/>
            <p:nvPr/>
          </p:nvSpPr>
          <p:spPr>
            <a:xfrm>
              <a:off x="2903284" y="2979295"/>
              <a:ext cx="1128174"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Finance</a:t>
              </a:r>
            </a:p>
          </p:txBody>
        </p:sp>
        <p:sp>
          <p:nvSpPr>
            <p:cNvPr id="29" name="Ellipse 28"/>
            <p:cNvSpPr/>
            <p:nvPr/>
          </p:nvSpPr>
          <p:spPr>
            <a:xfrm>
              <a:off x="4272239" y="2994944"/>
              <a:ext cx="1334023" cy="685800"/>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Legal</a:t>
              </a:r>
            </a:p>
          </p:txBody>
        </p:sp>
        <p:sp>
          <p:nvSpPr>
            <p:cNvPr id="32" name="Afrundet rektangel 31"/>
            <p:cNvSpPr/>
            <p:nvPr/>
          </p:nvSpPr>
          <p:spPr>
            <a:xfrm>
              <a:off x="1782761" y="4606481"/>
              <a:ext cx="5068259" cy="609600"/>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IT department/service </a:t>
              </a:r>
            </a:p>
          </p:txBody>
        </p:sp>
        <p:sp>
          <p:nvSpPr>
            <p:cNvPr id="34" name="Opad-nedadgående pil 33"/>
            <p:cNvSpPr/>
            <p:nvPr/>
          </p:nvSpPr>
          <p:spPr>
            <a:xfrm>
              <a:off x="3490119" y="3792888"/>
              <a:ext cx="46037" cy="6858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5" name="Opad-nedadgående pil 34"/>
            <p:cNvSpPr/>
            <p:nvPr/>
          </p:nvSpPr>
          <p:spPr>
            <a:xfrm>
              <a:off x="4896041" y="3776430"/>
              <a:ext cx="43210" cy="68263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8" name="Opad-nedadgående pil 37"/>
            <p:cNvSpPr/>
            <p:nvPr/>
          </p:nvSpPr>
          <p:spPr>
            <a:xfrm>
              <a:off x="4854712" y="2572996"/>
              <a:ext cx="46037" cy="342900"/>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cxnSp>
          <p:nvCxnSpPr>
            <p:cNvPr id="42" name="Vinklet forbindelse 41"/>
            <p:cNvCxnSpPr/>
            <p:nvPr/>
          </p:nvCxnSpPr>
          <p:spPr>
            <a:xfrm rot="16200000" flipV="1">
              <a:off x="-114115" y="3580162"/>
              <a:ext cx="2655888" cy="6351"/>
            </a:xfrm>
            <a:prstGeom prst="bentConnector3">
              <a:avLst>
                <a:gd name="adj1" fmla="val 50000"/>
              </a:avLst>
            </a:prstGeom>
            <a:ln w="76200" cmpd="sng">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42"/>
            <p:cNvSpPr txBox="1">
              <a:spLocks noChangeArrowheads="1"/>
            </p:cNvSpPr>
            <p:nvPr/>
          </p:nvSpPr>
          <p:spPr bwMode="auto">
            <a:xfrm rot="16200000">
              <a:off x="-111605" y="2989736"/>
              <a:ext cx="2895600" cy="3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A6A6A6"/>
                  </a:solidFill>
                  <a:latin typeface="Calibri" pitchFamily="34" charset="0"/>
                  <a:cs typeface="Arial" charset="0"/>
                </a:defRPr>
              </a:lvl1pPr>
              <a:lvl2pPr marL="742950" indent="-285750" eaLnBrk="0" hangingPunct="0">
                <a:spcBef>
                  <a:spcPct val="20000"/>
                </a:spcBef>
                <a:buFont typeface="Arial" charset="0"/>
                <a:buChar char="–"/>
                <a:defRPr sz="2800">
                  <a:solidFill>
                    <a:srgbClr val="A6A6A6"/>
                  </a:solidFill>
                  <a:latin typeface="Calibri" pitchFamily="34" charset="0"/>
                  <a:cs typeface="Arial" charset="0"/>
                </a:defRPr>
              </a:lvl2pPr>
              <a:lvl3pPr marL="1143000" indent="-228600" eaLnBrk="0" hangingPunct="0">
                <a:spcBef>
                  <a:spcPct val="20000"/>
                </a:spcBef>
                <a:buFont typeface="Arial" charset="0"/>
                <a:buChar char="•"/>
                <a:defRPr sz="2400">
                  <a:solidFill>
                    <a:srgbClr val="A6A6A6"/>
                  </a:solidFill>
                  <a:latin typeface="Calibri" pitchFamily="34" charset="0"/>
                  <a:cs typeface="Arial" charset="0"/>
                </a:defRPr>
              </a:lvl3pPr>
              <a:lvl4pPr marL="1600200" indent="-228600" eaLnBrk="0" hangingPunct="0">
                <a:spcBef>
                  <a:spcPct val="20000"/>
                </a:spcBef>
                <a:buFont typeface="Arial" charset="0"/>
                <a:buChar char="–"/>
                <a:defRPr sz="2000">
                  <a:solidFill>
                    <a:srgbClr val="A6A6A6"/>
                  </a:solidFill>
                  <a:latin typeface="Calibri" pitchFamily="34" charset="0"/>
                  <a:cs typeface="Arial" charset="0"/>
                </a:defRPr>
              </a:lvl4pPr>
              <a:lvl5pPr marL="2057400" indent="-228600" eaLnBrk="0" hangingPunct="0">
                <a:spcBef>
                  <a:spcPct val="20000"/>
                </a:spcBef>
                <a:buFont typeface="Arial" charset="0"/>
                <a:buChar char="»"/>
                <a:defRPr sz="2000">
                  <a:solidFill>
                    <a:srgbClr val="A6A6A6"/>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sz="2000">
                  <a:solidFill>
                    <a:srgbClr val="A6A6A6"/>
                  </a:solidFill>
                  <a:latin typeface="Calibri" pitchFamily="34" charset="0"/>
                  <a:cs typeface="Arial" charset="0"/>
                </a:defRPr>
              </a:lvl9pPr>
            </a:lstStyle>
            <a:p>
              <a:pPr eaLnBrk="1" hangingPunct="1">
                <a:spcBef>
                  <a:spcPct val="0"/>
                </a:spcBef>
                <a:buFontTx/>
                <a:buNone/>
              </a:pPr>
              <a:r>
                <a:rPr lang="en-GB" altLang="da-DK" sz="1800" dirty="0">
                  <a:solidFill>
                    <a:srgbClr val="15143D"/>
                  </a:solidFill>
                </a:rPr>
                <a:t>Corporate governance</a:t>
              </a:r>
            </a:p>
          </p:txBody>
        </p:sp>
      </p:grpSp>
      <p:sp>
        <p:nvSpPr>
          <p:cNvPr id="46" name="Ellipse 45"/>
          <p:cNvSpPr/>
          <p:nvPr/>
        </p:nvSpPr>
        <p:spPr>
          <a:xfrm>
            <a:off x="7167345" y="3436006"/>
            <a:ext cx="1411491" cy="745726"/>
          </a:xfrm>
          <a:prstGeom prst="ellipse">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End-users</a:t>
            </a:r>
          </a:p>
        </p:txBody>
      </p:sp>
      <p:sp>
        <p:nvSpPr>
          <p:cNvPr id="47" name="Opad-nedadgående pil 46"/>
          <p:cNvSpPr/>
          <p:nvPr/>
        </p:nvSpPr>
        <p:spPr>
          <a:xfrm>
            <a:off x="7873091" y="4253229"/>
            <a:ext cx="45719" cy="742289"/>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8" name="Opad-nedadgående pil 67"/>
          <p:cNvSpPr/>
          <p:nvPr/>
        </p:nvSpPr>
        <p:spPr>
          <a:xfrm>
            <a:off x="7831457" y="2956990"/>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69" name="Opad-nedadgående pil 68"/>
          <p:cNvSpPr/>
          <p:nvPr/>
        </p:nvSpPr>
        <p:spPr>
          <a:xfrm flipH="1">
            <a:off x="3411303" y="2946808"/>
            <a:ext cx="45719"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0" name="Opad-nedadgående pil 69"/>
          <p:cNvSpPr/>
          <p:nvPr/>
        </p:nvSpPr>
        <p:spPr>
          <a:xfrm>
            <a:off x="3432667" y="4275391"/>
            <a:ext cx="48710" cy="74572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71" name="Afrundet rektangel 70"/>
          <p:cNvSpPr/>
          <p:nvPr/>
        </p:nvSpPr>
        <p:spPr>
          <a:xfrm>
            <a:off x="307867" y="1920572"/>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Customers</a:t>
            </a:r>
          </a:p>
        </p:txBody>
      </p:sp>
      <p:sp>
        <p:nvSpPr>
          <p:cNvPr id="72" name="Afrundet rektangel 71"/>
          <p:cNvSpPr/>
          <p:nvPr/>
        </p:nvSpPr>
        <p:spPr>
          <a:xfrm>
            <a:off x="316755" y="2741966"/>
            <a:ext cx="1269231"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Partners</a:t>
            </a:r>
          </a:p>
        </p:txBody>
      </p:sp>
      <p:sp>
        <p:nvSpPr>
          <p:cNvPr id="73" name="Afrundet rektangel 72"/>
          <p:cNvSpPr/>
          <p:nvPr/>
        </p:nvSpPr>
        <p:spPr>
          <a:xfrm>
            <a:off x="307867" y="3562535"/>
            <a:ext cx="127572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Vendors/</a:t>
            </a:r>
          </a:p>
          <a:p>
            <a:pPr algn="ctr">
              <a:defRPr/>
            </a:pPr>
            <a:r>
              <a:rPr lang="en-GB" sz="1600" dirty="0">
                <a:solidFill>
                  <a:srgbClr val="15143D"/>
                </a:solidFill>
                <a:latin typeface="Calibri" panose="020F0502020204030204" pitchFamily="34" charset="0"/>
              </a:rPr>
              <a:t>resellers</a:t>
            </a:r>
          </a:p>
        </p:txBody>
      </p:sp>
      <p:sp>
        <p:nvSpPr>
          <p:cNvPr id="74" name="Afrundet rektangel 73"/>
          <p:cNvSpPr/>
          <p:nvPr/>
        </p:nvSpPr>
        <p:spPr>
          <a:xfrm>
            <a:off x="320027" y="4382162"/>
            <a:ext cx="126356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Distributors</a:t>
            </a:r>
          </a:p>
        </p:txBody>
      </p:sp>
      <p:sp>
        <p:nvSpPr>
          <p:cNvPr id="75" name="Afrundet rektangel 74"/>
          <p:cNvSpPr/>
          <p:nvPr/>
        </p:nvSpPr>
        <p:spPr>
          <a:xfrm>
            <a:off x="302377" y="5205323"/>
            <a:ext cx="1281213" cy="662868"/>
          </a:xfrm>
          <a:prstGeom prst="round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5143D"/>
                </a:solidFill>
                <a:latin typeface="Calibri" panose="020F0502020204030204" pitchFamily="34" charset="0"/>
              </a:rPr>
              <a:t>Publishers</a:t>
            </a:r>
          </a:p>
        </p:txBody>
      </p:sp>
      <p:cxnSp>
        <p:nvCxnSpPr>
          <p:cNvPr id="11" name="Lige forbindelse 10"/>
          <p:cNvCxnSpPr/>
          <p:nvPr/>
        </p:nvCxnSpPr>
        <p:spPr>
          <a:xfrm>
            <a:off x="1972448" y="2088277"/>
            <a:ext cx="50991" cy="39283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1972448" y="1731943"/>
            <a:ext cx="6876789" cy="229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220319" y="1068840"/>
            <a:ext cx="3834656" cy="923330"/>
          </a:xfrm>
          <a:prstGeom prst="rect">
            <a:avLst/>
          </a:prstGeom>
          <a:noFill/>
        </p:spPr>
        <p:txBody>
          <a:bodyPr wrap="square" rtlCol="0">
            <a:spAutoFit/>
          </a:bodyPr>
          <a:lstStyle/>
          <a:p>
            <a:r>
              <a:rPr lang="en-GB" dirty="0">
                <a:solidFill>
                  <a:srgbClr val="15143D"/>
                </a:solidFill>
                <a:latin typeface="Calibri" panose="020F0502020204030204" pitchFamily="34" charset="0"/>
              </a:rPr>
              <a:t>ITAM (and SAM) </a:t>
            </a:r>
          </a:p>
          <a:p>
            <a:r>
              <a:rPr lang="en-GB" dirty="0">
                <a:solidFill>
                  <a:srgbClr val="15143D"/>
                </a:solidFill>
                <a:latin typeface="Calibri" panose="020F0502020204030204" pitchFamily="34" charset="0"/>
              </a:rPr>
              <a:t>ECO system</a:t>
            </a:r>
          </a:p>
          <a:p>
            <a:endParaRPr lang="en-GB" dirty="0">
              <a:solidFill>
                <a:srgbClr val="15143D"/>
              </a:solidFill>
              <a:latin typeface="Calibri" panose="020F0502020204030204" pitchFamily="34" charset="0"/>
            </a:endParaRPr>
          </a:p>
        </p:txBody>
      </p:sp>
      <p:sp>
        <p:nvSpPr>
          <p:cNvPr id="76" name="Afrundet rektangel 75"/>
          <p:cNvSpPr/>
          <p:nvPr/>
        </p:nvSpPr>
        <p:spPr>
          <a:xfrm>
            <a:off x="2875631" y="1043255"/>
            <a:ext cx="5492137" cy="55463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rgbClr val="15143D"/>
                </a:solidFill>
                <a:latin typeface="Calibri" panose="020F0502020204030204" pitchFamily="34" charset="0"/>
              </a:rPr>
              <a:t>Society, control and legislation</a:t>
            </a:r>
          </a:p>
        </p:txBody>
      </p:sp>
      <p:sp>
        <p:nvSpPr>
          <p:cNvPr id="77" name="Opad-nedadgående pil 76"/>
          <p:cNvSpPr/>
          <p:nvPr/>
        </p:nvSpPr>
        <p:spPr>
          <a:xfrm>
            <a:off x="4830178" y="2956990"/>
            <a:ext cx="48710" cy="372863"/>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
        <p:nvSpPr>
          <p:cNvPr id="30" name="Afrundet rektangel 29"/>
          <p:cNvSpPr/>
          <p:nvPr/>
        </p:nvSpPr>
        <p:spPr>
          <a:xfrm>
            <a:off x="3351620" y="2501423"/>
            <a:ext cx="4540157" cy="323441"/>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5143D"/>
                </a:solidFill>
                <a:latin typeface="Calibri" panose="020F0502020204030204" pitchFamily="34" charset="0"/>
              </a:rPr>
              <a:t>Management</a:t>
            </a:r>
          </a:p>
        </p:txBody>
      </p:sp>
      <p:sp>
        <p:nvSpPr>
          <p:cNvPr id="31" name="Opad-nedadgående pil 30"/>
          <p:cNvSpPr/>
          <p:nvPr/>
        </p:nvSpPr>
        <p:spPr>
          <a:xfrm flipH="1">
            <a:off x="5582047" y="2245446"/>
            <a:ext cx="45719" cy="199786"/>
          </a:xfrm>
          <a:prstGeom prst="upDownArrow">
            <a:avLst/>
          </a:prstGeom>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15143D"/>
              </a:solidFill>
              <a:latin typeface="Calibri" panose="020F0502020204030204" pitchFamily="34" charset="0"/>
            </a:endParaRPr>
          </a:p>
        </p:txBody>
      </p:sp>
    </p:spTree>
    <p:extLst>
      <p:ext uri="{BB962C8B-B14F-4D97-AF65-F5344CB8AC3E}">
        <p14:creationId xmlns:p14="http://schemas.microsoft.com/office/powerpoint/2010/main" val="42291823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a:xfrm>
            <a:off x="1434516" y="322277"/>
            <a:ext cx="6699833" cy="268288"/>
          </a:xfrm>
        </p:spPr>
        <p:txBody>
          <a:bodyPr/>
          <a:lstStyle/>
          <a:p>
            <a:r>
              <a:rPr lang="en-GB" altLang="da-DK" dirty="0"/>
              <a:t>Roles and responsibilities</a:t>
            </a:r>
            <a:endParaRPr lang="en-GB" dirty="0"/>
          </a:p>
        </p:txBody>
      </p:sp>
      <p:sp>
        <p:nvSpPr>
          <p:cNvPr id="4" name="Tekstfelt 3"/>
          <p:cNvSpPr txBox="1"/>
          <p:nvPr/>
        </p:nvSpPr>
        <p:spPr>
          <a:xfrm>
            <a:off x="470262" y="1267096"/>
            <a:ext cx="7432766" cy="2739211"/>
          </a:xfrm>
          <a:prstGeom prst="rect">
            <a:avLst/>
          </a:prstGeom>
          <a:noFill/>
        </p:spPr>
        <p:txBody>
          <a:bodyPr wrap="square" rtlCol="0">
            <a:spAutoFit/>
          </a:bodyPr>
          <a:lstStyle/>
          <a:p>
            <a:r>
              <a:rPr lang="en-GB" sz="2400" b="1" dirty="0">
                <a:solidFill>
                  <a:srgbClr val="15143D"/>
                </a:solidFill>
                <a:latin typeface="Calibri" panose="020F0502020204030204" pitchFamily="34" charset="0"/>
              </a:rPr>
              <a:t>A successful SAM programme traverses the organisation and requires: </a:t>
            </a:r>
          </a:p>
          <a:p>
            <a:endParaRPr lang="en-GB" sz="2400" b="1" dirty="0">
              <a:solidFill>
                <a:srgbClr val="15143D"/>
              </a:solidFill>
              <a:latin typeface="Calibri" panose="020F0502020204030204" pitchFamily="34" charset="0"/>
            </a:endParaRPr>
          </a:p>
          <a:p>
            <a:pPr marL="342900" indent="-342900">
              <a:buClr>
                <a:srgbClr val="002060"/>
              </a:buClr>
              <a:buSzPct val="100000"/>
              <a:buFont typeface="Arial" panose="020B0604020202020204" pitchFamily="34" charset="0"/>
              <a:buChar char="•"/>
            </a:pPr>
            <a:r>
              <a:rPr lang="en-GB" sz="2000" dirty="0">
                <a:solidFill>
                  <a:srgbClr val="15143D"/>
                </a:solidFill>
                <a:latin typeface="Calibri" panose="020F0502020204030204" pitchFamily="34" charset="0"/>
              </a:rPr>
              <a:t>Clearly defined and agreed roles and responsibilities to ensure widespread adoption</a:t>
            </a:r>
          </a:p>
          <a:p>
            <a:pPr marL="342900" indent="-342900">
              <a:buClr>
                <a:srgbClr val="002060"/>
              </a:buClr>
              <a:buSzPct val="100000"/>
              <a:buFont typeface="Arial" panose="020B0604020202020204" pitchFamily="34" charset="0"/>
              <a:buChar char="•"/>
            </a:pPr>
            <a:endParaRPr lang="en-GB" sz="2000" dirty="0">
              <a:solidFill>
                <a:srgbClr val="15143D"/>
              </a:solidFill>
              <a:latin typeface="Calibri" panose="020F0502020204030204" pitchFamily="34" charset="0"/>
            </a:endParaRPr>
          </a:p>
          <a:p>
            <a:pPr marL="342900" indent="-342900">
              <a:buClr>
                <a:srgbClr val="002060"/>
              </a:buClr>
              <a:buSzPct val="100000"/>
              <a:buFont typeface="Arial" panose="020B0604020202020204" pitchFamily="34" charset="0"/>
              <a:buChar char="•"/>
            </a:pPr>
            <a:r>
              <a:rPr lang="en-GB" sz="2000" dirty="0">
                <a:solidFill>
                  <a:srgbClr val="15143D"/>
                </a:solidFill>
                <a:latin typeface="Calibri" panose="020F0502020204030204" pitchFamily="34" charset="0"/>
              </a:rPr>
              <a:t>Approval for the SAM strategy and vision and objectives from </a:t>
            </a:r>
            <a:r>
              <a:rPr lang="en-GB" altLang="da-DK" sz="2000" dirty="0">
                <a:solidFill>
                  <a:srgbClr val="15143D"/>
                </a:solidFill>
                <a:latin typeface="Calibri" panose="020F0502020204030204" pitchFamily="34" charset="0"/>
              </a:rPr>
              <a:t>senior management</a:t>
            </a:r>
            <a:endParaRPr lang="da-DK" sz="2000" dirty="0">
              <a:latin typeface="Calibri" panose="020F0502020204030204" pitchFamily="34" charset="0"/>
            </a:endParaRPr>
          </a:p>
        </p:txBody>
      </p:sp>
    </p:spTree>
    <p:extLst>
      <p:ext uri="{BB962C8B-B14F-4D97-AF65-F5344CB8AC3E}">
        <p14:creationId xmlns:p14="http://schemas.microsoft.com/office/powerpoint/2010/main" val="17489928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Principles - Software Asset Management </a:t>
            </a:r>
          </a:p>
        </p:txBody>
      </p:sp>
      <p:grpSp>
        <p:nvGrpSpPr>
          <p:cNvPr id="4" name="Gruppe 3"/>
          <p:cNvGrpSpPr/>
          <p:nvPr/>
        </p:nvGrpSpPr>
        <p:grpSpPr>
          <a:xfrm>
            <a:off x="1676400" y="876300"/>
            <a:ext cx="5791200" cy="5105400"/>
            <a:chOff x="2895600" y="1295400"/>
            <a:chExt cx="5791200" cy="5105400"/>
          </a:xfrm>
          <a:solidFill>
            <a:srgbClr val="15143D"/>
          </a:solidFill>
        </p:grpSpPr>
        <p:sp>
          <p:nvSpPr>
            <p:cNvPr id="6" name="Ellipse 5"/>
            <p:cNvSpPr/>
            <p:nvPr/>
          </p:nvSpPr>
          <p:spPr>
            <a:xfrm>
              <a:off x="5923908" y="1295400"/>
              <a:ext cx="914400" cy="5105400"/>
            </a:xfrm>
            <a:prstGeom prst="ellipse">
              <a:avLst/>
            </a:prstGeom>
            <a:noFill/>
            <a:ln>
              <a:solidFill>
                <a:srgbClr val="1514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7" name="Rektangel 6"/>
            <p:cNvSpPr/>
            <p:nvPr/>
          </p:nvSpPr>
          <p:spPr>
            <a:xfrm>
              <a:off x="2895600" y="1600200"/>
              <a:ext cx="35052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Development of a vision and strategy for SAM </a:t>
              </a:r>
            </a:p>
          </p:txBody>
        </p:sp>
        <p:sp>
          <p:nvSpPr>
            <p:cNvPr id="9" name="Rektangel 8"/>
            <p:cNvSpPr/>
            <p:nvPr/>
          </p:nvSpPr>
          <p:spPr>
            <a:xfrm>
              <a:off x="2895600" y="2667000"/>
              <a:ext cx="35052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Development and communication of an overall SAM policy</a:t>
              </a:r>
            </a:p>
          </p:txBody>
        </p:sp>
        <p:sp>
          <p:nvSpPr>
            <p:cNvPr id="10" name="Rektangel 9"/>
            <p:cNvSpPr/>
            <p:nvPr/>
          </p:nvSpPr>
          <p:spPr>
            <a:xfrm>
              <a:off x="2895600" y="3733800"/>
              <a:ext cx="35052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Development and implementation of SAM processes and procedures</a:t>
              </a:r>
            </a:p>
          </p:txBody>
        </p:sp>
        <p:sp>
          <p:nvSpPr>
            <p:cNvPr id="11" name="Rektangel 10"/>
            <p:cNvSpPr/>
            <p:nvPr/>
          </p:nvSpPr>
          <p:spPr>
            <a:xfrm>
              <a:off x="2895600" y="4800600"/>
              <a:ext cx="35052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Continual improvement of SAM processes with concurrent maintenance of information</a:t>
              </a:r>
            </a:p>
          </p:txBody>
        </p:sp>
        <p:sp>
          <p:nvSpPr>
            <p:cNvPr id="12" name="Cylinder 11"/>
            <p:cNvSpPr/>
            <p:nvPr/>
          </p:nvSpPr>
          <p:spPr>
            <a:xfrm>
              <a:off x="2895600" y="5867400"/>
              <a:ext cx="3505200" cy="5334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The SAM database</a:t>
              </a:r>
            </a:p>
          </p:txBody>
        </p:sp>
        <p:sp>
          <p:nvSpPr>
            <p:cNvPr id="13" name="Nedadgående pil 12"/>
            <p:cNvSpPr/>
            <p:nvPr/>
          </p:nvSpPr>
          <p:spPr>
            <a:xfrm>
              <a:off x="4495800" y="2362200"/>
              <a:ext cx="152400" cy="30480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4" name="Nedadgående pil 13"/>
            <p:cNvSpPr/>
            <p:nvPr/>
          </p:nvSpPr>
          <p:spPr>
            <a:xfrm>
              <a:off x="4495800" y="3429000"/>
              <a:ext cx="152400" cy="30480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5" name="Nedadgående pil 14"/>
            <p:cNvSpPr/>
            <p:nvPr/>
          </p:nvSpPr>
          <p:spPr>
            <a:xfrm>
              <a:off x="4495800" y="4495800"/>
              <a:ext cx="152400" cy="30480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6" name="Nedadgående pil 15"/>
            <p:cNvSpPr/>
            <p:nvPr/>
          </p:nvSpPr>
          <p:spPr>
            <a:xfrm>
              <a:off x="4495800" y="5562600"/>
              <a:ext cx="152400" cy="30480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cxnSp>
          <p:nvCxnSpPr>
            <p:cNvPr id="17" name="Lige pilforbindelse 16"/>
            <p:cNvCxnSpPr/>
            <p:nvPr/>
          </p:nvCxnSpPr>
          <p:spPr>
            <a:xfrm>
              <a:off x="5943600" y="3532188"/>
              <a:ext cx="0" cy="125412"/>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6019800" y="2514600"/>
              <a:ext cx="0" cy="76200"/>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a:off x="5943600" y="4648200"/>
              <a:ext cx="0" cy="76200"/>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6096000" y="5715000"/>
              <a:ext cx="0" cy="76200"/>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flipV="1">
              <a:off x="6664504" y="1828800"/>
              <a:ext cx="0" cy="103188"/>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p:cNvCxnSpPr/>
            <p:nvPr/>
          </p:nvCxnSpPr>
          <p:spPr>
            <a:xfrm flipV="1">
              <a:off x="6837452" y="4011613"/>
              <a:ext cx="0" cy="103187"/>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flipV="1">
              <a:off x="6685052" y="5688013"/>
              <a:ext cx="0" cy="103187"/>
            </a:xfrm>
            <a:prstGeom prst="straightConnector1">
              <a:avLst/>
            </a:prstGeom>
            <a:grpFill/>
            <a:ln w="50800">
              <a:solidFill>
                <a:srgbClr val="15143D"/>
              </a:solidFill>
              <a:tailEnd type="triangle"/>
            </a:ln>
          </p:spPr>
          <p:style>
            <a:lnRef idx="1">
              <a:schemeClr val="accent1"/>
            </a:lnRef>
            <a:fillRef idx="0">
              <a:schemeClr val="accent1"/>
            </a:fillRef>
            <a:effectRef idx="0">
              <a:schemeClr val="accent1"/>
            </a:effectRef>
            <a:fontRef idx="minor">
              <a:schemeClr val="tx1"/>
            </a:fontRef>
          </p:style>
        </p:cxnSp>
        <p:sp>
          <p:nvSpPr>
            <p:cNvPr id="24" name="Rektangel 23"/>
            <p:cNvSpPr/>
            <p:nvPr/>
          </p:nvSpPr>
          <p:spPr>
            <a:xfrm>
              <a:off x="6934200" y="3048000"/>
              <a:ext cx="1752600" cy="963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latin typeface="Calibri" panose="020F0502020204030204" pitchFamily="34" charset="0"/>
                </a:rPr>
                <a:t>Regular review and improvement</a:t>
              </a:r>
            </a:p>
          </p:txBody>
        </p:sp>
      </p:grpSp>
    </p:spTree>
    <p:extLst>
      <p:ext uri="{BB962C8B-B14F-4D97-AF65-F5344CB8AC3E}">
        <p14:creationId xmlns:p14="http://schemas.microsoft.com/office/powerpoint/2010/main" val="2026369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 </a:t>
            </a:r>
          </a:p>
          <a:p>
            <a:endParaRPr lang="en-GB" dirty="0"/>
          </a:p>
        </p:txBody>
      </p:sp>
      <p:sp>
        <p:nvSpPr>
          <p:cNvPr id="3" name="Pladsholder til tekst 2"/>
          <p:cNvSpPr>
            <a:spLocks noGrp="1"/>
          </p:cNvSpPr>
          <p:nvPr>
            <p:ph type="body" sz="quarter" idx="11"/>
          </p:nvPr>
        </p:nvSpPr>
        <p:spPr/>
        <p:txBody>
          <a:bodyPr/>
          <a:lstStyle/>
          <a:p>
            <a:r>
              <a:rPr lang="en-GB" dirty="0"/>
              <a:t>Activities </a:t>
            </a:r>
          </a:p>
        </p:txBody>
      </p:sp>
      <p:sp>
        <p:nvSpPr>
          <p:cNvPr id="8" name="Pladsholder til tekst 7"/>
          <p:cNvSpPr>
            <a:spLocks noGrp="1"/>
          </p:cNvSpPr>
          <p:nvPr>
            <p:ph type="body" sz="quarter" idx="12"/>
          </p:nvPr>
        </p:nvSpPr>
        <p:spPr>
          <a:xfrm>
            <a:off x="367331" y="903993"/>
            <a:ext cx="8447087" cy="5398963"/>
          </a:xfrm>
        </p:spPr>
        <p:txBody>
          <a:bodyPr/>
          <a:lstStyle/>
          <a:p>
            <a:pPr marL="115200" lvl="2" indent="0">
              <a:spcAft>
                <a:spcPts val="1300"/>
              </a:spcAft>
              <a:buNone/>
            </a:pPr>
            <a:r>
              <a:rPr lang="en-GB" sz="2400" b="1" dirty="0"/>
              <a:t>Kick starting your SAM program begins here :</a:t>
            </a:r>
          </a:p>
          <a:p>
            <a:pPr marL="342900" indent="-342900">
              <a:buClr>
                <a:srgbClr val="002060"/>
              </a:buClr>
              <a:buSzPct val="100000"/>
              <a:buFont typeface="Arial" panose="020B0604020202020204" pitchFamily="34" charset="0"/>
              <a:buChar char="•"/>
            </a:pPr>
            <a:r>
              <a:rPr lang="en-GB" sz="2000" b="0" dirty="0"/>
              <a:t>Gain approval for a SAM program from as high up the organisation as possible</a:t>
            </a:r>
          </a:p>
          <a:p>
            <a:pPr marL="342900" indent="-342900">
              <a:buClr>
                <a:srgbClr val="002060"/>
              </a:buClr>
              <a:buSzPct val="100000"/>
              <a:buFont typeface="Arial" panose="020B0604020202020204" pitchFamily="34" charset="0"/>
              <a:buChar char="•"/>
            </a:pPr>
            <a:r>
              <a:rPr lang="en-GB" sz="2000" b="0" dirty="0"/>
              <a:t>Have documented goals and objectives</a:t>
            </a:r>
          </a:p>
          <a:p>
            <a:pPr marL="342900" indent="-342900">
              <a:buClr>
                <a:srgbClr val="002060"/>
              </a:buClr>
              <a:buSzPct val="100000"/>
              <a:buFont typeface="Arial" panose="020B0604020202020204" pitchFamily="34" charset="0"/>
              <a:buChar char="•"/>
            </a:pPr>
            <a:r>
              <a:rPr lang="en-GB" sz="2000" b="0" dirty="0"/>
              <a:t>Ensure that all personnel are fully aware of what is expected of them</a:t>
            </a:r>
          </a:p>
          <a:p>
            <a:pPr marL="342900" indent="-342900">
              <a:buClr>
                <a:srgbClr val="002060"/>
              </a:buClr>
              <a:buSzPct val="100000"/>
              <a:buFont typeface="Arial" panose="020B0604020202020204" pitchFamily="34" charset="0"/>
              <a:buChar char="•"/>
            </a:pPr>
            <a:r>
              <a:rPr lang="en-GB" sz="2000" b="0" dirty="0"/>
              <a:t>Understand how you are going to capture inventory data, and what is involved in comparing that to licensing data</a:t>
            </a:r>
          </a:p>
          <a:p>
            <a:pPr marL="342900" indent="-342900">
              <a:buClr>
                <a:srgbClr val="002060"/>
              </a:buClr>
              <a:buSzPct val="100000"/>
              <a:buFont typeface="Arial" panose="020B0604020202020204" pitchFamily="34" charset="0"/>
              <a:buChar char="•"/>
            </a:pPr>
            <a:r>
              <a:rPr lang="en-GB" sz="2000" b="0" dirty="0"/>
              <a:t>Tool Selection: Ensure your organisation fully understand the business requirements that shape the criteria you use to select the software to support your SAM program</a:t>
            </a:r>
          </a:p>
          <a:p>
            <a:pPr marL="342900" indent="-342900">
              <a:buClr>
                <a:srgbClr val="002060"/>
              </a:buClr>
              <a:buSzPct val="100000"/>
              <a:buFont typeface="Arial" panose="020B0604020202020204" pitchFamily="34" charset="0"/>
              <a:buChar char="•"/>
            </a:pPr>
            <a:r>
              <a:rPr lang="en-GB" sz="2000" b="0" dirty="0"/>
              <a:t>Consider what documentation is needed to manage the lifecycle of software through your organisation, and the interaction of those policies and procedures with your SAM program</a:t>
            </a:r>
          </a:p>
          <a:p>
            <a:pPr marL="342900" indent="-342900">
              <a:buClr>
                <a:srgbClr val="002060"/>
              </a:buClr>
              <a:buSzPct val="100000"/>
              <a:buFont typeface="Arial" panose="020B0604020202020204" pitchFamily="34" charset="0"/>
              <a:buChar char="•"/>
            </a:pPr>
            <a:r>
              <a:rPr lang="en-GB" sz="2000" b="0" dirty="0"/>
              <a:t>Benchmark your existing operations so that you can build on the good work already in place</a:t>
            </a:r>
          </a:p>
          <a:p>
            <a:pPr lvl="2">
              <a:spcAft>
                <a:spcPts val="1300"/>
              </a:spcAft>
              <a:buSzPct val="80000"/>
              <a:buFont typeface="Wingdings" panose="05000000000000000000" pitchFamily="2" charset="2"/>
              <a:buChar char="§"/>
            </a:pPr>
            <a:endParaRPr lang="en-US" sz="1800" dirty="0"/>
          </a:p>
        </p:txBody>
      </p:sp>
    </p:spTree>
    <p:extLst>
      <p:ext uri="{BB962C8B-B14F-4D97-AF65-F5344CB8AC3E}">
        <p14:creationId xmlns:p14="http://schemas.microsoft.com/office/powerpoint/2010/main" val="3921200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p:txBody>
      </p:sp>
      <p:sp>
        <p:nvSpPr>
          <p:cNvPr id="3" name="Pladsholder til tekst 2"/>
          <p:cNvSpPr>
            <a:spLocks noGrp="1"/>
          </p:cNvSpPr>
          <p:nvPr>
            <p:ph type="body" sz="quarter" idx="11"/>
          </p:nvPr>
        </p:nvSpPr>
        <p:spPr/>
        <p:txBody>
          <a:bodyPr/>
          <a:lstStyle/>
          <a:p>
            <a:r>
              <a:rPr lang="en-GB" dirty="0"/>
              <a:t>ITAM best practices</a:t>
            </a:r>
          </a:p>
        </p:txBody>
      </p:sp>
      <p:sp>
        <p:nvSpPr>
          <p:cNvPr id="6" name="Rektangel 5"/>
          <p:cNvSpPr/>
          <p:nvPr/>
        </p:nvSpPr>
        <p:spPr>
          <a:xfrm>
            <a:off x="3762343" y="5613117"/>
            <a:ext cx="141642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15143D"/>
                </a:solidFill>
                <a:latin typeface="Calibri" panose="020F0502020204030204" pitchFamily="34" charset="0"/>
              </a:rPr>
              <a:t>ITAM Best Practices</a:t>
            </a:r>
          </a:p>
        </p:txBody>
      </p:sp>
      <p:sp>
        <p:nvSpPr>
          <p:cNvPr id="7" name="Tekstfelt 6"/>
          <p:cNvSpPr txBox="1"/>
          <p:nvPr/>
        </p:nvSpPr>
        <p:spPr>
          <a:xfrm rot="3182871">
            <a:off x="2961756" y="2194764"/>
            <a:ext cx="2111116" cy="400110"/>
          </a:xfrm>
          <a:prstGeom prst="rect">
            <a:avLst/>
          </a:prstGeom>
          <a:noFill/>
        </p:spPr>
        <p:txBody>
          <a:bodyPr wrap="square" rtlCol="0">
            <a:spAutoFit/>
          </a:bodyPr>
          <a:lstStyle/>
          <a:p>
            <a:pPr algn="ctr"/>
            <a:r>
              <a:rPr lang="en-GB" sz="2000" b="1" dirty="0">
                <a:solidFill>
                  <a:srgbClr val="15143D"/>
                </a:solidFill>
                <a:latin typeface="Calibri" panose="020F0502020204030204" pitchFamily="34" charset="0"/>
              </a:rPr>
              <a:t>ISO55000</a:t>
            </a:r>
          </a:p>
        </p:txBody>
      </p:sp>
      <p:sp>
        <p:nvSpPr>
          <p:cNvPr id="8" name="Tekstfelt 7"/>
          <p:cNvSpPr txBox="1"/>
          <p:nvPr/>
        </p:nvSpPr>
        <p:spPr>
          <a:xfrm rot="18171485">
            <a:off x="4121248" y="1142109"/>
            <a:ext cx="2509634" cy="1015663"/>
          </a:xfrm>
          <a:prstGeom prst="rect">
            <a:avLst/>
          </a:prstGeom>
          <a:noFill/>
        </p:spPr>
        <p:txBody>
          <a:bodyPr wrap="square" rtlCol="0">
            <a:spAutoFit/>
          </a:bodyPr>
          <a:lstStyle/>
          <a:p>
            <a:r>
              <a:rPr lang="en-GB" sz="2000" b="1" dirty="0">
                <a:solidFill>
                  <a:srgbClr val="15143D"/>
                </a:solidFill>
                <a:latin typeface="Calibri" panose="020F0502020204030204" pitchFamily="34" charset="0"/>
              </a:rPr>
              <a:t>IT</a:t>
            </a:r>
            <a:r>
              <a:rPr lang="en-GB" sz="2000" b="1" dirty="0">
                <a:latin typeface="Calibri" panose="020F0502020204030204" pitchFamily="34" charset="0"/>
              </a:rPr>
              <a:t> </a:t>
            </a:r>
            <a:r>
              <a:rPr lang="en-GB" sz="2000" b="1" dirty="0">
                <a:solidFill>
                  <a:srgbClr val="15143D"/>
                </a:solidFill>
                <a:latin typeface="Calibri" panose="020F0502020204030204" pitchFamily="34" charset="0"/>
              </a:rPr>
              <a:t>Service</a:t>
            </a:r>
            <a:r>
              <a:rPr lang="en-GB" sz="2000" b="1" dirty="0">
                <a:latin typeface="Calibri" panose="020F0502020204030204" pitchFamily="34" charset="0"/>
              </a:rPr>
              <a:t> </a:t>
            </a:r>
            <a:r>
              <a:rPr lang="en-GB" sz="2000" b="1" dirty="0">
                <a:solidFill>
                  <a:srgbClr val="15143D"/>
                </a:solidFill>
                <a:latin typeface="Calibri" panose="020F0502020204030204" pitchFamily="34" charset="0"/>
              </a:rPr>
              <a:t>Management</a:t>
            </a:r>
            <a:r>
              <a:rPr lang="en-GB" sz="2000" b="1" dirty="0">
                <a:latin typeface="Calibri" panose="020F0502020204030204" pitchFamily="34" charset="0"/>
              </a:rPr>
              <a:t> </a:t>
            </a:r>
            <a:r>
              <a:rPr lang="en-GB" sz="2000" b="1" dirty="0">
                <a:solidFill>
                  <a:srgbClr val="15143D"/>
                </a:solidFill>
                <a:latin typeface="Calibri" panose="020F0502020204030204" pitchFamily="34" charset="0"/>
              </a:rPr>
              <a:t>Best</a:t>
            </a:r>
            <a:r>
              <a:rPr lang="en-GB" sz="2000" b="1" dirty="0">
                <a:latin typeface="Calibri" panose="020F0502020204030204" pitchFamily="34" charset="0"/>
              </a:rPr>
              <a:t> </a:t>
            </a:r>
            <a:r>
              <a:rPr lang="en-GB" sz="2000" b="1" dirty="0">
                <a:solidFill>
                  <a:srgbClr val="15143D"/>
                </a:solidFill>
                <a:latin typeface="Calibri" panose="020F0502020204030204" pitchFamily="34" charset="0"/>
              </a:rPr>
              <a:t>Practice</a:t>
            </a:r>
          </a:p>
        </p:txBody>
      </p:sp>
      <p:pic>
        <p:nvPicPr>
          <p:cNvPr id="1026" name="Picture 2" descr="http://www.gratisskole.dk/sdata/minipic/015/01545-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75561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felt 8"/>
          <p:cNvSpPr txBox="1"/>
          <p:nvPr/>
        </p:nvSpPr>
        <p:spPr>
          <a:xfrm rot="3182871">
            <a:off x="2354661" y="2267450"/>
            <a:ext cx="2111116" cy="400110"/>
          </a:xfrm>
          <a:prstGeom prst="rect">
            <a:avLst/>
          </a:prstGeom>
          <a:noFill/>
        </p:spPr>
        <p:txBody>
          <a:bodyPr wrap="square" rtlCol="0">
            <a:spAutoFit/>
          </a:bodyPr>
          <a:lstStyle/>
          <a:p>
            <a:pPr algn="ctr"/>
            <a:r>
              <a:rPr lang="en-GB" sz="2000" b="1" dirty="0">
                <a:solidFill>
                  <a:srgbClr val="15143D"/>
                </a:solidFill>
                <a:latin typeface="Calibri" panose="020F0502020204030204" pitchFamily="34" charset="0"/>
              </a:rPr>
              <a:t>ISO19770</a:t>
            </a:r>
          </a:p>
        </p:txBody>
      </p:sp>
    </p:spTree>
    <p:extLst>
      <p:ext uri="{BB962C8B-B14F-4D97-AF65-F5344CB8AC3E}">
        <p14:creationId xmlns:p14="http://schemas.microsoft.com/office/powerpoint/2010/main" val="3477435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Processes and practically</a:t>
            </a:r>
          </a:p>
        </p:txBody>
      </p:sp>
      <p:sp>
        <p:nvSpPr>
          <p:cNvPr id="3" name="Pladsholder til tekst 2"/>
          <p:cNvSpPr>
            <a:spLocks noGrp="1"/>
          </p:cNvSpPr>
          <p:nvPr>
            <p:ph type="body" sz="quarter" idx="11"/>
          </p:nvPr>
        </p:nvSpPr>
        <p:spPr/>
        <p:txBody>
          <a:bodyPr/>
          <a:lstStyle/>
          <a:p>
            <a:r>
              <a:rPr lang="en-GB" dirty="0"/>
              <a:t>SAM </a:t>
            </a:r>
            <a:r>
              <a:rPr lang="en-US" sz="1600" dirty="0"/>
              <a:t>process areas by process type</a:t>
            </a:r>
            <a:endParaRPr lang="en-GB" dirty="0"/>
          </a:p>
        </p:txBody>
      </p:sp>
      <p:grpSp>
        <p:nvGrpSpPr>
          <p:cNvPr id="5" name="Gruppe 4">
            <a:extLst>
              <a:ext uri="{FF2B5EF4-FFF2-40B4-BE49-F238E27FC236}">
                <a16:creationId xmlns:a16="http://schemas.microsoft.com/office/drawing/2014/main" id="{31D876B8-AB42-4AD5-8435-392DD14EF168}"/>
              </a:ext>
            </a:extLst>
          </p:cNvPr>
          <p:cNvGrpSpPr/>
          <p:nvPr/>
        </p:nvGrpSpPr>
        <p:grpSpPr>
          <a:xfrm>
            <a:off x="318912" y="1516862"/>
            <a:ext cx="8543926" cy="4355176"/>
            <a:chOff x="1795463" y="1743075"/>
            <a:chExt cx="8543926" cy="4355176"/>
          </a:xfrm>
        </p:grpSpPr>
        <p:sp>
          <p:nvSpPr>
            <p:cNvPr id="6" name="Rektangel 5">
              <a:extLst>
                <a:ext uri="{FF2B5EF4-FFF2-40B4-BE49-F238E27FC236}">
                  <a16:creationId xmlns:a16="http://schemas.microsoft.com/office/drawing/2014/main" id="{78E55C2E-920E-41D1-8B6F-91AB5D6958CB}"/>
                </a:ext>
              </a:extLst>
            </p:cNvPr>
            <p:cNvSpPr/>
            <p:nvPr/>
          </p:nvSpPr>
          <p:spPr>
            <a:xfrm>
              <a:off x="1909764" y="1743075"/>
              <a:ext cx="8429625" cy="342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Asset Functional Management Process Areas </a:t>
              </a:r>
            </a:p>
          </p:txBody>
        </p:sp>
        <p:sp>
          <p:nvSpPr>
            <p:cNvPr id="7" name="Rektangel: afrundede hjørner 6">
              <a:extLst>
                <a:ext uri="{FF2B5EF4-FFF2-40B4-BE49-F238E27FC236}">
                  <a16:creationId xmlns:a16="http://schemas.microsoft.com/office/drawing/2014/main" id="{5E7AFCF2-2193-48CA-AF18-B4BC21DC3397}"/>
                </a:ext>
              </a:extLst>
            </p:cNvPr>
            <p:cNvSpPr/>
            <p:nvPr/>
          </p:nvSpPr>
          <p:spPr>
            <a:xfrm>
              <a:off x="1909764"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Manage-ment of Change </a:t>
              </a:r>
            </a:p>
          </p:txBody>
        </p:sp>
        <p:sp>
          <p:nvSpPr>
            <p:cNvPr id="8" name="Rektangel: afrundede hjørner 7">
              <a:extLst>
                <a:ext uri="{FF2B5EF4-FFF2-40B4-BE49-F238E27FC236}">
                  <a16:creationId xmlns:a16="http://schemas.microsoft.com/office/drawing/2014/main" id="{BED0E57E-67CA-4BC8-91DA-227454B81598}"/>
                </a:ext>
              </a:extLst>
            </p:cNvPr>
            <p:cNvSpPr/>
            <p:nvPr/>
          </p:nvSpPr>
          <p:spPr>
            <a:xfrm>
              <a:off x="2958518"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Core Data Manage-ment</a:t>
              </a:r>
            </a:p>
          </p:txBody>
        </p:sp>
        <p:sp>
          <p:nvSpPr>
            <p:cNvPr id="9" name="Rektangel: afrundede hjørner 8">
              <a:extLst>
                <a:ext uri="{FF2B5EF4-FFF2-40B4-BE49-F238E27FC236}">
                  <a16:creationId xmlns:a16="http://schemas.microsoft.com/office/drawing/2014/main" id="{4DAE809A-BC2E-4A09-8B76-B131346ADB0B}"/>
                </a:ext>
              </a:extLst>
            </p:cNvPr>
            <p:cNvSpPr/>
            <p:nvPr/>
          </p:nvSpPr>
          <p:spPr>
            <a:xfrm>
              <a:off x="4007272"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License</a:t>
              </a:r>
            </a:p>
            <a:p>
              <a:pPr algn="ctr"/>
              <a:r>
                <a:rPr lang="en-US" sz="1400" dirty="0">
                  <a:solidFill>
                    <a:srgbClr val="15143D"/>
                  </a:solidFill>
                  <a:latin typeface="Calibri" panose="020F0502020204030204" pitchFamily="34" charset="0"/>
                  <a:cs typeface="Calibri" panose="020F0502020204030204" pitchFamily="34" charset="0"/>
                </a:rPr>
                <a:t>Manage-ment</a:t>
              </a:r>
            </a:p>
          </p:txBody>
        </p:sp>
        <p:sp>
          <p:nvSpPr>
            <p:cNvPr id="10" name="Rektangel: afrundede hjørner 9">
              <a:extLst>
                <a:ext uri="{FF2B5EF4-FFF2-40B4-BE49-F238E27FC236}">
                  <a16:creationId xmlns:a16="http://schemas.microsoft.com/office/drawing/2014/main" id="{CFAA56AD-8072-4423-97D1-995F74731F9F}"/>
                </a:ext>
              </a:extLst>
            </p:cNvPr>
            <p:cNvSpPr/>
            <p:nvPr/>
          </p:nvSpPr>
          <p:spPr>
            <a:xfrm>
              <a:off x="5056026"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Security</a:t>
              </a:r>
            </a:p>
            <a:p>
              <a:pPr algn="ctr"/>
              <a:r>
                <a:rPr lang="en-US" sz="1400" dirty="0">
                  <a:solidFill>
                    <a:srgbClr val="15143D"/>
                  </a:solidFill>
                  <a:latin typeface="Calibri" panose="020F0502020204030204" pitchFamily="34" charset="0"/>
                  <a:cs typeface="Calibri" panose="020F0502020204030204" pitchFamily="34" charset="0"/>
                </a:rPr>
                <a:t>Manage-ment</a:t>
              </a:r>
            </a:p>
          </p:txBody>
        </p:sp>
        <p:sp>
          <p:nvSpPr>
            <p:cNvPr id="11" name="Rektangel: afrundede hjørner 10">
              <a:extLst>
                <a:ext uri="{FF2B5EF4-FFF2-40B4-BE49-F238E27FC236}">
                  <a16:creationId xmlns:a16="http://schemas.microsoft.com/office/drawing/2014/main" id="{6F921520-F03C-4B80-8403-2FAFDCB22BBE}"/>
                </a:ext>
              </a:extLst>
            </p:cNvPr>
            <p:cNvSpPr/>
            <p:nvPr/>
          </p:nvSpPr>
          <p:spPr>
            <a:xfrm>
              <a:off x="6104780"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Relation-ship and Contract Manage-ment</a:t>
              </a:r>
            </a:p>
          </p:txBody>
        </p:sp>
        <p:sp>
          <p:nvSpPr>
            <p:cNvPr id="13" name="Rektangel: afrundede hjørner 12">
              <a:extLst>
                <a:ext uri="{FF2B5EF4-FFF2-40B4-BE49-F238E27FC236}">
                  <a16:creationId xmlns:a16="http://schemas.microsoft.com/office/drawing/2014/main" id="{4B29D0E0-9FBC-47E0-9908-36999DB7E70F}"/>
                </a:ext>
              </a:extLst>
            </p:cNvPr>
            <p:cNvSpPr/>
            <p:nvPr/>
          </p:nvSpPr>
          <p:spPr>
            <a:xfrm>
              <a:off x="7152844"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Financial Manage-ment</a:t>
              </a:r>
            </a:p>
          </p:txBody>
        </p:sp>
        <p:sp>
          <p:nvSpPr>
            <p:cNvPr id="14" name="Rektangel: afrundede hjørner 13">
              <a:extLst>
                <a:ext uri="{FF2B5EF4-FFF2-40B4-BE49-F238E27FC236}">
                  <a16:creationId xmlns:a16="http://schemas.microsoft.com/office/drawing/2014/main" id="{BBC3D533-2CE8-48AA-AF89-70D7D754F55B}"/>
                </a:ext>
              </a:extLst>
            </p:cNvPr>
            <p:cNvSpPr/>
            <p:nvPr/>
          </p:nvSpPr>
          <p:spPr>
            <a:xfrm>
              <a:off x="8200908"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Service Level Manage-ment</a:t>
              </a:r>
            </a:p>
          </p:txBody>
        </p:sp>
        <p:sp>
          <p:nvSpPr>
            <p:cNvPr id="15" name="Rektangel: afrundede hjørner 14">
              <a:extLst>
                <a:ext uri="{FF2B5EF4-FFF2-40B4-BE49-F238E27FC236}">
                  <a16:creationId xmlns:a16="http://schemas.microsoft.com/office/drawing/2014/main" id="{91ECEFAC-A057-4780-BE71-35B5CEC8BA22}"/>
                </a:ext>
              </a:extLst>
            </p:cNvPr>
            <p:cNvSpPr/>
            <p:nvPr/>
          </p:nvSpPr>
          <p:spPr>
            <a:xfrm>
              <a:off x="9248972" y="2286000"/>
              <a:ext cx="984461" cy="12573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Other Risk Manage-ment</a:t>
              </a:r>
            </a:p>
          </p:txBody>
        </p:sp>
        <p:sp>
          <p:nvSpPr>
            <p:cNvPr id="16" name="Rektangel 15">
              <a:extLst>
                <a:ext uri="{FF2B5EF4-FFF2-40B4-BE49-F238E27FC236}">
                  <a16:creationId xmlns:a16="http://schemas.microsoft.com/office/drawing/2014/main" id="{DDEC3A74-99EE-4A15-BEA1-4E73781F0BD6}"/>
                </a:ext>
              </a:extLst>
            </p:cNvPr>
            <p:cNvSpPr/>
            <p:nvPr/>
          </p:nvSpPr>
          <p:spPr>
            <a:xfrm>
              <a:off x="1909764" y="4074801"/>
              <a:ext cx="8429625" cy="342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Asset Life Cycle Management Processes </a:t>
              </a:r>
            </a:p>
          </p:txBody>
        </p:sp>
        <p:sp>
          <p:nvSpPr>
            <p:cNvPr id="17" name="Ellipse 16">
              <a:extLst>
                <a:ext uri="{FF2B5EF4-FFF2-40B4-BE49-F238E27FC236}">
                  <a16:creationId xmlns:a16="http://schemas.microsoft.com/office/drawing/2014/main" id="{742EEACD-EFAE-4FF3-8475-740F208AB36A}"/>
                </a:ext>
              </a:extLst>
            </p:cNvPr>
            <p:cNvSpPr/>
            <p:nvPr/>
          </p:nvSpPr>
          <p:spPr>
            <a:xfrm>
              <a:off x="1795463"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Specifi-cation</a:t>
              </a:r>
            </a:p>
          </p:txBody>
        </p:sp>
        <p:sp>
          <p:nvSpPr>
            <p:cNvPr id="18" name="Ellipse 17">
              <a:extLst>
                <a:ext uri="{FF2B5EF4-FFF2-40B4-BE49-F238E27FC236}">
                  <a16:creationId xmlns:a16="http://schemas.microsoft.com/office/drawing/2014/main" id="{2F2ABE27-7457-4011-8463-933359176D14}"/>
                </a:ext>
              </a:extLst>
            </p:cNvPr>
            <p:cNvSpPr/>
            <p:nvPr/>
          </p:nvSpPr>
          <p:spPr>
            <a:xfrm>
              <a:off x="3019928"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Acquisi-tion</a:t>
              </a:r>
            </a:p>
          </p:txBody>
        </p:sp>
        <p:sp>
          <p:nvSpPr>
            <p:cNvPr id="19" name="Ellipse 18">
              <a:extLst>
                <a:ext uri="{FF2B5EF4-FFF2-40B4-BE49-F238E27FC236}">
                  <a16:creationId xmlns:a16="http://schemas.microsoft.com/office/drawing/2014/main" id="{27033C0B-D7E8-4714-A2F7-5932E89196C3}"/>
                </a:ext>
              </a:extLst>
            </p:cNvPr>
            <p:cNvSpPr/>
            <p:nvPr/>
          </p:nvSpPr>
          <p:spPr>
            <a:xfrm>
              <a:off x="4244393" y="4654392"/>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Development</a:t>
              </a:r>
            </a:p>
          </p:txBody>
        </p:sp>
        <p:sp>
          <p:nvSpPr>
            <p:cNvPr id="20" name="Ellipse 19">
              <a:extLst>
                <a:ext uri="{FF2B5EF4-FFF2-40B4-BE49-F238E27FC236}">
                  <a16:creationId xmlns:a16="http://schemas.microsoft.com/office/drawing/2014/main" id="{43D4263A-452F-4AA0-BAC7-AD903F883CA9}"/>
                </a:ext>
              </a:extLst>
            </p:cNvPr>
            <p:cNvSpPr/>
            <p:nvPr/>
          </p:nvSpPr>
          <p:spPr>
            <a:xfrm>
              <a:off x="5468858"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Release</a:t>
              </a:r>
            </a:p>
          </p:txBody>
        </p:sp>
        <p:sp>
          <p:nvSpPr>
            <p:cNvPr id="21" name="Ellipse 20">
              <a:extLst>
                <a:ext uri="{FF2B5EF4-FFF2-40B4-BE49-F238E27FC236}">
                  <a16:creationId xmlns:a16="http://schemas.microsoft.com/office/drawing/2014/main" id="{EDD5D25C-70CE-4966-88A2-4650A0508E9E}"/>
                </a:ext>
              </a:extLst>
            </p:cNvPr>
            <p:cNvSpPr/>
            <p:nvPr/>
          </p:nvSpPr>
          <p:spPr>
            <a:xfrm>
              <a:off x="6693323"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Deployment</a:t>
              </a:r>
            </a:p>
          </p:txBody>
        </p:sp>
        <p:sp>
          <p:nvSpPr>
            <p:cNvPr id="22" name="Ellipse 21">
              <a:extLst>
                <a:ext uri="{FF2B5EF4-FFF2-40B4-BE49-F238E27FC236}">
                  <a16:creationId xmlns:a16="http://schemas.microsoft.com/office/drawing/2014/main" id="{D1571D01-4AA7-4D5B-A19A-D152A1E393FA}"/>
                </a:ext>
              </a:extLst>
            </p:cNvPr>
            <p:cNvSpPr/>
            <p:nvPr/>
          </p:nvSpPr>
          <p:spPr>
            <a:xfrm>
              <a:off x="7917788"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Opera-tion</a:t>
              </a:r>
            </a:p>
          </p:txBody>
        </p:sp>
        <p:sp>
          <p:nvSpPr>
            <p:cNvPr id="23" name="Ellipse 22">
              <a:extLst>
                <a:ext uri="{FF2B5EF4-FFF2-40B4-BE49-F238E27FC236}">
                  <a16:creationId xmlns:a16="http://schemas.microsoft.com/office/drawing/2014/main" id="{52EB2DD0-0B85-4C49-887B-A20A76DCCF6E}"/>
                </a:ext>
              </a:extLst>
            </p:cNvPr>
            <p:cNvSpPr/>
            <p:nvPr/>
          </p:nvSpPr>
          <p:spPr>
            <a:xfrm>
              <a:off x="9142253" y="4652036"/>
              <a:ext cx="1163055" cy="11344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5143D"/>
                  </a:solidFill>
                  <a:latin typeface="Calibri" panose="020F0502020204030204" pitchFamily="34" charset="0"/>
                  <a:cs typeface="Calibri" panose="020F0502020204030204" pitchFamily="34" charset="0"/>
                </a:rPr>
                <a:t>Retire-ment</a:t>
              </a:r>
            </a:p>
          </p:txBody>
        </p:sp>
        <p:sp>
          <p:nvSpPr>
            <p:cNvPr id="24" name="Ellipse 23">
              <a:extLst>
                <a:ext uri="{FF2B5EF4-FFF2-40B4-BE49-F238E27FC236}">
                  <a16:creationId xmlns:a16="http://schemas.microsoft.com/office/drawing/2014/main" id="{E00FD513-908F-4FA3-AF1E-924866C22A78}"/>
                </a:ext>
              </a:extLst>
            </p:cNvPr>
            <p:cNvSpPr/>
            <p:nvPr/>
          </p:nvSpPr>
          <p:spPr>
            <a:xfrm>
              <a:off x="2204852" y="3543301"/>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 name="Ellipse 24">
              <a:extLst>
                <a:ext uri="{FF2B5EF4-FFF2-40B4-BE49-F238E27FC236}">
                  <a16:creationId xmlns:a16="http://schemas.microsoft.com/office/drawing/2014/main" id="{F4399C62-25CC-4D99-BCE0-BBFB666CB81A}"/>
                </a:ext>
              </a:extLst>
            </p:cNvPr>
            <p:cNvSpPr/>
            <p:nvPr/>
          </p:nvSpPr>
          <p:spPr>
            <a:xfrm>
              <a:off x="3298360" y="3547879"/>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6" name="Ellipse 25">
              <a:extLst>
                <a:ext uri="{FF2B5EF4-FFF2-40B4-BE49-F238E27FC236}">
                  <a16:creationId xmlns:a16="http://schemas.microsoft.com/office/drawing/2014/main" id="{8B495B0F-E96E-4523-AF96-22FDAF4F7D71}"/>
                </a:ext>
              </a:extLst>
            </p:cNvPr>
            <p:cNvSpPr/>
            <p:nvPr/>
          </p:nvSpPr>
          <p:spPr>
            <a:xfrm>
              <a:off x="4302360" y="3547879"/>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Ellipse 26">
              <a:extLst>
                <a:ext uri="{FF2B5EF4-FFF2-40B4-BE49-F238E27FC236}">
                  <a16:creationId xmlns:a16="http://schemas.microsoft.com/office/drawing/2014/main" id="{1F639E11-1849-4D1A-AD9C-0694C9B17E6E}"/>
                </a:ext>
              </a:extLst>
            </p:cNvPr>
            <p:cNvSpPr/>
            <p:nvPr/>
          </p:nvSpPr>
          <p:spPr>
            <a:xfrm>
              <a:off x="5395868" y="3537586"/>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 name="Ellipse 27">
              <a:extLst>
                <a:ext uri="{FF2B5EF4-FFF2-40B4-BE49-F238E27FC236}">
                  <a16:creationId xmlns:a16="http://schemas.microsoft.com/office/drawing/2014/main" id="{25990B2B-6E75-428D-9502-9E9C9F6BB623}"/>
                </a:ext>
              </a:extLst>
            </p:cNvPr>
            <p:cNvSpPr/>
            <p:nvPr/>
          </p:nvSpPr>
          <p:spPr>
            <a:xfrm>
              <a:off x="6444622" y="3537587"/>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Ellipse 28">
              <a:extLst>
                <a:ext uri="{FF2B5EF4-FFF2-40B4-BE49-F238E27FC236}">
                  <a16:creationId xmlns:a16="http://schemas.microsoft.com/office/drawing/2014/main" id="{33502109-66B1-456E-925D-C56F0C96715C}"/>
                </a:ext>
              </a:extLst>
            </p:cNvPr>
            <p:cNvSpPr/>
            <p:nvPr/>
          </p:nvSpPr>
          <p:spPr>
            <a:xfrm>
              <a:off x="7450323" y="3537589"/>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0" name="Ellipse 29">
              <a:extLst>
                <a:ext uri="{FF2B5EF4-FFF2-40B4-BE49-F238E27FC236}">
                  <a16:creationId xmlns:a16="http://schemas.microsoft.com/office/drawing/2014/main" id="{03A8B66F-7F5D-43B8-85C5-041535DEF29F}"/>
                </a:ext>
              </a:extLst>
            </p:cNvPr>
            <p:cNvSpPr/>
            <p:nvPr/>
          </p:nvSpPr>
          <p:spPr>
            <a:xfrm>
              <a:off x="8522466" y="3537588"/>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1" name="Ellipse 30">
              <a:extLst>
                <a:ext uri="{FF2B5EF4-FFF2-40B4-BE49-F238E27FC236}">
                  <a16:creationId xmlns:a16="http://schemas.microsoft.com/office/drawing/2014/main" id="{BA6A6578-EF60-405F-987E-0B9A76EE95B7}"/>
                </a:ext>
              </a:extLst>
            </p:cNvPr>
            <p:cNvSpPr/>
            <p:nvPr/>
          </p:nvSpPr>
          <p:spPr>
            <a:xfrm>
              <a:off x="9547831" y="3543325"/>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 name="Ellipse 31">
              <a:extLst>
                <a:ext uri="{FF2B5EF4-FFF2-40B4-BE49-F238E27FC236}">
                  <a16:creationId xmlns:a16="http://schemas.microsoft.com/office/drawing/2014/main" id="{76789359-4BB9-4B58-9E8B-578E6B3CD650}"/>
                </a:ext>
              </a:extLst>
            </p:cNvPr>
            <p:cNvSpPr/>
            <p:nvPr/>
          </p:nvSpPr>
          <p:spPr>
            <a:xfrm>
              <a:off x="2200950" y="5766760"/>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3" name="Ellipse 32">
              <a:extLst>
                <a:ext uri="{FF2B5EF4-FFF2-40B4-BE49-F238E27FC236}">
                  <a16:creationId xmlns:a16="http://schemas.microsoft.com/office/drawing/2014/main" id="{DD3BA81E-E947-4D34-9C25-A1EE5455CBE6}"/>
                </a:ext>
              </a:extLst>
            </p:cNvPr>
            <p:cNvSpPr/>
            <p:nvPr/>
          </p:nvSpPr>
          <p:spPr>
            <a:xfrm>
              <a:off x="3404313" y="5766587"/>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Ellipse 33">
              <a:extLst>
                <a:ext uri="{FF2B5EF4-FFF2-40B4-BE49-F238E27FC236}">
                  <a16:creationId xmlns:a16="http://schemas.microsoft.com/office/drawing/2014/main" id="{BD8D0D59-C4F9-40F2-9839-F5BDB1C017AA}"/>
                </a:ext>
              </a:extLst>
            </p:cNvPr>
            <p:cNvSpPr/>
            <p:nvPr/>
          </p:nvSpPr>
          <p:spPr>
            <a:xfrm>
              <a:off x="4628778" y="5766586"/>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5" name="Ellipse 34">
              <a:extLst>
                <a:ext uri="{FF2B5EF4-FFF2-40B4-BE49-F238E27FC236}">
                  <a16:creationId xmlns:a16="http://schemas.microsoft.com/office/drawing/2014/main" id="{121B1AF1-3F21-4AC6-95DA-F78B7BB576E1}"/>
                </a:ext>
              </a:extLst>
            </p:cNvPr>
            <p:cNvSpPr/>
            <p:nvPr/>
          </p:nvSpPr>
          <p:spPr>
            <a:xfrm>
              <a:off x="5853243" y="5763171"/>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Ellipse 35">
              <a:extLst>
                <a:ext uri="{FF2B5EF4-FFF2-40B4-BE49-F238E27FC236}">
                  <a16:creationId xmlns:a16="http://schemas.microsoft.com/office/drawing/2014/main" id="{1FB6C9A7-0319-4E2A-9C8E-6A5BD91E2DEF}"/>
                </a:ext>
              </a:extLst>
            </p:cNvPr>
            <p:cNvSpPr/>
            <p:nvPr/>
          </p:nvSpPr>
          <p:spPr>
            <a:xfrm>
              <a:off x="7103465" y="5763170"/>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7" name="Ellipse 36">
              <a:extLst>
                <a:ext uri="{FF2B5EF4-FFF2-40B4-BE49-F238E27FC236}">
                  <a16:creationId xmlns:a16="http://schemas.microsoft.com/office/drawing/2014/main" id="{4D5106A9-7380-463D-BDF0-A47B04D120C1}"/>
                </a:ext>
              </a:extLst>
            </p:cNvPr>
            <p:cNvSpPr/>
            <p:nvPr/>
          </p:nvSpPr>
          <p:spPr>
            <a:xfrm>
              <a:off x="8318034" y="5763169"/>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8" name="Ellipse 37">
              <a:extLst>
                <a:ext uri="{FF2B5EF4-FFF2-40B4-BE49-F238E27FC236}">
                  <a16:creationId xmlns:a16="http://schemas.microsoft.com/office/drawing/2014/main" id="{EB2BBEAA-F408-4905-B070-D6A478BB9FB4}"/>
                </a:ext>
              </a:extLst>
            </p:cNvPr>
            <p:cNvSpPr/>
            <p:nvPr/>
          </p:nvSpPr>
          <p:spPr>
            <a:xfrm>
              <a:off x="9547831" y="5757065"/>
              <a:ext cx="394283" cy="331491"/>
            </a:xfrm>
            <a:prstGeom prst="ellipse">
              <a:avLst/>
            </a:prstGeom>
            <a:solidFill>
              <a:srgbClr val="151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spTree>
    <p:extLst>
      <p:ext uri="{BB962C8B-B14F-4D97-AF65-F5344CB8AC3E}">
        <p14:creationId xmlns:p14="http://schemas.microsoft.com/office/powerpoint/2010/main" val="688842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p:txBody>
      </p:sp>
      <p:sp>
        <p:nvSpPr>
          <p:cNvPr id="3" name="Pladsholder til tekst 2"/>
          <p:cNvSpPr>
            <a:spLocks noGrp="1"/>
          </p:cNvSpPr>
          <p:nvPr>
            <p:ph type="body" sz="quarter" idx="11"/>
          </p:nvPr>
        </p:nvSpPr>
        <p:spPr/>
        <p:txBody>
          <a:bodyPr/>
          <a:lstStyle/>
          <a:p>
            <a:r>
              <a:rPr lang="en-GB" dirty="0"/>
              <a:t>Implementation approach</a:t>
            </a:r>
          </a:p>
        </p:txBody>
      </p:sp>
      <p:sp>
        <p:nvSpPr>
          <p:cNvPr id="16" name="Tekstfelt 15"/>
          <p:cNvSpPr txBox="1"/>
          <p:nvPr/>
        </p:nvSpPr>
        <p:spPr>
          <a:xfrm>
            <a:off x="395785" y="1037230"/>
            <a:ext cx="5683453" cy="461665"/>
          </a:xfrm>
          <a:prstGeom prst="rect">
            <a:avLst/>
          </a:prstGeom>
          <a:noFill/>
        </p:spPr>
        <p:txBody>
          <a:bodyPr wrap="square" rtlCol="0">
            <a:spAutoFit/>
          </a:bodyPr>
          <a:lstStyle/>
          <a:p>
            <a:r>
              <a:rPr lang="en-GB" sz="2400" b="1" dirty="0">
                <a:solidFill>
                  <a:srgbClr val="002060"/>
                </a:solidFill>
                <a:latin typeface="Calibri" panose="020F0502020204030204" pitchFamily="34" charset="0"/>
              </a:rPr>
              <a:t>Approach to implementing SAM in practice</a:t>
            </a:r>
          </a:p>
        </p:txBody>
      </p:sp>
      <p:grpSp>
        <p:nvGrpSpPr>
          <p:cNvPr id="28" name="Gruppe 27">
            <a:extLst>
              <a:ext uri="{FF2B5EF4-FFF2-40B4-BE49-F238E27FC236}">
                <a16:creationId xmlns:a16="http://schemas.microsoft.com/office/drawing/2014/main" id="{5BD46F0A-1BCC-4890-A185-B0D1BB3BA476}"/>
              </a:ext>
            </a:extLst>
          </p:cNvPr>
          <p:cNvGrpSpPr/>
          <p:nvPr/>
        </p:nvGrpSpPr>
        <p:grpSpPr>
          <a:xfrm>
            <a:off x="1944210" y="2043978"/>
            <a:ext cx="4039340" cy="2219418"/>
            <a:chOff x="3124940" y="2317071"/>
            <a:chExt cx="4039340" cy="2219418"/>
          </a:xfrm>
        </p:grpSpPr>
        <p:sp>
          <p:nvSpPr>
            <p:cNvPr id="29" name="Rektangel: afrundede hjørner 28">
              <a:extLst>
                <a:ext uri="{FF2B5EF4-FFF2-40B4-BE49-F238E27FC236}">
                  <a16:creationId xmlns:a16="http://schemas.microsoft.com/office/drawing/2014/main" id="{5F3E22D3-8BF5-4322-9353-9FDB5F1E2B1E}"/>
                </a:ext>
              </a:extLst>
            </p:cNvPr>
            <p:cNvSpPr/>
            <p:nvPr/>
          </p:nvSpPr>
          <p:spPr>
            <a:xfrm rot="5400000">
              <a:off x="4094456"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2</a:t>
              </a:r>
            </a:p>
            <a:p>
              <a:pPr algn="r"/>
              <a:r>
                <a:rPr lang="en-US" sz="1400" dirty="0">
                  <a:solidFill>
                    <a:schemeClr val="tx1"/>
                  </a:solidFill>
                </a:rPr>
                <a:t> processes</a:t>
              </a:r>
            </a:p>
            <a:p>
              <a:pPr algn="ctr"/>
              <a:endParaRPr lang="en-US" sz="1400" dirty="0">
                <a:solidFill>
                  <a:schemeClr val="tx1"/>
                </a:solidFill>
              </a:endParaRPr>
            </a:p>
          </p:txBody>
        </p:sp>
        <p:sp>
          <p:nvSpPr>
            <p:cNvPr id="30" name="Rektangel: afrundede hjørner 29">
              <a:extLst>
                <a:ext uri="{FF2B5EF4-FFF2-40B4-BE49-F238E27FC236}">
                  <a16:creationId xmlns:a16="http://schemas.microsoft.com/office/drawing/2014/main" id="{417C4AC8-C4C6-4916-835B-8B85634AD6DF}"/>
                </a:ext>
              </a:extLst>
            </p:cNvPr>
            <p:cNvSpPr/>
            <p:nvPr/>
          </p:nvSpPr>
          <p:spPr>
            <a:xfrm rot="5400000">
              <a:off x="5420451"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3</a:t>
              </a:r>
            </a:p>
            <a:p>
              <a:pPr algn="r"/>
              <a:r>
                <a:rPr lang="en-US" sz="1400" dirty="0">
                  <a:solidFill>
                    <a:schemeClr val="tx1"/>
                  </a:solidFill>
                </a:rPr>
                <a:t> processes</a:t>
              </a:r>
            </a:p>
          </p:txBody>
        </p:sp>
        <p:sp>
          <p:nvSpPr>
            <p:cNvPr id="31" name="Rektangel: afrundede hjørner 30">
              <a:extLst>
                <a:ext uri="{FF2B5EF4-FFF2-40B4-BE49-F238E27FC236}">
                  <a16:creationId xmlns:a16="http://schemas.microsoft.com/office/drawing/2014/main" id="{B2BCB65F-E69D-471E-848B-C32ED2BED8CB}"/>
                </a:ext>
              </a:extLst>
            </p:cNvPr>
            <p:cNvSpPr/>
            <p:nvPr/>
          </p:nvSpPr>
          <p:spPr>
            <a:xfrm rot="5400000">
              <a:off x="2777467" y="2992953"/>
              <a:ext cx="2131109" cy="95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Tier 1 </a:t>
              </a:r>
            </a:p>
            <a:p>
              <a:pPr algn="r"/>
              <a:r>
                <a:rPr lang="en-US" sz="1400" dirty="0">
                  <a:solidFill>
                    <a:schemeClr val="tx1"/>
                  </a:solidFill>
                </a:rPr>
                <a:t>processes</a:t>
              </a:r>
            </a:p>
          </p:txBody>
        </p:sp>
        <p:sp>
          <p:nvSpPr>
            <p:cNvPr id="34" name="Rektangel: afrundede hjørner 33">
              <a:extLst>
                <a:ext uri="{FF2B5EF4-FFF2-40B4-BE49-F238E27FC236}">
                  <a16:creationId xmlns:a16="http://schemas.microsoft.com/office/drawing/2014/main" id="{059B5BE1-726E-4274-B1CD-E46D4D4C2397}"/>
                </a:ext>
              </a:extLst>
            </p:cNvPr>
            <p:cNvSpPr/>
            <p:nvPr/>
          </p:nvSpPr>
          <p:spPr>
            <a:xfrm>
              <a:off x="3124940" y="2317071"/>
              <a:ext cx="4039340" cy="5592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Asset Functional Management process areas</a:t>
              </a:r>
            </a:p>
          </p:txBody>
        </p:sp>
        <p:sp>
          <p:nvSpPr>
            <p:cNvPr id="35" name="Rektangel: afrundede hjørner 34">
              <a:extLst>
                <a:ext uri="{FF2B5EF4-FFF2-40B4-BE49-F238E27FC236}">
                  <a16:creationId xmlns:a16="http://schemas.microsoft.com/office/drawing/2014/main" id="{FEFE5947-15B8-4182-8D80-1A7F1BD0F99E}"/>
                </a:ext>
              </a:extLst>
            </p:cNvPr>
            <p:cNvSpPr/>
            <p:nvPr/>
          </p:nvSpPr>
          <p:spPr>
            <a:xfrm>
              <a:off x="3559946" y="3053684"/>
              <a:ext cx="3231471" cy="5592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Asset lifecycle management processes</a:t>
              </a:r>
            </a:p>
          </p:txBody>
        </p:sp>
      </p:grpSp>
      <p:sp>
        <p:nvSpPr>
          <p:cNvPr id="25" name="Text Box 2">
            <a:extLst>
              <a:ext uri="{FF2B5EF4-FFF2-40B4-BE49-F238E27FC236}">
                <a16:creationId xmlns:a16="http://schemas.microsoft.com/office/drawing/2014/main" id="{4A3EA08A-4FD1-487B-9871-5D35EF272C5B}"/>
              </a:ext>
            </a:extLst>
          </p:cNvPr>
          <p:cNvSpPr txBox="1">
            <a:spLocks noChangeArrowheads="1"/>
          </p:cNvSpPr>
          <p:nvPr/>
        </p:nvSpPr>
        <p:spPr bwMode="auto">
          <a:xfrm>
            <a:off x="1168292" y="4550823"/>
            <a:ext cx="5591176" cy="1879600"/>
          </a:xfrm>
          <a:prstGeom prst="rect">
            <a:avLst/>
          </a:prstGeom>
          <a:solidFill>
            <a:srgbClr val="C5D9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13"/>
              </a:spcBef>
              <a:spcAft>
                <a:spcPct val="0"/>
              </a:spcAft>
              <a:buClrTx/>
              <a:buSzTx/>
              <a:buFontTx/>
              <a:buNone/>
              <a:tabLst/>
            </a:pPr>
            <a:endParaRPr kumimoji="0" lang="en-US" altLang="da-DK"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1:</a:t>
            </a:r>
            <a:r>
              <a:rPr kumimoji="0" lang="en-US" altLang="da-DK" sz="1100" b="0" i="0" u="none" strike="noStrike" cap="none" normalizeH="0" baseline="0" dirty="0">
                <a:ln>
                  <a:noFill/>
                </a:ln>
                <a:solidFill>
                  <a:schemeClr val="tx1"/>
                </a:solidFill>
                <a:effectLst/>
                <a:latin typeface="Calibri" panose="020F0502020204030204" pitchFamily="34" charset="0"/>
              </a:rPr>
              <a:t> Trustworthy Data. Achieving this tier means knowing what you have so that you can manage it. This includes having reasonable assurance about license compliance.</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2:</a:t>
            </a:r>
            <a:r>
              <a:rPr kumimoji="0" lang="en-US" altLang="da-DK" sz="1100" b="0" i="0" u="none" strike="noStrike" cap="none" normalizeH="0" baseline="0" dirty="0">
                <a:ln>
                  <a:noFill/>
                </a:ln>
                <a:solidFill>
                  <a:schemeClr val="tx1"/>
                </a:solidFill>
                <a:effectLst/>
                <a:latin typeface="Calibri" panose="020F0502020204030204" pitchFamily="34" charset="0"/>
              </a:rPr>
              <a:t> Life Cycle Integration. Achieving this tier means greater efficiency and cost-effectiveness throughout the IT asset life cycle.</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a-DK" sz="1100" b="1" i="0" u="none" strike="noStrike" cap="none" normalizeH="0" baseline="0" dirty="0">
                <a:ln>
                  <a:noFill/>
                </a:ln>
                <a:solidFill>
                  <a:schemeClr val="tx1"/>
                </a:solidFill>
                <a:effectLst/>
                <a:latin typeface="Calibri" panose="020F0502020204030204" pitchFamily="34" charset="0"/>
              </a:rPr>
              <a:t>Tier 3:</a:t>
            </a:r>
            <a:r>
              <a:rPr kumimoji="0" lang="en-US" altLang="da-DK" sz="1100" b="0" i="0" u="none" strike="noStrike" cap="none" normalizeH="0" baseline="0" dirty="0">
                <a:ln>
                  <a:noFill/>
                </a:ln>
                <a:solidFill>
                  <a:schemeClr val="tx1"/>
                </a:solidFill>
                <a:effectLst/>
                <a:latin typeface="Calibri" panose="020F0502020204030204" pitchFamily="34" charset="0"/>
              </a:rPr>
              <a:t> Optimization. Achieving this tier means greater efficiency and effectiveness through focus on cross-cutting functional management process areas.</a:t>
            </a:r>
            <a:endParaRPr kumimoji="0" lang="en-US" altLang="da-DK"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a-DK"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659174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Software Asset Management</a:t>
            </a:r>
          </a:p>
          <a:p>
            <a:endParaRPr lang="en-GB" dirty="0"/>
          </a:p>
        </p:txBody>
      </p:sp>
      <p:sp>
        <p:nvSpPr>
          <p:cNvPr id="3" name="Pladsholder til tekst 2"/>
          <p:cNvSpPr>
            <a:spLocks noGrp="1"/>
          </p:cNvSpPr>
          <p:nvPr>
            <p:ph type="body" sz="quarter" idx="11"/>
          </p:nvPr>
        </p:nvSpPr>
        <p:spPr/>
        <p:txBody>
          <a:bodyPr/>
          <a:lstStyle/>
          <a:p>
            <a:r>
              <a:rPr lang="en-GB" dirty="0"/>
              <a:t>Potential problems with Software Asset Management</a:t>
            </a:r>
          </a:p>
        </p:txBody>
      </p:sp>
      <p:sp>
        <p:nvSpPr>
          <p:cNvPr id="4" name="Pladsholder til tekst 3"/>
          <p:cNvSpPr>
            <a:spLocks noGrp="1"/>
          </p:cNvSpPr>
          <p:nvPr>
            <p:ph type="body" sz="quarter" idx="12"/>
          </p:nvPr>
        </p:nvSpPr>
        <p:spPr/>
        <p:txBody>
          <a:bodyPr/>
          <a:lstStyle/>
          <a:p>
            <a:pPr>
              <a:defRPr/>
            </a:pPr>
            <a:r>
              <a:rPr lang="en-GB" sz="2800" dirty="0">
                <a:solidFill>
                  <a:srgbClr val="002060"/>
                </a:solidFill>
              </a:rPr>
              <a:t>Potential SAM problems:</a:t>
            </a:r>
          </a:p>
          <a:p>
            <a:pPr>
              <a:defRPr/>
            </a:pPr>
            <a:endParaRPr lang="en-GB" sz="2400" dirty="0">
              <a:solidFill>
                <a:schemeClr val="tx1"/>
              </a:solidFill>
            </a:endParaRPr>
          </a:p>
          <a:p>
            <a:pPr marL="342900" indent="-342900">
              <a:buFont typeface="Arial" panose="020B0604020202020204" pitchFamily="34" charset="0"/>
              <a:buChar char="•"/>
              <a:defRPr/>
            </a:pPr>
            <a:r>
              <a:rPr lang="en-GB" sz="2000" b="0" dirty="0"/>
              <a:t>Conflict with a decentralised culture</a:t>
            </a:r>
          </a:p>
          <a:p>
            <a:pPr marL="342900" indent="-342900">
              <a:buFont typeface="Arial" panose="020B0604020202020204" pitchFamily="34" charset="0"/>
              <a:buChar char="•"/>
              <a:defRPr/>
            </a:pPr>
            <a:r>
              <a:rPr lang="en-GB" sz="2000" b="0" dirty="0"/>
              <a:t>Lack of commitment by senior management</a:t>
            </a:r>
          </a:p>
          <a:p>
            <a:pPr marL="342900" indent="-342900">
              <a:buFont typeface="Arial" panose="020B0604020202020204" pitchFamily="34" charset="0"/>
              <a:buChar char="•"/>
              <a:defRPr/>
            </a:pPr>
            <a:r>
              <a:rPr lang="en-GB" sz="2000" b="0" dirty="0"/>
              <a:t>Lack of clear responsibility</a:t>
            </a:r>
          </a:p>
          <a:p>
            <a:pPr marL="342900" indent="-342900">
              <a:buFont typeface="Arial" panose="020B0604020202020204" pitchFamily="34" charset="0"/>
              <a:buChar char="•"/>
              <a:defRPr/>
            </a:pPr>
            <a:r>
              <a:rPr lang="en-GB" sz="2000" b="0" dirty="0"/>
              <a:t>Imbalance between customised and off-the-shelf software perspective</a:t>
            </a:r>
          </a:p>
          <a:p>
            <a:pPr marL="342900" indent="-342900">
              <a:buFont typeface="Arial" panose="020B0604020202020204" pitchFamily="34" charset="0"/>
              <a:buChar char="•"/>
              <a:defRPr/>
            </a:pPr>
            <a:r>
              <a:rPr lang="en-GB" sz="2000" b="0" dirty="0"/>
              <a:t>Underestimating the effort required to identify installed software</a:t>
            </a:r>
          </a:p>
          <a:p>
            <a:pPr marL="342900" indent="-342900">
              <a:buFont typeface="Arial" panose="020B0604020202020204" pitchFamily="34" charset="0"/>
              <a:buChar char="•"/>
              <a:defRPr/>
            </a:pPr>
            <a:r>
              <a:rPr lang="en-GB" sz="2000" b="0" dirty="0"/>
              <a:t>Legal requirements</a:t>
            </a:r>
          </a:p>
          <a:p>
            <a:pPr marL="342900" indent="-342900">
              <a:buFont typeface="Arial" panose="020B0604020202020204" pitchFamily="34" charset="0"/>
              <a:buChar char="•"/>
              <a:defRPr/>
            </a:pPr>
            <a:r>
              <a:rPr lang="en-GB" sz="2000" b="0" dirty="0"/>
              <a:t>Software license variation</a:t>
            </a:r>
          </a:p>
          <a:p>
            <a:pPr marL="342900" indent="-342900">
              <a:buFont typeface="Arial" panose="020B0604020202020204" pitchFamily="34" charset="0"/>
              <a:buChar char="•"/>
              <a:defRPr/>
            </a:pPr>
            <a:r>
              <a:rPr lang="en-GB" sz="2000" b="0" dirty="0"/>
              <a:t>Lack of communication</a:t>
            </a:r>
          </a:p>
          <a:p>
            <a:pPr marL="342900" indent="-342900">
              <a:buFont typeface="Arial" panose="020B0604020202020204" pitchFamily="34" charset="0"/>
              <a:buChar char="•"/>
              <a:defRPr/>
            </a:pPr>
            <a:r>
              <a:rPr lang="en-GB" sz="2000" b="0" dirty="0"/>
              <a:t>Inability to utilise existing SAM tools</a:t>
            </a:r>
          </a:p>
          <a:p>
            <a:endParaRPr lang="da-DK" dirty="0"/>
          </a:p>
        </p:txBody>
      </p:sp>
      <p:sp>
        <p:nvSpPr>
          <p:cNvPr id="6" name="Pladsholder til tekst 1"/>
          <p:cNvSpPr txBox="1">
            <a:spLocks/>
          </p:cNvSpPr>
          <p:nvPr/>
        </p:nvSpPr>
        <p:spPr>
          <a:xfrm>
            <a:off x="914400" y="1481138"/>
            <a:ext cx="7900988" cy="48101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kern="0" dirty="0"/>
          </a:p>
          <a:p>
            <a:pPr>
              <a:defRPr/>
            </a:pPr>
            <a:endParaRPr lang="en-US" kern="0" dirty="0"/>
          </a:p>
        </p:txBody>
      </p:sp>
    </p:spTree>
    <p:extLst>
      <p:ext uri="{BB962C8B-B14F-4D97-AF65-F5344CB8AC3E}">
        <p14:creationId xmlns:p14="http://schemas.microsoft.com/office/powerpoint/2010/main" val="3549553715"/>
      </p:ext>
    </p:extLst>
  </p:cSld>
  <p:clrMapOvr>
    <a:masterClrMapping/>
  </p:clrMapOvr>
</p:sld>
</file>

<file path=ppt/theme/theme1.xml><?xml version="1.0" encoding="utf-8"?>
<a:theme xmlns:a="http://schemas.openxmlformats.org/drawingml/2006/main" name="SAM Advance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8726EEF894346BB5ADE364133CEED" ma:contentTypeVersion="18" ma:contentTypeDescription="Create a new document." ma:contentTypeScope="" ma:versionID="ed95734e5dbf371ec7fac5f3a5fbaafc">
  <xsd:schema xmlns:xsd="http://www.w3.org/2001/XMLSchema" xmlns:xs="http://www.w3.org/2001/XMLSchema" xmlns:p="http://schemas.microsoft.com/office/2006/metadata/properties" xmlns:ns2="12ab6b40-2789-403e-83ba-7f24fa68c7f2" xmlns:ns3="7df99015-7ef1-40d6-9a32-56d8aebec200" targetNamespace="http://schemas.microsoft.com/office/2006/metadata/properties" ma:root="true" ma:fieldsID="c16d496116621fc0ecd9ed5fd067fa51" ns2:_="" ns3:_="">
    <xsd:import namespace="12ab6b40-2789-403e-83ba-7f24fa68c7f2"/>
    <xsd:import namespace="7df99015-7ef1-40d6-9a32-56d8aebec2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b6b40-2789-403e-83ba-7f24fa68c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55a9d1-cdd3-4450-b5af-138a02b05d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f99015-7ef1-40d6-9a32-56d8aebec20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c5861e-9cc1-45fc-842e-3573de9cdb25}" ma:internalName="TaxCatchAll" ma:showField="CatchAllData" ma:web="7df99015-7ef1-40d6-9a32-56d8aebec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ab6b40-2789-403e-83ba-7f24fa68c7f2">
      <Terms xmlns="http://schemas.microsoft.com/office/infopath/2007/PartnerControls"/>
    </lcf76f155ced4ddcb4097134ff3c332f>
    <TaxCatchAll xmlns="7df99015-7ef1-40d6-9a32-56d8aebec200" xsi:nil="true"/>
  </documentManagement>
</p:properties>
</file>

<file path=customXml/itemProps1.xml><?xml version="1.0" encoding="utf-8"?>
<ds:datastoreItem xmlns:ds="http://schemas.openxmlformats.org/officeDocument/2006/customXml" ds:itemID="{5886C631-11F3-489B-B431-650A6C70283E}"/>
</file>

<file path=customXml/itemProps2.xml><?xml version="1.0" encoding="utf-8"?>
<ds:datastoreItem xmlns:ds="http://schemas.openxmlformats.org/officeDocument/2006/customXml" ds:itemID="{1A05A0A9-2505-4703-9895-56016354D087}">
  <ds:schemaRefs>
    <ds:schemaRef ds:uri="http://schemas.microsoft.com/sharepoint/v3/contenttype/forms"/>
  </ds:schemaRefs>
</ds:datastoreItem>
</file>

<file path=customXml/itemProps3.xml><?xml version="1.0" encoding="utf-8"?>
<ds:datastoreItem xmlns:ds="http://schemas.openxmlformats.org/officeDocument/2006/customXml" ds:itemID="{6533E3C5-5D9B-4C2B-B30D-B7031BCA56F2}">
  <ds:schemaRefs>
    <ds:schemaRef ds:uri="http://purl.org/dc/dcmitype/"/>
    <ds:schemaRef ds:uri="http://purl.org/dc/terms/"/>
    <ds:schemaRef ds:uri="7df99015-7ef1-40d6-9a32-56d8aebec200"/>
    <ds:schemaRef ds:uri="http://schemas.microsoft.com/office/2006/documentManagement/types"/>
    <ds:schemaRef ds:uri="http://schemas.microsoft.com/office/2006/metadata/properties"/>
    <ds:schemaRef ds:uri="12ab6b40-2789-403e-83ba-7f24fa68c7f2"/>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25202</TotalTime>
  <Words>12876</Words>
  <Application>Microsoft Office PowerPoint</Application>
  <PresentationFormat>Diavoorstelling (4:3)</PresentationFormat>
  <Paragraphs>2323</Paragraphs>
  <Slides>216</Slides>
  <Notes>186</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216</vt:i4>
      </vt:variant>
    </vt:vector>
  </HeadingPairs>
  <TitlesOfParts>
    <vt:vector size="228" baseType="lpstr">
      <vt:lpstr>Arial</vt:lpstr>
      <vt:lpstr>Arial Rounded MT Bold</vt:lpstr>
      <vt:lpstr>AvenirNextMForBBG</vt:lpstr>
      <vt:lpstr>Calibri</vt:lpstr>
      <vt:lpstr>Heisei Kaku Gothic Std W5</vt:lpstr>
      <vt:lpstr>Myriad Pro</vt:lpstr>
      <vt:lpstr>OpenSans</vt:lpstr>
      <vt:lpstr>Roboto</vt:lpstr>
      <vt:lpstr>Times New Roman</vt:lpstr>
      <vt:lpstr>Wingdings</vt:lpstr>
      <vt:lpstr>Wingdings 3</vt:lpstr>
      <vt:lpstr>SAM Advanced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ITpreneurs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Atul Verma</dc:creator>
  <cp:lastModifiedBy>Jantine de Wit | Van Haren Publishing</cp:lastModifiedBy>
  <cp:revision>2040</cp:revision>
  <cp:lastPrinted>2020-08-19T09:19:41Z</cp:lastPrinted>
  <dcterms:created xsi:type="dcterms:W3CDTF">2007-05-02T19:49:08Z</dcterms:created>
  <dcterms:modified xsi:type="dcterms:W3CDTF">2020-08-20T12:48:27Z</dcterms:modified>
  <cp:category>r3.4.0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0x0101007038726EEF894346BB5ADE364133CEED</vt:lpwstr>
  </property>
</Properties>
</file>